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664" r:id="rId5"/>
    <p:sldMasterId id="2147483711" r:id="rId6"/>
    <p:sldMasterId id="2147483683" r:id="rId7"/>
    <p:sldMasterId id="2147483698" r:id="rId8"/>
    <p:sldMasterId id="2147483705" r:id="rId9"/>
    <p:sldMasterId id="2147483718" r:id="rId10"/>
  </p:sldMasterIdLst>
  <p:notesMasterIdLst>
    <p:notesMasterId r:id="rId32"/>
  </p:notesMasterIdLst>
  <p:handoutMasterIdLst>
    <p:handoutMasterId r:id="rId33"/>
  </p:handoutMasterIdLst>
  <p:sldIdLst>
    <p:sldId id="281" r:id="rId11"/>
    <p:sldId id="290" r:id="rId12"/>
    <p:sldId id="285" r:id="rId13"/>
    <p:sldId id="291" r:id="rId14"/>
    <p:sldId id="292" r:id="rId15"/>
    <p:sldId id="294" r:id="rId16"/>
    <p:sldId id="296" r:id="rId17"/>
    <p:sldId id="297" r:id="rId18"/>
    <p:sldId id="300" r:id="rId19"/>
    <p:sldId id="298" r:id="rId20"/>
    <p:sldId id="301" r:id="rId21"/>
    <p:sldId id="299" r:id="rId22"/>
    <p:sldId id="287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28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lUCA" id="{004D76E3-C69E-594C-AF6E-5F3083CFF278}">
          <p14:sldIdLst>
            <p14:sldId id="281"/>
            <p14:sldId id="290"/>
            <p14:sldId id="285"/>
            <p14:sldId id="291"/>
            <p14:sldId id="292"/>
            <p14:sldId id="294"/>
            <p14:sldId id="296"/>
            <p14:sldId id="297"/>
            <p14:sldId id="300"/>
            <p14:sldId id="298"/>
            <p14:sldId id="301"/>
            <p14:sldId id="299"/>
            <p14:sldId id="287"/>
            <p14:sldId id="302"/>
            <p14:sldId id="303"/>
            <p14:sldId id="304"/>
            <p14:sldId id="305"/>
            <p14:sldId id="306"/>
            <p14:sldId id="307"/>
            <p14:sldId id="308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AEE"/>
    <a:srgbClr val="1B2B54"/>
    <a:srgbClr val="2FCC40"/>
    <a:srgbClr val="7A8299"/>
    <a:srgbClr val="1A2B55"/>
    <a:srgbClr val="0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19"/>
    <p:restoredTop sz="94572"/>
  </p:normalViewPr>
  <p:slideViewPr>
    <p:cSldViewPr snapToGrid="0" snapToObjects="1">
      <p:cViewPr varScale="1">
        <p:scale>
          <a:sx n="137" d="100"/>
          <a:sy n="137" d="100"/>
        </p:scale>
        <p:origin x="1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7" d="100"/>
          <a:sy n="127" d="100"/>
        </p:scale>
        <p:origin x="352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34A68E-A204-2E4E-8101-B9A7DB5B26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BCBA89-EB1C-0F44-945E-EDA46A4437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901AA-843D-164E-BD49-67E2FFC53CC1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1DA97-B91D-E74A-9C76-DD800F613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1FB06-181D-224E-9CB6-47DE469BE5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7E048-68A5-474D-90F1-75CBA16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18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7EA36-0A22-4642-98ED-71B822CDF27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4804A-4F8B-184F-AA9A-147F6012E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753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261D7-6264-DA42-9A5B-1A63C1F0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8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261D7-6264-DA42-9A5B-1A63C1F0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8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E5AE4B-200C-E14F-900E-BA118B4DF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59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508BC8-DD60-384F-A0AA-E6C86566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15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508BC8-DD60-384F-A0AA-E6C86566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9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92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rgbClr val="1B2B54"/>
                </a:solidFill>
              </a:defRPr>
            </a:lvl1pPr>
            <a:lvl2pPr algn="l">
              <a:defRPr>
                <a:solidFill>
                  <a:srgbClr val="1B2B54"/>
                </a:solidFill>
              </a:defRPr>
            </a:lvl2pPr>
            <a:lvl3pPr algn="l">
              <a:defRPr>
                <a:solidFill>
                  <a:srgbClr val="1B2B54"/>
                </a:solidFill>
              </a:defRPr>
            </a:lvl3pPr>
            <a:lvl4pPr algn="l">
              <a:defRPr>
                <a:solidFill>
                  <a:srgbClr val="1B2B54"/>
                </a:solidFill>
              </a:defRPr>
            </a:lvl4pPr>
            <a:lvl5pPr algn="l"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04275-4166-DD4C-A872-4D79CB754B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30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D3C2-CEE4-AA48-9BCA-ED18A8A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384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6C7A-2107-FA48-A2F2-460BCDFA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B59B-443E-5048-AA05-79747C9B46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210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31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rgbClr val="1B2B54"/>
                </a:solidFill>
              </a:defRPr>
            </a:lvl1pPr>
            <a:lvl2pPr algn="l">
              <a:defRPr>
                <a:solidFill>
                  <a:srgbClr val="1B2B54"/>
                </a:solidFill>
              </a:defRPr>
            </a:lvl2pPr>
            <a:lvl3pPr algn="l">
              <a:defRPr>
                <a:solidFill>
                  <a:srgbClr val="1B2B54"/>
                </a:solidFill>
              </a:defRPr>
            </a:lvl3pPr>
            <a:lvl4pPr algn="l">
              <a:defRPr>
                <a:solidFill>
                  <a:srgbClr val="1B2B54"/>
                </a:solidFill>
              </a:defRPr>
            </a:lvl4pPr>
            <a:lvl5pPr algn="l"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04275-4166-DD4C-A872-4D79CB754B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46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D3C2-CEE4-AA48-9BCA-ED18A8A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26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6C7A-2107-FA48-A2F2-460BCDFA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25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B59B-443E-5048-AA05-79747C9B46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64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4000" cy="1580051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D368DCA-8A62-DD4A-8BD8-C549A28D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41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0A809D-FE4C-D942-AFA4-C3E7D777A7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67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C8680-8B42-7E46-9EC8-6C62BC83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53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3E214-2D72-984D-BD92-5D9D2D19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311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428ED-8556-4E40-A0DA-81BADD164A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96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842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01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7025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6925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968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336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36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9785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187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330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4716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961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274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6104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75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543F4434-06B9-284F-A7EB-9BC3FE9B7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67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04" r:id="rId2"/>
    <p:sldLayoutId id="2147483697" r:id="rId3"/>
    <p:sldLayoutId id="2147483696" r:id="rId4"/>
    <p:sldLayoutId id="214748371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E1995ED6-A66D-3442-9789-A89A09E81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45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8" r:id="rId2"/>
    <p:sldLayoutId id="2147483666" r:id="rId3"/>
    <p:sldLayoutId id="2147483667" r:id="rId4"/>
    <p:sldLayoutId id="214748366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E1995ED6-A66D-3442-9789-A89A09E81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86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677333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76BC81B9-BDEF-C04B-9126-B386FB2CF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08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24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25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AC40BFF-FE68-EC40-931E-56F7AE5FFA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t="13176" r="994"/>
          <a:stretch/>
        </p:blipFill>
        <p:spPr>
          <a:xfrm>
            <a:off x="0" y="-25065"/>
            <a:ext cx="12192000" cy="69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6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ovt.westlaw.com/calregs/Document/IC369D8F05A2011EC8227000D3A7C4BC3?viewType=FullText&amp;originationContext=documenttoc&amp;transitionType=CategoryPageItem&amp;contextData=(sc.Default)" TargetMode="External"/><Relationship Id="rId2" Type="http://schemas.openxmlformats.org/officeDocument/2006/relationships/hyperlink" Target="https://www.cdph.ca.gov/Programs/CEH/DRSEM/Pages/RHB.aspx" TargetMode="Externa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Alan.Ayers@ExperityHealth.com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B259FCD-73A9-AB4F-84D0-FBFBDB42D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6" y="4165351"/>
            <a:ext cx="5537180" cy="443442"/>
          </a:xfrm>
        </p:spPr>
        <p:txBody>
          <a:bodyPr/>
          <a:lstStyle/>
          <a:p>
            <a:r>
              <a:rPr lang="en-US" dirty="0"/>
              <a:t>Alan A. Ayers, MBA, </a:t>
            </a:r>
            <a:r>
              <a:rPr lang="en-US" dirty="0" err="1"/>
              <a:t>Macc</a:t>
            </a:r>
            <a:endParaRPr lang="en-US" dirty="0"/>
          </a:p>
          <a:p>
            <a:r>
              <a:rPr lang="en-US" dirty="0"/>
              <a:t>President, </a:t>
            </a:r>
            <a:r>
              <a:rPr lang="en-US" dirty="0" err="1"/>
              <a:t>Experity</a:t>
            </a:r>
            <a:r>
              <a:rPr lang="en-US" dirty="0"/>
              <a:t> Consulting</a:t>
            </a:r>
          </a:p>
          <a:p>
            <a:r>
              <a:rPr lang="en-US" dirty="0"/>
              <a:t>Senior Editor, </a:t>
            </a:r>
            <a:r>
              <a:rPr lang="en-US" i="1" dirty="0"/>
              <a:t>The Journal of Urgent Care Medicine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3CEAFB-0E35-FA49-B8AE-3A68EA4B1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73411"/>
            <a:ext cx="6292958" cy="952725"/>
          </a:xfrm>
        </p:spPr>
        <p:txBody>
          <a:bodyPr/>
          <a:lstStyle/>
          <a:p>
            <a:r>
              <a:rPr lang="en-US" sz="3500" dirty="0"/>
              <a:t>Urgent Care Growth in the Post-Pandemic World</a:t>
            </a:r>
          </a:p>
        </p:txBody>
      </p:sp>
      <p:pic>
        <p:nvPicPr>
          <p:cNvPr id="12" name="Picture Placeholder 11" descr="A doctor holding a clipboard&#10;&#10;Description automatically generated with low confidence">
            <a:extLst>
              <a:ext uri="{FF2B5EF4-FFF2-40B4-BE49-F238E27FC236}">
                <a16:creationId xmlns:a16="http://schemas.microsoft.com/office/drawing/2014/main" id="{04288219-8CAA-F041-3A3B-76ED8C8E244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33897" r="24205"/>
          <a:stretch/>
        </p:blipFill>
        <p:spPr>
          <a:xfrm>
            <a:off x="7146435" y="128790"/>
            <a:ext cx="4910093" cy="6592983"/>
          </a:xfrm>
        </p:spPr>
      </p:pic>
    </p:spTree>
    <p:extLst>
      <p:ext uri="{BB962C8B-B14F-4D97-AF65-F5344CB8AC3E}">
        <p14:creationId xmlns:p14="http://schemas.microsoft.com/office/powerpoint/2010/main" val="313147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2019-2022 Volume Trends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6" y="1402159"/>
            <a:ext cx="10804633" cy="472537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Total visits up approx. 18% from 2019 (38 </a:t>
            </a:r>
            <a:r>
              <a:rPr lang="en-US" dirty="0" err="1">
                <a:solidFill>
                  <a:srgbClr val="1B2B54"/>
                </a:solidFill>
              </a:rPr>
              <a:t>vpd</a:t>
            </a:r>
            <a:r>
              <a:rPr lang="en-US" dirty="0">
                <a:solidFill>
                  <a:srgbClr val="1B2B54"/>
                </a:solidFill>
              </a:rPr>
              <a:t> vs. 31 </a:t>
            </a:r>
            <a:r>
              <a:rPr lang="en-US" dirty="0" err="1">
                <a:solidFill>
                  <a:srgbClr val="1B2B54"/>
                </a:solidFill>
              </a:rPr>
              <a:t>vpd</a:t>
            </a:r>
            <a:r>
              <a:rPr lang="en-US" dirty="0">
                <a:solidFill>
                  <a:srgbClr val="1B2B54"/>
                </a:solidFill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COVID test or diagnosis approx. 34% of visits (13 </a:t>
            </a:r>
            <a:r>
              <a:rPr lang="en-US" dirty="0" err="1">
                <a:solidFill>
                  <a:srgbClr val="1B2B54"/>
                </a:solidFill>
              </a:rPr>
              <a:t>vpd</a:t>
            </a:r>
            <a:r>
              <a:rPr lang="en-US" dirty="0">
                <a:solidFill>
                  <a:srgbClr val="1B2B54"/>
                </a:solidFill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Non-COVID visits approx. 73% of 2019 levels (23 </a:t>
            </a:r>
            <a:r>
              <a:rPr lang="en-US" dirty="0" err="1">
                <a:solidFill>
                  <a:srgbClr val="1B2B54"/>
                </a:solidFill>
              </a:rPr>
              <a:t>vpd</a:t>
            </a:r>
            <a:r>
              <a:rPr lang="en-US" dirty="0">
                <a:solidFill>
                  <a:srgbClr val="1B2B54"/>
                </a:solidFill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C5976057-AE04-87B6-A550-EE565E845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65" y="2856319"/>
            <a:ext cx="11222269" cy="3385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91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Pre-Pandemic Concerns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Market Saturation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Commoditization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Case Rate Reimbursement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Acuity Degradation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Telemedicine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3" name="Picture Placeholder 12" descr="Text&#10;&#10;Description automatically generated">
            <a:extLst>
              <a:ext uri="{FF2B5EF4-FFF2-40B4-BE49-F238E27FC236}">
                <a16:creationId xmlns:a16="http://schemas.microsoft.com/office/drawing/2014/main" id="{50E911C6-377A-85C0-7480-493E3830E9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t="-58" b="27236"/>
          <a:stretch/>
        </p:blipFill>
        <p:spPr>
          <a:xfrm>
            <a:off x="423863" y="331788"/>
            <a:ext cx="7264400" cy="5746750"/>
          </a:xfrm>
        </p:spPr>
      </p:pic>
    </p:spTree>
    <p:extLst>
      <p:ext uri="{BB962C8B-B14F-4D97-AF65-F5344CB8AC3E}">
        <p14:creationId xmlns:p14="http://schemas.microsoft.com/office/powerpoint/2010/main" val="224498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COVID-19 Learnings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Adapt quickly to meet patient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Achieve greater efficiency in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Throughput facilitated by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Innovative thinking to seize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Realized our place in the healthcare ecosystem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Picture 2" descr="Alan Ayers Appointed to the Virginia Department of Health COVID-19 Testing  Advisory Council - Velocity Urgent Care">
            <a:extLst>
              <a:ext uri="{FF2B5EF4-FFF2-40B4-BE49-F238E27FC236}">
                <a16:creationId xmlns:a16="http://schemas.microsoft.com/office/drawing/2014/main" id="{71152F07-5BB7-9DCD-E17C-00673FF33A7E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" r="25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235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Pandemic and Post-Pandemic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6" y="1402159"/>
            <a:ext cx="4264987" cy="472537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Influx of new sources of investment capital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Provider cash on hand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Change in de novo rooftop growth engine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”Corporation”</a:t>
            </a:r>
          </a:p>
          <a:p>
            <a:pPr marL="971550" lvl="1" indent="-285750"/>
            <a:r>
              <a:rPr lang="en-US" dirty="0"/>
              <a:t>25% of UCs owned by PE </a:t>
            </a:r>
          </a:p>
          <a:p>
            <a:pPr marL="971550" lvl="1" indent="-285750"/>
            <a:r>
              <a:rPr lang="en-US" dirty="0">
                <a:solidFill>
                  <a:srgbClr val="1B2B54"/>
                </a:solidFill>
              </a:rPr>
              <a:t>Project &gt;10% rooftop growth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”Hospitalization”</a:t>
            </a:r>
          </a:p>
          <a:p>
            <a:pPr marL="971550" lvl="1" indent="-285750"/>
            <a:r>
              <a:rPr lang="en-US" dirty="0"/>
              <a:t>40% of UCs owned by hospitals </a:t>
            </a:r>
          </a:p>
          <a:p>
            <a:pPr marL="971550" lvl="1" indent="-285750"/>
            <a:r>
              <a:rPr lang="en-US" dirty="0"/>
              <a:t>20% of hospital UCs in JVs</a:t>
            </a:r>
          </a:p>
          <a:p>
            <a:pPr marL="971550" lvl="1" indent="-285750"/>
            <a:r>
              <a:rPr lang="en-US" dirty="0"/>
              <a:t>Growth to 45% by 2026</a:t>
            </a:r>
          </a:p>
          <a:p>
            <a:pPr marL="971550" lvl="1" indent="-285750"/>
            <a:endParaRPr lang="en-US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2" descr="Percent of De Novo Urgent Cares by Operator Size">
            <a:extLst>
              <a:ext uri="{FF2B5EF4-FFF2-40B4-BE49-F238E27FC236}">
                <a16:creationId xmlns:a16="http://schemas.microsoft.com/office/drawing/2014/main" id="{13D9DC4B-1FEF-85C1-5BD3-F770866D7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" t="23834" r="2602" b="13989"/>
          <a:stretch/>
        </p:blipFill>
        <p:spPr bwMode="auto">
          <a:xfrm>
            <a:off x="5267325" y="1402159"/>
            <a:ext cx="6562725" cy="236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9F3F70-622C-08F2-1203-6B15A9137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325" y="4018472"/>
            <a:ext cx="6553641" cy="228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51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Post-Pandemic Growth Theses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5" y="1402158"/>
            <a:ext cx="5073510" cy="5319316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Healthcare resiliency (vs. consumer discretionary)</a:t>
            </a:r>
          </a:p>
          <a:p>
            <a:pPr marL="971550" lvl="1" indent="-285750"/>
            <a:r>
              <a:rPr lang="en-US" dirty="0"/>
              <a:t>Attractive to investors</a:t>
            </a:r>
          </a:p>
          <a:p>
            <a:pPr marL="971550" lvl="1" indent="-285750"/>
            <a:r>
              <a:rPr lang="en-US" dirty="0">
                <a:solidFill>
                  <a:srgbClr val="1B2B54"/>
                </a:solidFill>
              </a:rPr>
              <a:t>Attractive to landlords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COVID patient retention</a:t>
            </a:r>
          </a:p>
          <a:p>
            <a:pPr marL="971550" lvl="1" indent="-285750"/>
            <a:r>
              <a:rPr lang="en-US" dirty="0"/>
              <a:t>Pandemic utilization up &gt;25%</a:t>
            </a:r>
          </a:p>
          <a:p>
            <a:pPr marL="971550" lvl="1" indent="-285750"/>
            <a:r>
              <a:rPr lang="en-US" dirty="0">
                <a:solidFill>
                  <a:srgbClr val="1B2B54"/>
                </a:solidFill>
              </a:rPr>
              <a:t>66</a:t>
            </a:r>
            <a:r>
              <a:rPr lang="en-US" dirty="0"/>
              <a:t>% intend to return vs. 75% pre-COVID</a:t>
            </a:r>
          </a:p>
          <a:p>
            <a:pPr marL="971550" lvl="1" indent="-285750"/>
            <a:r>
              <a:rPr lang="en-US" dirty="0">
                <a:solidFill>
                  <a:srgbClr val="1B2B54"/>
                </a:solidFill>
              </a:rPr>
              <a:t>Average patient returns 1.7 </a:t>
            </a:r>
            <a:r>
              <a:rPr lang="en-US" dirty="0"/>
              <a:t>to 2.1x/year</a:t>
            </a:r>
            <a:endParaRPr lang="en-US" dirty="0">
              <a:solidFill>
                <a:srgbClr val="1B2B5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Consolidation</a:t>
            </a:r>
          </a:p>
          <a:p>
            <a:pPr marL="971550" lvl="1" indent="-285750"/>
            <a:r>
              <a:rPr lang="en-US" dirty="0"/>
              <a:t>30% of UCs are independents (1-2 centers)</a:t>
            </a:r>
          </a:p>
          <a:p>
            <a:pPr marL="971550" lvl="1" indent="-285750"/>
            <a:r>
              <a:rPr lang="en-US" dirty="0">
                <a:solidFill>
                  <a:srgbClr val="1B2B54"/>
                </a:solidFill>
              </a:rPr>
              <a:t>40% of UCs are “chains” (11+ centers)</a:t>
            </a:r>
          </a:p>
          <a:p>
            <a:pPr marL="971550" lvl="1" indent="-285750"/>
            <a:r>
              <a:rPr lang="en-US" dirty="0"/>
              <a:t>PE sponsors and hospitals account for 75% of transactions</a:t>
            </a:r>
          </a:p>
          <a:p>
            <a:pPr marL="971550" lvl="1" indent="-285750"/>
            <a:r>
              <a:rPr lang="en-US" dirty="0">
                <a:solidFill>
                  <a:srgbClr val="1B2B54"/>
                </a:solidFill>
              </a:rPr>
              <a:t>Hospitals/health systems on a local level</a:t>
            </a:r>
          </a:p>
          <a:p>
            <a:pPr marL="971550" lvl="1" indent="-285750"/>
            <a:r>
              <a:rPr lang="en-US" dirty="0">
                <a:solidFill>
                  <a:srgbClr val="1B2B54"/>
                </a:solidFill>
              </a:rPr>
              <a:t>PE-backed platforms merging with one another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New geographies (urban, rural health clinics)</a:t>
            </a:r>
          </a:p>
          <a:p>
            <a:pPr marL="971550" lvl="1" indent="-285750"/>
            <a:r>
              <a:rPr lang="en-US" dirty="0"/>
              <a:t>17% of US counties have population to support a UC but don’t yet have one</a:t>
            </a:r>
            <a:endParaRPr lang="en-US" dirty="0">
              <a:solidFill>
                <a:srgbClr val="1B2B54"/>
              </a:solidFill>
            </a:endParaRPr>
          </a:p>
          <a:p>
            <a:pPr marL="971550" lvl="1" indent="-285750"/>
            <a:endParaRPr lang="en-US" dirty="0"/>
          </a:p>
          <a:p>
            <a:pPr marL="971550" lvl="1" indent="-285750"/>
            <a:endParaRPr lang="en-US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BA485A-E40E-F9CB-6FAE-19B410D0D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5171"/>
            <a:ext cx="5856194" cy="431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1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Post-Pandemic Growth Theses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5" y="1402158"/>
            <a:ext cx="4842504" cy="531931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1B2B54"/>
                </a:solidFill>
              </a:rPr>
              <a:t>Stand-alone buildings drive marketing and patient experiences: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Greater visibility than an in-line strip or medical office building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The building itself becomes a brand identifier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Control over signage — both permanent and temporary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Exclusive parking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Standardized flow and operational processes across sites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Perceptions of higher quality</a:t>
            </a:r>
          </a:p>
          <a:p>
            <a:pPr marL="971550" lvl="1" indent="-285750"/>
            <a:endParaRPr lang="en-US" dirty="0"/>
          </a:p>
          <a:p>
            <a:pPr marL="971550" lvl="1" indent="-285750"/>
            <a:endParaRPr lang="en-US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 descr="ClearChoiceMD Urgent Care &amp; Walk-in Clinic in Tilton, NH">
            <a:extLst>
              <a:ext uri="{FF2B5EF4-FFF2-40B4-BE49-F238E27FC236}">
                <a16:creationId xmlns:a16="http://schemas.microsoft.com/office/drawing/2014/main" id="{B30653DD-291A-D42A-5335-6BFD0EA45FB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1785" y="1418759"/>
            <a:ext cx="3511550" cy="231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CA85BC-0F45-E9CE-95A6-F5A54DC4B32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785" y="3815884"/>
            <a:ext cx="3511550" cy="1941513"/>
          </a:xfrm>
          <a:prstGeom prst="rect">
            <a:avLst/>
          </a:prstGeom>
        </p:spPr>
      </p:pic>
      <p:pic>
        <p:nvPicPr>
          <p:cNvPr id="7" name="Picture 6" descr="FAST PACE URGENT CARE">
            <a:extLst>
              <a:ext uri="{FF2B5EF4-FFF2-40B4-BE49-F238E27FC236}">
                <a16:creationId xmlns:a16="http://schemas.microsoft.com/office/drawing/2014/main" id="{EABDC9D1-C767-CDA8-E200-105976E314D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298" y="1418759"/>
            <a:ext cx="2479675" cy="1509713"/>
          </a:xfrm>
          <a:prstGeom prst="rect">
            <a:avLst/>
          </a:prstGeom>
        </p:spPr>
      </p:pic>
      <p:pic>
        <p:nvPicPr>
          <p:cNvPr id="9" name="Picture 8" descr="Schedule Online - Nova Health">
            <a:extLst>
              <a:ext uri="{FF2B5EF4-FFF2-40B4-BE49-F238E27FC236}">
                <a16:creationId xmlns:a16="http://schemas.microsoft.com/office/drawing/2014/main" id="{B88C8E46-6697-0957-9E2D-6343E2834C6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298" y="3009434"/>
            <a:ext cx="2479675" cy="1338263"/>
          </a:xfrm>
          <a:prstGeom prst="rect">
            <a:avLst/>
          </a:prstGeom>
        </p:spPr>
      </p:pic>
      <p:pic>
        <p:nvPicPr>
          <p:cNvPr id="10" name="Picture 9" descr="ConvenientMD, New England's Leading Urgent Care Provider, Opening New Clinic  in Plainville, MA">
            <a:extLst>
              <a:ext uri="{FF2B5EF4-FFF2-40B4-BE49-F238E27FC236}">
                <a16:creationId xmlns:a16="http://schemas.microsoft.com/office/drawing/2014/main" id="{89785D49-F566-EAA8-6B90-24EAF54E883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4298" y="4427072"/>
            <a:ext cx="2479675" cy="13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38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Post-Pandemic Growth Theses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5" y="1402158"/>
            <a:ext cx="4842504" cy="531931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1B2B54"/>
                </a:solidFill>
              </a:rPr>
              <a:t>To facilitate mass testing, vaccination, and treatment of contagion: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Drive-through capabilities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Parking lot triage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Exterior access to controlled exam rooms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Wait in vehicle vs. waiting room</a:t>
            </a:r>
          </a:p>
          <a:p>
            <a:pPr marL="971550" lvl="1" indent="-285750"/>
            <a:endParaRPr lang="en-US" dirty="0"/>
          </a:p>
          <a:p>
            <a:pPr marL="971550" lvl="1" indent="-285750"/>
            <a:endParaRPr lang="en-US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 descr="Talladega Urgent Care - 837 Battle St E, Talladega, AL 35160 -  OfficeSpace.com">
            <a:extLst>
              <a:ext uri="{FF2B5EF4-FFF2-40B4-BE49-F238E27FC236}">
                <a16:creationId xmlns:a16="http://schemas.microsoft.com/office/drawing/2014/main" id="{51A9B3C1-387C-890F-C11F-D01F7918C4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1402158"/>
            <a:ext cx="2860675" cy="2128838"/>
          </a:xfrm>
          <a:prstGeom prst="rect">
            <a:avLst/>
          </a:prstGeom>
        </p:spPr>
      </p:pic>
      <p:pic>
        <p:nvPicPr>
          <p:cNvPr id="11" name="Picture 10" descr="Stopwatch Urgent Care - Winfield - Photos | Facebook">
            <a:extLst>
              <a:ext uri="{FF2B5EF4-FFF2-40B4-BE49-F238E27FC236}">
                <a16:creationId xmlns:a16="http://schemas.microsoft.com/office/drawing/2014/main" id="{684E332B-BFD8-14F4-BE37-C573349A7DF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3611958"/>
            <a:ext cx="2860675" cy="2128838"/>
          </a:xfrm>
          <a:prstGeom prst="rect">
            <a:avLst/>
          </a:prstGeom>
        </p:spPr>
      </p:pic>
      <p:pic>
        <p:nvPicPr>
          <p:cNvPr id="12" name="Picture 11" descr="Marksville - SouthStar Urgent Care Clinics and Occupational Medicine">
            <a:extLst>
              <a:ext uri="{FF2B5EF4-FFF2-40B4-BE49-F238E27FC236}">
                <a16:creationId xmlns:a16="http://schemas.microsoft.com/office/drawing/2014/main" id="{A382A7D8-4707-7249-9FFB-6277E18A631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0" y="1402158"/>
            <a:ext cx="2568575" cy="2573338"/>
          </a:xfrm>
          <a:prstGeom prst="rect">
            <a:avLst/>
          </a:prstGeom>
        </p:spPr>
      </p:pic>
      <p:pic>
        <p:nvPicPr>
          <p:cNvPr id="13" name="Picture 12" descr="New urgent care clinic opens in Mt. Pleasant | Southeast Iowa Union">
            <a:extLst>
              <a:ext uri="{FF2B5EF4-FFF2-40B4-BE49-F238E27FC236}">
                <a16:creationId xmlns:a16="http://schemas.microsoft.com/office/drawing/2014/main" id="{20BE6176-920B-0002-3D91-C7ECDC0339E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00" y="4056458"/>
            <a:ext cx="2568575" cy="168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8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Realizing Scale Economies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5" y="1402158"/>
            <a:ext cx="4842504" cy="531931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1B2B54"/>
                </a:solidFill>
              </a:rPr>
              <a:t>New patient populations: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Medicaid expansion/</a:t>
            </a:r>
            <a:r>
              <a:rPr lang="en-US" dirty="0" err="1">
                <a:solidFill>
                  <a:srgbClr val="1B2B54"/>
                </a:solidFill>
              </a:rPr>
              <a:t>privitization</a:t>
            </a:r>
            <a:endParaRPr lang="en-US" dirty="0">
              <a:solidFill>
                <a:srgbClr val="1B2B5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ACOs/population health/value-based care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In-school clinics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1B2B54"/>
              </a:solidFill>
            </a:endParaRPr>
          </a:p>
          <a:p>
            <a:pPr algn="l"/>
            <a:r>
              <a:rPr lang="en-US" dirty="0">
                <a:solidFill>
                  <a:srgbClr val="1B2B54"/>
                </a:solidFill>
              </a:rPr>
              <a:t>New service lines: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Occupational medicine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Behavioral health (issues)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Dermatology vs. aesthetics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Orthopedics/physical therapy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Suboxone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IV hydration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1B2B54"/>
              </a:solidFill>
            </a:endParaRPr>
          </a:p>
          <a:p>
            <a:pPr marL="971550" lvl="1" indent="-285750"/>
            <a:endParaRPr lang="en-US" dirty="0"/>
          </a:p>
          <a:p>
            <a:pPr marL="971550" lvl="1" indent="-285750"/>
            <a:endParaRPr lang="en-US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040916-C468-7635-3A0C-B4842BB0D0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936" r="1508" b="17468"/>
          <a:stretch/>
        </p:blipFill>
        <p:spPr>
          <a:xfrm>
            <a:off x="5630779" y="1402158"/>
            <a:ext cx="6188880" cy="1717675"/>
          </a:xfrm>
          <a:prstGeom prst="rect">
            <a:avLst/>
          </a:prstGeom>
        </p:spPr>
      </p:pic>
      <p:pic>
        <p:nvPicPr>
          <p:cNvPr id="6" name="Picture 2" descr="Top For-hire Company | Pitt Ohio Transportation Group | Transport Topics">
            <a:extLst>
              <a:ext uri="{FF2B5EF4-FFF2-40B4-BE49-F238E27FC236}">
                <a16:creationId xmlns:a16="http://schemas.microsoft.com/office/drawing/2014/main" id="{606E9535-68FA-8411-81BB-9102E51C6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779" y="3226973"/>
            <a:ext cx="6207447" cy="302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205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Post-Pandemic Growth Theses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4" y="1402158"/>
            <a:ext cx="5653475" cy="531931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Patients per hour per provider</a:t>
            </a:r>
          </a:p>
          <a:p>
            <a:pPr marL="971550" lvl="1" indent="-285750"/>
            <a:r>
              <a:rPr lang="en-US" dirty="0"/>
              <a:t>Volume-driven business</a:t>
            </a:r>
          </a:p>
          <a:p>
            <a:pPr marL="1428750" lvl="2" indent="-285750"/>
            <a:r>
              <a:rPr lang="en-US" dirty="0"/>
              <a:t>Flow-through margin of incremental visits</a:t>
            </a:r>
          </a:p>
          <a:p>
            <a:pPr marL="1428750" lvl="2" indent="-285750"/>
            <a:r>
              <a:rPr lang="en-US" dirty="0"/>
              <a:t>Skeletal labor as a fixed cost</a:t>
            </a:r>
          </a:p>
          <a:p>
            <a:pPr marL="1428750" lvl="2" indent="-285750"/>
            <a:r>
              <a:rPr lang="en-US" dirty="0"/>
              <a:t>Problem of adding incremental provider capacity </a:t>
            </a:r>
          </a:p>
          <a:p>
            <a:pPr marL="971550" lvl="1" indent="-285750"/>
            <a:r>
              <a:rPr lang="en-US" dirty="0"/>
              <a:t>Leverage labor as the greatest expense</a:t>
            </a:r>
          </a:p>
          <a:p>
            <a:pPr marL="971550" lvl="1" indent="-285750"/>
            <a:r>
              <a:rPr lang="en-US" dirty="0"/>
              <a:t>Staff according to patient per hour expectation</a:t>
            </a:r>
          </a:p>
          <a:p>
            <a:pPr marL="971550" lvl="1" indent="-285750"/>
            <a:r>
              <a:rPr lang="en-US" dirty="0"/>
              <a:t>Pace arrivals according to staff capacity</a:t>
            </a:r>
          </a:p>
          <a:p>
            <a:pPr marL="971550" lvl="1" indent="-285750"/>
            <a:r>
              <a:rPr lang="en-US" dirty="0"/>
              <a:t>Eliminate non-value added tasks to increase efficiency</a:t>
            </a:r>
            <a:endParaRPr lang="en-US" dirty="0">
              <a:solidFill>
                <a:srgbClr val="1B2B5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More locations in a market valued more per center</a:t>
            </a:r>
          </a:p>
          <a:p>
            <a:pPr marL="971550" lvl="1" indent="-285750"/>
            <a:r>
              <a:rPr lang="en-US" dirty="0"/>
              <a:t>Scale economies are local</a:t>
            </a:r>
          </a:p>
          <a:p>
            <a:pPr marL="1428750" lvl="2" indent="-285750"/>
            <a:r>
              <a:rPr lang="en-US" dirty="0"/>
              <a:t>Staffing bench flexibility</a:t>
            </a:r>
          </a:p>
          <a:p>
            <a:pPr marL="1428750" lvl="2" indent="-285750"/>
            <a:r>
              <a:rPr lang="en-US" dirty="0"/>
              <a:t>Mass marketing</a:t>
            </a:r>
          </a:p>
          <a:p>
            <a:pPr marL="971550" lvl="1" indent="-285750"/>
            <a:r>
              <a:rPr lang="en-US" dirty="0">
                <a:solidFill>
                  <a:srgbClr val="1B2B54"/>
                </a:solidFill>
              </a:rPr>
              <a:t>Payer leverage — network effect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Value-engineering the delivery model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1B2B54"/>
              </a:solidFill>
            </a:endParaRPr>
          </a:p>
          <a:p>
            <a:pPr marL="971550" lvl="1" indent="-285750"/>
            <a:endParaRPr lang="en-US" dirty="0"/>
          </a:p>
          <a:p>
            <a:pPr marL="971550" lvl="1" indent="-285750"/>
            <a:endParaRPr lang="en-US" dirty="0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C09AEDD-C614-1309-ACFA-C0C3B9E905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5" r="2200" b="2745"/>
          <a:stretch/>
        </p:blipFill>
        <p:spPr>
          <a:xfrm>
            <a:off x="6559708" y="1402158"/>
            <a:ext cx="5242250" cy="424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95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E158445-EC68-EFCC-C0AD-9442D590A770}"/>
              </a:ext>
            </a:extLst>
          </p:cNvPr>
          <p:cNvSpPr txBox="1">
            <a:spLocks/>
          </p:cNvSpPr>
          <p:nvPr/>
        </p:nvSpPr>
        <p:spPr>
          <a:xfrm>
            <a:off x="1361090" y="1976684"/>
            <a:ext cx="3430467" cy="3539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1800" dirty="0">
                <a:solidFill>
                  <a:srgbClr val="1B2B54"/>
                </a:solidFill>
              </a:rPr>
              <a:t>Efficient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7B7793F-68C9-5476-A6D1-B57217F7084B}"/>
              </a:ext>
            </a:extLst>
          </p:cNvPr>
          <p:cNvSpPr txBox="1">
            <a:spLocks/>
          </p:cNvSpPr>
          <p:nvPr/>
        </p:nvSpPr>
        <p:spPr>
          <a:xfrm>
            <a:off x="7396130" y="1976684"/>
            <a:ext cx="3430467" cy="3539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1800" dirty="0">
                <a:solidFill>
                  <a:srgbClr val="1B2B54"/>
                </a:solidFill>
              </a:rPr>
              <a:t>Cheap</a:t>
            </a:r>
          </a:p>
        </p:txBody>
      </p:sp>
      <p:pic>
        <p:nvPicPr>
          <p:cNvPr id="1026" name="Picture 2" descr="Southwest Airlines Filling Planes, No Longer Blocking Middle Seats">
            <a:extLst>
              <a:ext uri="{FF2B5EF4-FFF2-40B4-BE49-F238E27FC236}">
                <a16:creationId xmlns:a16="http://schemas.microsoft.com/office/drawing/2014/main" id="{0BBC1645-F471-9F42-FEED-74A35D9A2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3" b="3353"/>
          <a:stretch/>
        </p:blipFill>
        <p:spPr bwMode="auto">
          <a:xfrm>
            <a:off x="680720" y="2604769"/>
            <a:ext cx="4785360" cy="316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rgo Hold Fire: The Story Of ValuJet Airlines Flight 592">
            <a:extLst>
              <a:ext uri="{FF2B5EF4-FFF2-40B4-BE49-F238E27FC236}">
                <a16:creationId xmlns:a16="http://schemas.microsoft.com/office/drawing/2014/main" id="{0332396E-ECED-2EAF-C2EC-9DC59F944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40" y="2593280"/>
            <a:ext cx="4776235" cy="317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918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23244"/>
            <a:ext cx="3430467" cy="353984"/>
          </a:xfrm>
        </p:spPr>
        <p:txBody>
          <a:bodyPr>
            <a:normAutofit fontScale="90000"/>
          </a:bodyPr>
          <a:lstStyle/>
          <a:p>
            <a:r>
              <a:rPr lang="en-US" dirty="0"/>
              <a:t>Convergence of UC and Primary Care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63897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Driven by a growing shortage of primary care providers relative to an aging and increasingly comorbid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Parallel line of business</a:t>
            </a:r>
          </a:p>
          <a:p>
            <a:pPr marL="971550" lvl="1" indent="-285750"/>
            <a:r>
              <a:rPr lang="en-US" dirty="0"/>
              <a:t>Separate contracts (Tax ID)</a:t>
            </a:r>
          </a:p>
          <a:p>
            <a:pPr marL="971550" lvl="1" indent="-285750"/>
            <a:r>
              <a:rPr lang="en-US" dirty="0"/>
              <a:t>Scheduled appointments vs. walk-in</a:t>
            </a:r>
          </a:p>
          <a:p>
            <a:pPr marL="971550" lvl="1" indent="-285750"/>
            <a:r>
              <a:rPr lang="en-US" dirty="0"/>
              <a:t>Dual flow; different throughput measures</a:t>
            </a:r>
          </a:p>
          <a:p>
            <a:pPr marL="971550" lvl="1" indent="-285750"/>
            <a:r>
              <a:rPr lang="en-US" dirty="0"/>
              <a:t>Distinct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Standard definitions needed as to what capabilities constitute primary care in an urgent care setting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7E8A5E-3671-4AD7-E155-E3D4A8C7005B}"/>
              </a:ext>
            </a:extLst>
          </p:cNvPr>
          <p:cNvGrpSpPr/>
          <p:nvPr/>
        </p:nvGrpSpPr>
        <p:grpSpPr>
          <a:xfrm>
            <a:off x="1151872" y="981004"/>
            <a:ext cx="5763997" cy="4496894"/>
            <a:chOff x="1413192" y="1174044"/>
            <a:chExt cx="4977448" cy="3883252"/>
          </a:xfrm>
        </p:grpSpPr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CB04B177-E79A-7FD8-5E52-0453EB25478E}"/>
                </a:ext>
              </a:extLst>
            </p:cNvPr>
            <p:cNvSpPr/>
            <p:nvPr/>
          </p:nvSpPr>
          <p:spPr>
            <a:xfrm rot="10800000">
              <a:off x="1413192" y="1174044"/>
              <a:ext cx="1087120" cy="2859476"/>
            </a:xfrm>
            <a:prstGeom prst="downArrow">
              <a:avLst/>
            </a:prstGeom>
            <a:solidFill>
              <a:srgbClr val="2FC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Down Arrow 14">
              <a:extLst>
                <a:ext uri="{FF2B5EF4-FFF2-40B4-BE49-F238E27FC236}">
                  <a16:creationId xmlns:a16="http://schemas.microsoft.com/office/drawing/2014/main" id="{816D829E-E1B9-1851-E7B3-FFA4A069DA2D}"/>
                </a:ext>
              </a:extLst>
            </p:cNvPr>
            <p:cNvSpPr/>
            <p:nvPr/>
          </p:nvSpPr>
          <p:spPr>
            <a:xfrm rot="16200000">
              <a:off x="3845560" y="2512216"/>
              <a:ext cx="1087120" cy="4003040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DBBE7B-4F9F-424B-A7BA-1AF37CCFCAD3}"/>
                </a:ext>
              </a:extLst>
            </p:cNvPr>
            <p:cNvSpPr/>
            <p:nvPr/>
          </p:nvSpPr>
          <p:spPr>
            <a:xfrm>
              <a:off x="2387600" y="192024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Specialist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A171E5-9314-23C2-D98D-1055B0550F9D}"/>
                </a:ext>
              </a:extLst>
            </p:cNvPr>
            <p:cNvSpPr/>
            <p:nvPr/>
          </p:nvSpPr>
          <p:spPr>
            <a:xfrm>
              <a:off x="4114800" y="192024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Emergency Department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5036B5-F804-7B93-B7AD-354F7163A68A}"/>
                </a:ext>
              </a:extLst>
            </p:cNvPr>
            <p:cNvSpPr/>
            <p:nvPr/>
          </p:nvSpPr>
          <p:spPr>
            <a:xfrm>
              <a:off x="4114800" y="306832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Urgent</a:t>
              </a:r>
            </a:p>
            <a:p>
              <a:pPr algn="ctr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Care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1D68F25-1B57-3934-B043-79A1FC3CFD95}"/>
                </a:ext>
              </a:extLst>
            </p:cNvPr>
            <p:cNvSpPr/>
            <p:nvPr/>
          </p:nvSpPr>
          <p:spPr>
            <a:xfrm>
              <a:off x="2387600" y="306832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Primary</a:t>
              </a:r>
            </a:p>
            <a:p>
              <a:pPr algn="ctr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Care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443E86E-3EB9-76DA-C6FE-12AAB622267C}"/>
                </a:ext>
              </a:extLst>
            </p:cNvPr>
            <p:cNvSpPr txBox="1"/>
            <p:nvPr/>
          </p:nvSpPr>
          <p:spPr>
            <a:xfrm>
              <a:off x="2550160" y="4337843"/>
              <a:ext cx="325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Acuity of Illness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C551E57-7704-A88F-C102-7F72DC0584DB}"/>
                </a:ext>
              </a:extLst>
            </p:cNvPr>
            <p:cNvSpPr txBox="1"/>
            <p:nvPr/>
          </p:nvSpPr>
          <p:spPr>
            <a:xfrm rot="16200000">
              <a:off x="770763" y="2663952"/>
              <a:ext cx="2360842" cy="318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Complexity of Illness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8989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DB7E27-FFC9-7745-92E0-ACDC839D54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7443692" cy="50736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General Family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General Pediatric Primary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General and Focused Internal Medicine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Primary Care by a Specialist for a Chronic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Concierge Primary Care on a Subscription Basis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Direct Primary Care On-Site at an Employer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Community-Oriented Primary Care (including FQHCs)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Primary Care by an OB/GYN for Pregnant Women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Primary Care for a Workers Compensation Injury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01712D-6F35-1145-9986-4B60A7C85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Care is Day-to-Day Healthcare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D572E-69C3-1C4C-A10C-D096D0CF2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67780"/>
            <a:ext cx="2743200" cy="365125"/>
          </a:xfrm>
        </p:spPr>
        <p:txBody>
          <a:bodyPr/>
          <a:lstStyle/>
          <a:p>
            <a:fld id="{1F088E6A-DEB3-8F42-A31C-4052FAE2689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AF20708D-BBF5-0B50-F590-751292A23083}"/>
              </a:ext>
            </a:extLst>
          </p:cNvPr>
          <p:cNvSpPr/>
          <p:nvPr/>
        </p:nvSpPr>
        <p:spPr>
          <a:xfrm rot="20805307">
            <a:off x="8446846" y="1734694"/>
            <a:ext cx="1756922" cy="114831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 for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2C32F89E-3942-A263-02AD-83CFBA09D73E}"/>
              </a:ext>
            </a:extLst>
          </p:cNvPr>
          <p:cNvSpPr/>
          <p:nvPr/>
        </p:nvSpPr>
        <p:spPr>
          <a:xfrm rot="1237613">
            <a:off x="10126043" y="4039614"/>
            <a:ext cx="1169581" cy="114831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9D94FF32-819C-1AB7-9E5B-DCFFBF257A8D}"/>
              </a:ext>
            </a:extLst>
          </p:cNvPr>
          <p:cNvSpPr/>
          <p:nvPr/>
        </p:nvSpPr>
        <p:spPr>
          <a:xfrm rot="1197727">
            <a:off x="9951112" y="2526298"/>
            <a:ext cx="1889052" cy="114831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Capitation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FA07E4D6-C87B-CA41-DB4A-C6F358D63D2E}"/>
              </a:ext>
            </a:extLst>
          </p:cNvPr>
          <p:cNvSpPr/>
          <p:nvPr/>
        </p:nvSpPr>
        <p:spPr>
          <a:xfrm rot="20402905">
            <a:off x="8855437" y="3267231"/>
            <a:ext cx="1169581" cy="114831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Cash</a:t>
            </a:r>
          </a:p>
        </p:txBody>
      </p:sp>
    </p:spTree>
    <p:extLst>
      <p:ext uri="{BB962C8B-B14F-4D97-AF65-F5344CB8AC3E}">
        <p14:creationId xmlns:p14="http://schemas.microsoft.com/office/powerpoint/2010/main" val="2186758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9747A5-7FA2-5E76-3F74-7E62F26596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When urgent care is present in a ZIP code, it;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Reduces Medicaid utilization of the ED by 30%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Effect is magnified by a factor of 10 when the ED has long wait times</a:t>
            </a:r>
          </a:p>
          <a:p>
            <a:endParaRPr lang="en-US" sz="1800" dirty="0"/>
          </a:p>
          <a:p>
            <a:r>
              <a:rPr lang="en-US" sz="1800" dirty="0"/>
              <a:t>Greatest cost savings of UC (vs. ED visits) is with Medicaid and uninsured populations.</a:t>
            </a:r>
          </a:p>
          <a:p>
            <a:endParaRPr lang="en-US" sz="1800" dirty="0"/>
          </a:p>
          <a:p>
            <a:r>
              <a:rPr lang="en-US" sz="1800" dirty="0"/>
              <a:t>The ”new drivers” of UC revenue would be: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 shortage of local PCP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Longer-than-average wait times at the local 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 prevalence of Medicaid populations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Adequate reimbursement of UC visits by Medicaid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F09685-D823-9BE8-F808-B2F7FE8C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Impact on Nonemergent ER Visits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66F09-1F8A-0DD6-FD76-D7A09C016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393091-136E-E79F-08D5-541E5A549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630" y="842614"/>
            <a:ext cx="3701435" cy="517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32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Threats: Telemedicine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4" y="1402158"/>
            <a:ext cx="5653475" cy="531931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Utilization during the pandemic up 10x from 1% to 10% of patients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Only 25% who used telemedicine for a UC-type condition would use it again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Only 20% of telemedicine users would seek telemedicine from a local urgent care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Telemedicine is a scale business – the brick-and-mortar adds no value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Pushed by payers and employers for years yet inconsistent with consumer behavior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Urgent care’s value proposition must be it’s brick-and-mortar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104C8-259E-9D22-471D-8C2B681C26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3" b="16737"/>
          <a:stretch/>
        </p:blipFill>
        <p:spPr>
          <a:xfrm>
            <a:off x="6985650" y="1402158"/>
            <a:ext cx="4816308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30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A051E81C-6B54-1E2C-B1A3-DD6C17CB5155}"/>
              </a:ext>
            </a:extLst>
          </p:cNvPr>
          <p:cNvSpPr/>
          <p:nvPr/>
        </p:nvSpPr>
        <p:spPr>
          <a:xfrm rot="16200000">
            <a:off x="5115621" y="3777346"/>
            <a:ext cx="546041" cy="721360"/>
          </a:xfrm>
          <a:prstGeom prst="downArrow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Ohio Bureau of Motor Vehicles on Twitter: &quot;Why waste your day standing in  line? Get In Line, Online! You can go about your day until you are ready to  visit an agency.">
            <a:extLst>
              <a:ext uri="{FF2B5EF4-FFF2-40B4-BE49-F238E27FC236}">
                <a16:creationId xmlns:a16="http://schemas.microsoft.com/office/drawing/2014/main" id="{926A9660-8684-4CD0-6E4E-0B6AA32610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3"/>
          <a:stretch/>
        </p:blipFill>
        <p:spPr bwMode="auto">
          <a:xfrm>
            <a:off x="722411" y="1523996"/>
            <a:ext cx="4091334" cy="46684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eijer | Ohio BMV Express">
            <a:extLst>
              <a:ext uri="{FF2B5EF4-FFF2-40B4-BE49-F238E27FC236}">
                <a16:creationId xmlns:a16="http://schemas.microsoft.com/office/drawing/2014/main" id="{4B44341F-F600-F6B2-C71D-D245F1425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537" y="1523995"/>
            <a:ext cx="2026709" cy="468202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5BEC6A38-6C83-9373-0FE5-77C4C31BB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038" y="1523995"/>
            <a:ext cx="2194328" cy="4682023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3481C36-7CA0-4934-B642-ADFA12504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Evolution of Bureaucratic “Service”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8C9022CC-C8BA-4EEB-420C-9845C647711A}"/>
              </a:ext>
            </a:extLst>
          </p:cNvPr>
          <p:cNvSpPr/>
          <p:nvPr/>
        </p:nvSpPr>
        <p:spPr>
          <a:xfrm rot="16200000">
            <a:off x="8292121" y="3777347"/>
            <a:ext cx="546041" cy="721360"/>
          </a:xfrm>
          <a:prstGeom prst="downArrow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561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Threats: Test and Treat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4" y="1402158"/>
            <a:ext cx="5653475" cy="531931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Long-term strategy to transform pharmacists into providers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Reduces medical practice to a rapid lab test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Walgreens, CVS, Walmart and Kroger control many state Rx boards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B2B54"/>
                </a:solidFill>
              </a:rPr>
              <a:t>Theranos</a:t>
            </a:r>
            <a:r>
              <a:rPr lang="en-US" dirty="0">
                <a:solidFill>
                  <a:srgbClr val="1B2B54"/>
                </a:solidFill>
              </a:rPr>
              <a:t> small-sample technology was fraudulent, the business case  was not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Urgent care excluded from vaccine distribution, </a:t>
            </a:r>
            <a:r>
              <a:rPr lang="en-US" dirty="0" err="1">
                <a:solidFill>
                  <a:srgbClr val="1B2B54"/>
                </a:solidFill>
              </a:rPr>
              <a:t>Paxlovid</a:t>
            </a:r>
            <a:r>
              <a:rPr lang="en-US" dirty="0">
                <a:solidFill>
                  <a:srgbClr val="1B2B54"/>
                </a:solidFill>
              </a:rPr>
              <a:t> dispensing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B2B54"/>
                </a:solidFill>
              </a:rPr>
              <a:t>Barriers to in-office dispensing must be eliminated in all 50 states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DF3A8-230B-686A-F282-0FEC4492E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647" y="1402158"/>
            <a:ext cx="4695191" cy="352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60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Staffing Challenges and Wage Inflation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 descr="A couple of men sitting at a table with drinks&#10;&#10;Description automatically generated with medium confidence">
            <a:extLst>
              <a:ext uri="{FF2B5EF4-FFF2-40B4-BE49-F238E27FC236}">
                <a16:creationId xmlns:a16="http://schemas.microsoft.com/office/drawing/2014/main" id="{BA2F0651-975C-A2FE-8646-C4A9E9F8B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658" y="1710658"/>
            <a:ext cx="4686300" cy="4438650"/>
          </a:xfrm>
          <a:prstGeom prst="rect">
            <a:avLst/>
          </a:prstGeom>
        </p:spPr>
      </p:pic>
      <p:pic>
        <p:nvPicPr>
          <p:cNvPr id="9" name="image1.png">
            <a:extLst>
              <a:ext uri="{FF2B5EF4-FFF2-40B4-BE49-F238E27FC236}">
                <a16:creationId xmlns:a16="http://schemas.microsoft.com/office/drawing/2014/main" id="{3FA98E99-B0B9-4FB4-0D25-98BB1684B86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03204" y="1555553"/>
            <a:ext cx="6634324" cy="498335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13928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0" y="273766"/>
            <a:ext cx="9132789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California Limited Scope X-Ray Certification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BA83CC3F-E204-B229-AC69-E5B9766C1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947579"/>
              </p:ext>
            </p:extLst>
          </p:nvPr>
        </p:nvGraphicFramePr>
        <p:xfrm>
          <a:off x="665743" y="1623399"/>
          <a:ext cx="10860514" cy="4621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103">
                  <a:extLst>
                    <a:ext uri="{9D8B030D-6E8A-4147-A177-3AD203B41FA5}">
                      <a16:colId xmlns:a16="http://schemas.microsoft.com/office/drawing/2014/main" val="2820890524"/>
                    </a:ext>
                  </a:extLst>
                </a:gridCol>
                <a:gridCol w="2106939">
                  <a:extLst>
                    <a:ext uri="{9D8B030D-6E8A-4147-A177-3AD203B41FA5}">
                      <a16:colId xmlns:a16="http://schemas.microsoft.com/office/drawing/2014/main" val="3360965584"/>
                    </a:ext>
                  </a:extLst>
                </a:gridCol>
                <a:gridCol w="2237266">
                  <a:extLst>
                    <a:ext uri="{9D8B030D-6E8A-4147-A177-3AD203B41FA5}">
                      <a16:colId xmlns:a16="http://schemas.microsoft.com/office/drawing/2014/main" val="2597834362"/>
                    </a:ext>
                  </a:extLst>
                </a:gridCol>
                <a:gridCol w="2172103">
                  <a:extLst>
                    <a:ext uri="{9D8B030D-6E8A-4147-A177-3AD203B41FA5}">
                      <a16:colId xmlns:a16="http://schemas.microsoft.com/office/drawing/2014/main" val="1600769291"/>
                    </a:ext>
                  </a:extLst>
                </a:gridCol>
                <a:gridCol w="2172103">
                  <a:extLst>
                    <a:ext uri="{9D8B030D-6E8A-4147-A177-3AD203B41FA5}">
                      <a16:colId xmlns:a16="http://schemas.microsoft.com/office/drawing/2014/main" val="4160991381"/>
                    </a:ext>
                  </a:extLst>
                </a:gridCol>
              </a:tblGrid>
              <a:tr h="750230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State</a:t>
                      </a:r>
                    </a:p>
                  </a:txBody>
                  <a:tcPr anchor="ctr">
                    <a:solidFill>
                      <a:srgbClr val="1B2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Regulatory Authority (URL)</a:t>
                      </a:r>
                    </a:p>
                  </a:txBody>
                  <a:tcPr anchor="ctr">
                    <a:solidFill>
                      <a:srgbClr val="1B2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Full RT</a:t>
                      </a:r>
                      <a:br>
                        <a:rPr lang="en-US" b="1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en-US" b="1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License</a:t>
                      </a:r>
                    </a:p>
                  </a:txBody>
                  <a:tcPr anchor="ctr">
                    <a:solidFill>
                      <a:srgbClr val="1B2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Limited Scope License</a:t>
                      </a:r>
                    </a:p>
                  </a:txBody>
                  <a:tcPr anchor="ctr">
                    <a:solidFill>
                      <a:srgbClr val="1B2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Limited Scope Procedures</a:t>
                      </a:r>
                    </a:p>
                  </a:txBody>
                  <a:tcPr anchor="ctr">
                    <a:solidFill>
                      <a:srgbClr val="1B2B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094764"/>
                  </a:ext>
                </a:extLst>
              </a:tr>
              <a:tr h="2921326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California</a:t>
                      </a:r>
                    </a:p>
                  </a:txBody>
                  <a:tcPr>
                    <a:solidFill>
                      <a:srgbClr val="E8EA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California Department of Health, Radiologic Health Branch (RHB)</a:t>
                      </a:r>
                    </a:p>
                    <a:p>
                      <a:pPr algn="l"/>
                      <a:endParaRPr lang="en-US" sz="1600" dirty="0"/>
                    </a:p>
                    <a:p>
                      <a:pPr algn="l"/>
                      <a:r>
                        <a:rPr lang="en-US" sz="1400" i="1" dirty="0">
                          <a:hlinkClick r:id="rId2"/>
                        </a:rPr>
                        <a:t>https://www.cdph.ca.gov/Programs/CEH/DRSEM/Pages/RHB.aspx</a:t>
                      </a:r>
                      <a:endParaRPr lang="en-US" sz="1400" i="1" dirty="0"/>
                    </a:p>
                    <a:p>
                      <a:pPr algn="l"/>
                      <a:endParaRPr lang="en-US" sz="1400" i="1" dirty="0"/>
                    </a:p>
                    <a:p>
                      <a:pPr algn="l"/>
                      <a:r>
                        <a:rPr lang="en-US" sz="1400" i="1" dirty="0">
                          <a:hlinkClick r:id="rId3"/>
                        </a:rPr>
                        <a:t>https://govt.westlaw.com/calregs/Document/IC369D8F05A2011EC8227000D3A7C4BC3?viewType=FullText&amp;originationContext=documenttoc&amp;transitionType=CategoryPageItem&amp;contextData=(sc.Default)</a:t>
                      </a:r>
                      <a:endParaRPr lang="en-US" sz="1400" i="1" dirty="0"/>
                    </a:p>
                    <a:p>
                      <a:pPr algn="l"/>
                      <a:endParaRPr lang="en-US" sz="1600" dirty="0"/>
                    </a:p>
                  </a:txBody>
                  <a:tcPr>
                    <a:solidFill>
                      <a:srgbClr val="E8EAEE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AART Certification or Equivalent</a:t>
                      </a:r>
                    </a:p>
                  </a:txBody>
                  <a:tcPr>
                    <a:solidFill>
                      <a:srgbClr val="E8EAEE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Limited Permit X-Ray Technician School Diploma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Pass state-approved radiology safety and limited scope exams</a:t>
                      </a:r>
                    </a:p>
                  </a:txBody>
                  <a:tcPr>
                    <a:solidFill>
                      <a:srgbClr val="E8EA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Limited scope permit required for each area: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Chest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Dental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err="1"/>
                        <a:t>Extremeties</a:t>
                      </a:r>
                      <a:endParaRPr lang="en-US" sz="160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Leg-</a:t>
                      </a:r>
                      <a:r>
                        <a:rPr lang="en-US" sz="1600" dirty="0" err="1"/>
                        <a:t>podriatic</a:t>
                      </a:r>
                      <a:endParaRPr lang="en-US" sz="160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Skull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Torso-skeletal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DEXA</a:t>
                      </a:r>
                    </a:p>
                  </a:txBody>
                  <a:tcPr>
                    <a:solidFill>
                      <a:srgbClr val="E8EA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378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7887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53724"/>
            <a:ext cx="3430467" cy="353984"/>
          </a:xfrm>
        </p:spPr>
        <p:txBody>
          <a:bodyPr>
            <a:normAutofit fontScale="90000"/>
          </a:bodyPr>
          <a:lstStyle/>
          <a:p>
            <a:r>
              <a:rPr lang="en-US" dirty="0"/>
              <a:t>Embarking on Your Own Growth Journey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Endemic COVID impact on long-term volumes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Reduced working capital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Availability of desirable retail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Data-driven approach to site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Hyper-targeted marketing (geofencing)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8FA6161-2AF7-809C-3486-F7A2A639A99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6" r="9364" b="13444"/>
          <a:stretch/>
        </p:blipFill>
        <p:spPr>
          <a:xfrm>
            <a:off x="423863" y="331788"/>
            <a:ext cx="7264400" cy="5746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492533-9BC9-70CB-64FE-294B48C6A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808" y="4740021"/>
            <a:ext cx="2947352" cy="176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55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6AF9-A3AB-F047-9048-63908A0C97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 for your time.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DFF44-0731-244B-83C3-195ED69C3D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For more information</a:t>
            </a:r>
          </a:p>
          <a:p>
            <a:r>
              <a:rPr lang="en-US" dirty="0"/>
              <a:t>Email: </a:t>
            </a:r>
            <a:r>
              <a:rPr lang="en-US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Alan.Ayers@ExperityHealth.com</a:t>
            </a:r>
            <a:endParaRPr lang="en-US" u="sng" dirty="0"/>
          </a:p>
          <a:p>
            <a:r>
              <a:rPr lang="en-US" dirty="0"/>
              <a:t>Phone: (614)519-1221</a:t>
            </a:r>
          </a:p>
          <a:p>
            <a:r>
              <a:rPr lang="en-US" dirty="0"/>
              <a:t>Website: </a:t>
            </a:r>
            <a:r>
              <a:rPr lang="en-US" dirty="0" err="1"/>
              <a:t>AlanAyersUrgentCare.com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8202C5-D917-A04D-8E77-1AEB6347E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</p:spPr>
        <p:txBody>
          <a:bodyPr/>
          <a:lstStyle/>
          <a:p>
            <a:fld id="{1F088E6A-DEB3-8F42-A31C-4052FAE2689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83761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AABA9434AC934E85DD59D409BF6AC3" ma:contentTypeVersion="20" ma:contentTypeDescription="Create a new document." ma:contentTypeScope="" ma:versionID="94de5ac1f852d002363af58a551d2a0e">
  <xsd:schema xmlns:xsd="http://www.w3.org/2001/XMLSchema" xmlns:xs="http://www.w3.org/2001/XMLSchema" xmlns:p="http://schemas.microsoft.com/office/2006/metadata/properties" xmlns:ns2="0da2fe5b-18cc-4d2f-94ad-6fe1b07c31a6" xmlns:ns3="70d961f9-5b45-4014-80fa-41882ba7bfd6" targetNamespace="http://schemas.microsoft.com/office/2006/metadata/properties" ma:root="true" ma:fieldsID="51c761b954d79e05f29c6df942b49a3a" ns2:_="" ns3:_="">
    <xsd:import namespace="0da2fe5b-18cc-4d2f-94ad-6fe1b07c31a6"/>
    <xsd:import namespace="70d961f9-5b45-4014-80fa-41882ba7b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Usage" minOccurs="0"/>
                <xsd:element ref="ns2:Photo_x0020_usage" minOccurs="0"/>
                <xsd:element ref="ns2:_Flow_SignoffStatus" minOccurs="0"/>
                <xsd:element ref="ns2:MediaServiceLocation" minOccurs="0"/>
                <xsd:element ref="ns2:Notes0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2fe5b-18cc-4d2f-94ad-6fe1b07c31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Usage" ma:index="20" nillable="true" ma:displayName="Usage" ma:format="Dropdown" ma:internalName="Usage">
      <xsd:simpleType>
        <xsd:restriction base="dms:Text">
          <xsd:maxLength value="255"/>
        </xsd:restriction>
      </xsd:simpleType>
    </xsd:element>
    <xsd:element name="Photo_x0020_usage" ma:index="21" nillable="true" ma:displayName="Photo usage" ma:description="Notes" ma:internalName="Photo_x0020_usage">
      <xsd:simpleType>
        <xsd:restriction base="dms:Text">
          <xsd:maxLength value="255"/>
        </xsd:restriction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Notes0" ma:index="24" nillable="true" ma:displayName="Notes" ma:description="Notes" ma:internalName="Notes0">
      <xsd:simpleType>
        <xsd:restriction base="dms:Note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abfbdab3-4865-46b0-8316-74d439cf5b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961f9-5b45-4014-80fa-41882ba7b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6a93b15b-bc55-412d-b185-edd944d46b12}" ma:internalName="TaxCatchAll" ma:showField="CatchAllData" ma:web="70d961f9-5b45-4014-80fa-41882ba7bf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sage xmlns="0da2fe5b-18cc-4d2f-94ad-6fe1b07c31a6" xsi:nil="true"/>
    <Photo_x0020_usage xmlns="0da2fe5b-18cc-4d2f-94ad-6fe1b07c31a6" xsi:nil="true"/>
    <SharedWithUsers xmlns="70d961f9-5b45-4014-80fa-41882ba7bfd6">
      <UserInfo>
        <DisplayName/>
        <AccountId xsi:nil="true"/>
        <AccountType/>
      </UserInfo>
    </SharedWithUsers>
    <MediaLengthInSeconds xmlns="0da2fe5b-18cc-4d2f-94ad-6fe1b07c31a6" xsi:nil="true"/>
    <_Flow_SignoffStatus xmlns="0da2fe5b-18cc-4d2f-94ad-6fe1b07c31a6" xsi:nil="true"/>
    <Notes0 xmlns="0da2fe5b-18cc-4d2f-94ad-6fe1b07c31a6" xsi:nil="true"/>
    <TaxCatchAll xmlns="70d961f9-5b45-4014-80fa-41882ba7bfd6" xsi:nil="true"/>
    <lcf76f155ced4ddcb4097134ff3c332f xmlns="0da2fe5b-18cc-4d2f-94ad-6fe1b07c31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7DBD93-655A-4DDF-BC87-9EFF66250A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a2fe5b-18cc-4d2f-94ad-6fe1b07c31a6"/>
    <ds:schemaRef ds:uri="70d961f9-5b45-4014-80fa-41882ba7bf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ECBEBC-D7F5-4315-B94A-B534073163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68273E-29EC-422D-890A-F96DCD268756}">
  <ds:schemaRefs>
    <ds:schemaRef ds:uri="http://schemas.microsoft.com/office/2006/metadata/properties"/>
    <ds:schemaRef ds:uri="http://schemas.microsoft.com/office/infopath/2007/PartnerControls"/>
    <ds:schemaRef ds:uri="0da2fe5b-18cc-4d2f-94ad-6fe1b07c31a6"/>
    <ds:schemaRef ds:uri="70d961f9-5b45-4014-80fa-41882ba7bf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6825</TotalTime>
  <Words>1086</Words>
  <Application>Microsoft Office PowerPoint</Application>
  <PresentationFormat>Widescreen</PresentationFormat>
  <Paragraphs>207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Custom Design</vt:lpstr>
      <vt:lpstr>3_Office Theme</vt:lpstr>
      <vt:lpstr>5_Office Theme</vt:lpstr>
      <vt:lpstr>4_Office Theme</vt:lpstr>
      <vt:lpstr>6_Office Theme</vt:lpstr>
      <vt:lpstr>7_Office Theme</vt:lpstr>
      <vt:lpstr>8_Office Theme</vt:lpstr>
      <vt:lpstr>Urgent Care Growth in the Post-Pandemic World</vt:lpstr>
      <vt:lpstr>2019-2022 Volume Trends</vt:lpstr>
      <vt:lpstr>Pre-Pandemic Concerns</vt:lpstr>
      <vt:lpstr>COVID-19 Learnings</vt:lpstr>
      <vt:lpstr>Pandemic and Post-Pandemic Growth</vt:lpstr>
      <vt:lpstr>Post-Pandemic Growth Theses</vt:lpstr>
      <vt:lpstr>Post-Pandemic Growth Theses</vt:lpstr>
      <vt:lpstr>Post-Pandemic Growth Theses</vt:lpstr>
      <vt:lpstr>Realizing Scale Economies</vt:lpstr>
      <vt:lpstr>Post-Pandemic Growth Theses</vt:lpstr>
      <vt:lpstr>PowerPoint Presentation</vt:lpstr>
      <vt:lpstr>Convergence of UC and Primary Care</vt:lpstr>
      <vt:lpstr>Primary Care is Day-to-Day Healthcare</vt:lpstr>
      <vt:lpstr>Urgent Care Impact on Nonemergent ER Visits</vt:lpstr>
      <vt:lpstr>Threats: Telemedicine</vt:lpstr>
      <vt:lpstr>Evolution of Bureaucratic “Service”</vt:lpstr>
      <vt:lpstr>Threats: Test and Treat</vt:lpstr>
      <vt:lpstr>Staffing Challenges and Wage Inflation</vt:lpstr>
      <vt:lpstr>California Limited Scope X-Ray Certification</vt:lpstr>
      <vt:lpstr>Embarking on Your Own Growth Journey</vt:lpstr>
      <vt:lpstr>Thank you for your time.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Ava MoweryCarlson</dc:creator>
  <cp:lastModifiedBy>Kirsten Gross</cp:lastModifiedBy>
  <cp:revision>81</cp:revision>
  <dcterms:created xsi:type="dcterms:W3CDTF">2019-03-05T21:07:08Z</dcterms:created>
  <dcterms:modified xsi:type="dcterms:W3CDTF">2022-09-28T12:43:42Z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0x0101002CAABA9434AC934E85DD59D409BF6AC3</vt:lpwstr>
  </property>
  <property fmtid="{D5CDD505-2E9C-101B-9397-08002B2CF9AE}" pid="3" name="Order">
    <vt:r8>4498200</vt:r8>
  </property>
  <property fmtid="{D5CDD505-2E9C-101B-9397-08002B2CF9AE}" pid="4" name="_ExtendedDescription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</Properties>
</file>