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1637155256" r:id="rId3"/>
    <p:sldId id="1637155257" r:id="rId4"/>
    <p:sldId id="257" r:id="rId5"/>
    <p:sldId id="1637155253" r:id="rId6"/>
    <p:sldId id="1637155259" r:id="rId7"/>
    <p:sldId id="1637155260" r:id="rId8"/>
    <p:sldId id="1637155234" r:id="rId9"/>
    <p:sldId id="1637155237" r:id="rId10"/>
    <p:sldId id="1637155251" r:id="rId11"/>
    <p:sldId id="1637155252" r:id="rId12"/>
    <p:sldId id="1637155261" r:id="rId13"/>
    <p:sldId id="1637155262" r:id="rId14"/>
    <p:sldId id="28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FA7D4-6349-4ABA-8FE6-C0CF352481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80E4E0-51ED-4434-8777-71F492D791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C57FE5-6C1A-46FB-A214-02DAF3EB3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58D0-0EDA-47DB-8A0A-A136649E5932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489A25-753C-4BDB-816D-024DF86FD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6A99DF-189D-411D-9513-3FE2C7C05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2E38C-9634-4B90-BAD1-6F403E3B7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498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33A69-ABFE-4456-8EA8-B3A525689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8D0FAC-90A2-466C-9901-851955DAF1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13A9C4-582A-4148-8F35-4CC9733F4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58D0-0EDA-47DB-8A0A-A136649E5932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D8912-900B-49AF-ADDE-604061B30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682FA5-1459-4386-A4B7-ADCFD781B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2E38C-9634-4B90-BAD1-6F403E3B7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733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16B61-7BE4-46B8-8079-139FE86AE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88DF59-4F39-4F7D-BA1D-7F988A3FFE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2DFAB2-55BD-4C18-8E42-005FD5E46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58D0-0EDA-47DB-8A0A-A136649E5932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A3D3B8-05F6-48CC-851B-574537F4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FEFB12-E0CB-4A29-BA52-81E254EBD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2E38C-9634-4B90-BAD1-6F403E3B7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136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61BA1-838D-48E3-87EC-76D7AB32D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68FEA-5170-49BB-BAEB-7E8161BAA1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66D563-E666-490E-963A-28871854E8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5DD1F7-05F9-4E13-A5D2-417AB6425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58D0-0EDA-47DB-8A0A-A136649E5932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898070-1E46-4BB8-B5FB-1A0EA4AF2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AB9BA7-253A-4FC6-A44D-A6D9167D5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2E38C-9634-4B90-BAD1-6F403E3B7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294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989DD-FAFE-413D-A50A-8CA5F8D79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8ABB89-5C2C-41C6-9217-07E439AE2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DD45A2-6624-40AF-A6FA-12B105F8EA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561CB6-DAF5-4E11-8F62-062A944AC0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8E4941-E28F-48E6-B1C7-80B5B780DD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7CE603-47A3-4C54-8722-39DFDA8B8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58D0-0EDA-47DB-8A0A-A136649E5932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00C127-F51E-49EC-8834-3C6619F2E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CDD061-E0DF-4B14-B247-92DBAB3AF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2E38C-9634-4B90-BAD1-6F403E3B7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695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61286-EC09-4822-A01C-C82139932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FF9B70-4600-465D-B87A-0F53B3B05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58D0-0EDA-47DB-8A0A-A136649E5932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5ED21B-D55A-4A26-99E1-09CF7FE23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695F5-71B1-4BB0-8C51-39FE5F0B7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2E38C-9634-4B90-BAD1-6F403E3B7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349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FFBEC8-CCBB-4400-9104-F6C1AE450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58D0-0EDA-47DB-8A0A-A136649E5932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69BB8D-6E57-462F-98ED-C188F4CE4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D4A26B-3BE6-4EA3-A58D-CD7D962DA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2E38C-9634-4B90-BAD1-6F403E3B7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420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5603E-EAA0-4272-9614-39C906B6A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BF5D3-71E7-4E6E-ADC7-2979453FD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7BE7EC-68CD-42A7-8456-B4616A1CFA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18C8BC-9A49-45F4-A280-C94A67E3C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58D0-0EDA-47DB-8A0A-A136649E5932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9C78F9-61AF-448C-9DC8-072358CA4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066615-C39F-4E47-A90F-DA3BA47FE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2E38C-9634-4B90-BAD1-6F403E3B7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651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0EB3D-7EF7-4C56-AF5D-7F1E0F2D7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9DC0-056D-4688-BD8C-215CB85E0A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E6C251-6D59-451A-AE22-ED19F962CD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DD4520-D8A5-4890-81E4-1139E2CA3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58D0-0EDA-47DB-8A0A-A136649E5932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877467-7B47-4591-8A16-1B65B5A06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2D21D4-9024-4E8B-B0E9-995016854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2E38C-9634-4B90-BAD1-6F403E3B7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089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7187D-5BFA-4456-85AE-D036205DD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EFDFE5-7BD7-4BAF-BCA3-E71644625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7F5EC-E75A-4895-A4DA-2458BF47A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58D0-0EDA-47DB-8A0A-A136649E5932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849C56-CC15-404C-B1B6-9F9013746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A0C326-4C9A-4A5C-B4AB-058B7D8F4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2E38C-9634-4B90-BAD1-6F403E3B7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514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AC1D32-E43D-494E-8173-E63C3FD568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FA515D-FB6A-4B3B-A94A-E714F681F9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E1B5D9-6C81-41A9-93C4-248F3A53F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58D0-0EDA-47DB-8A0A-A136649E5932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BD270D-0D4C-42D5-B877-5FACE177E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A687D-D089-4A13-AD58-A71D57FF2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2E38C-9634-4B90-BAD1-6F403E3B7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4037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FD70C-7798-AD4C-AE52-49C7C4AE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8" y="677333"/>
            <a:ext cx="2895599" cy="5655734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41C4C4E-EEB7-C748-B8A1-58B65F59AE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11491" y="1227888"/>
            <a:ext cx="7090467" cy="5128462"/>
          </a:xfrm>
        </p:spPr>
        <p:txBody>
          <a:bodyPr anchor="t">
            <a:normAutofit/>
          </a:bodyPr>
          <a:lstStyle>
            <a:lvl1pPr>
              <a:defRPr sz="1600">
                <a:solidFill>
                  <a:srgbClr val="1B2B54"/>
                </a:solidFill>
              </a:defRPr>
            </a:lvl1pPr>
            <a:lvl2pPr>
              <a:defRPr sz="1600">
                <a:solidFill>
                  <a:srgbClr val="1B2B54"/>
                </a:solidFill>
              </a:defRPr>
            </a:lvl2pPr>
            <a:lvl3pPr>
              <a:defRPr sz="1600">
                <a:solidFill>
                  <a:srgbClr val="1B2B54"/>
                </a:solidFill>
              </a:defRPr>
            </a:lvl3pPr>
            <a:lvl4pPr>
              <a:defRPr sz="1600">
                <a:solidFill>
                  <a:srgbClr val="1B2B54"/>
                </a:solidFill>
              </a:defRPr>
            </a:lvl4pPr>
            <a:lvl5pPr>
              <a:defRPr sz="1600"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25DDA9-777C-0C46-85BC-712A2B42F1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569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024979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0190" y="3567290"/>
            <a:ext cx="9143999" cy="1580052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rgbClr val="1B2B54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D349F-8272-CF46-B2CF-577172E3E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3084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3387FC1A-CEC0-EB46-9770-987EEB4EEB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707" y="3969406"/>
            <a:ext cx="4203188" cy="4434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98595D-D0B4-6549-9A0B-6A772482F6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2707" y="3008097"/>
            <a:ext cx="4203188" cy="952725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00000"/>
              </a:lnSpc>
              <a:defRPr sz="36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BAEB1D8D-EFC4-A942-A795-5E016FB15C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46435" y="128790"/>
            <a:ext cx="4910093" cy="6592983"/>
          </a:xfrm>
          <a:custGeom>
            <a:avLst/>
            <a:gdLst>
              <a:gd name="connsiteX0" fmla="*/ 0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0 w 5278055"/>
              <a:gd name="connsiteY4" fmla="*/ 0 h 6609003"/>
              <a:gd name="connsiteX0" fmla="*/ 2615879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2615879 w 5278055"/>
              <a:gd name="connsiteY4" fmla="*/ 0 h 6609003"/>
              <a:gd name="connsiteX0" fmla="*/ 2257064 w 4919240"/>
              <a:gd name="connsiteY0" fmla="*/ 0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0 h 6609003"/>
              <a:gd name="connsiteX0" fmla="*/ 2257064 w 4919240"/>
              <a:gd name="connsiteY0" fmla="*/ 9053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9053 h 6609003"/>
              <a:gd name="connsiteX0" fmla="*/ 2257064 w 4919240"/>
              <a:gd name="connsiteY0" fmla="*/ 0 h 6599950"/>
              <a:gd name="connsiteX1" fmla="*/ 4919240 w 4919240"/>
              <a:gd name="connsiteY1" fmla="*/ 1 h 6599950"/>
              <a:gd name="connsiteX2" fmla="*/ 4919240 w 4919240"/>
              <a:gd name="connsiteY2" fmla="*/ 6599950 h 6599950"/>
              <a:gd name="connsiteX3" fmla="*/ 0 w 4919240"/>
              <a:gd name="connsiteY3" fmla="*/ 6599950 h 6599950"/>
              <a:gd name="connsiteX4" fmla="*/ 2257064 w 4919240"/>
              <a:gd name="connsiteY4" fmla="*/ 0 h 6599950"/>
              <a:gd name="connsiteX0" fmla="*/ 2295700 w 4919240"/>
              <a:gd name="connsiteY0" fmla="*/ 25755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95700 w 4919240"/>
              <a:gd name="connsiteY4" fmla="*/ 25755 h 6599949"/>
              <a:gd name="connsiteX0" fmla="*/ 2239892 w 4919240"/>
              <a:gd name="connsiteY0" fmla="*/ 4291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39892 w 4919240"/>
              <a:gd name="connsiteY4" fmla="*/ 4291 h 6599949"/>
              <a:gd name="connsiteX0" fmla="*/ 2227013 w 4906361"/>
              <a:gd name="connsiteY0" fmla="*/ 4291 h 6599949"/>
              <a:gd name="connsiteX1" fmla="*/ 4906361 w 4906361"/>
              <a:gd name="connsiteY1" fmla="*/ 0 h 6599949"/>
              <a:gd name="connsiteX2" fmla="*/ 4906361 w 4906361"/>
              <a:gd name="connsiteY2" fmla="*/ 6599949 h 6599949"/>
              <a:gd name="connsiteX3" fmla="*/ 0 w 4906361"/>
              <a:gd name="connsiteY3" fmla="*/ 6599949 h 6599949"/>
              <a:gd name="connsiteX4" fmla="*/ 2227013 w 4906361"/>
              <a:gd name="connsiteY4" fmla="*/ 4291 h 6599949"/>
              <a:gd name="connsiteX0" fmla="*/ 2197155 w 4876503"/>
              <a:gd name="connsiteY0" fmla="*/ 4291 h 6603681"/>
              <a:gd name="connsiteX1" fmla="*/ 4876503 w 4876503"/>
              <a:gd name="connsiteY1" fmla="*/ 0 h 6603681"/>
              <a:gd name="connsiteX2" fmla="*/ 4876503 w 4876503"/>
              <a:gd name="connsiteY2" fmla="*/ 6599949 h 6603681"/>
              <a:gd name="connsiteX3" fmla="*/ 0 w 4876503"/>
              <a:gd name="connsiteY3" fmla="*/ 6603681 h 6603681"/>
              <a:gd name="connsiteX4" fmla="*/ 2197155 w 4876503"/>
              <a:gd name="connsiteY4" fmla="*/ 4291 h 6603681"/>
              <a:gd name="connsiteX0" fmla="*/ 2230745 w 4910093"/>
              <a:gd name="connsiteY0" fmla="*/ 4291 h 6599949"/>
              <a:gd name="connsiteX1" fmla="*/ 4910093 w 4910093"/>
              <a:gd name="connsiteY1" fmla="*/ 0 h 6599949"/>
              <a:gd name="connsiteX2" fmla="*/ 4910093 w 4910093"/>
              <a:gd name="connsiteY2" fmla="*/ 6599949 h 6599949"/>
              <a:gd name="connsiteX3" fmla="*/ 0 w 4910093"/>
              <a:gd name="connsiteY3" fmla="*/ 6599949 h 6599949"/>
              <a:gd name="connsiteX4" fmla="*/ 2230745 w 4910093"/>
              <a:gd name="connsiteY4" fmla="*/ 4291 h 6599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10093" h="6599949">
                <a:moveTo>
                  <a:pt x="2230745" y="4291"/>
                </a:moveTo>
                <a:lnTo>
                  <a:pt x="4910093" y="0"/>
                </a:lnTo>
                <a:lnTo>
                  <a:pt x="4910093" y="6599949"/>
                </a:lnTo>
                <a:lnTo>
                  <a:pt x="0" y="6599949"/>
                </a:lnTo>
                <a:lnTo>
                  <a:pt x="2230745" y="4291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C261D7-6264-DA42-9A5B-1A63C1F00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328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04432"/>
            <a:ext cx="9144000" cy="4042909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1" y="3567290"/>
            <a:ext cx="9144000" cy="1580052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6BE506-5DAA-9F4B-BC69-29581A75D9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569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AB11CE-BDA2-4C1B-B0C0-CDD10A2D0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8EF3E8-FBF6-4F0E-A5E5-17287DCFE4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A516D9-7ABA-489C-AB3F-0287B37335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9E58D0-0EDA-47DB-8A0A-A136649E5932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5F11B1-E8D6-4ACE-A549-D2EE3A01D5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D4178-4098-4400-80B1-CFF2202A47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F2E38C-9634-4B90-BAD1-6F403E3B7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468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Alan.Ayers@ExperityHealth.com" TargetMode="Externa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B259FCD-73A9-AB4F-84D0-FBFBDB42D2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706" y="4165351"/>
            <a:ext cx="5537180" cy="443442"/>
          </a:xfrm>
        </p:spPr>
        <p:txBody>
          <a:bodyPr>
            <a:noAutofit/>
          </a:bodyPr>
          <a:lstStyle/>
          <a:p>
            <a:r>
              <a:rPr lang="en-US"/>
              <a:t>Alan A. Ayers, MBA, </a:t>
            </a:r>
            <a:r>
              <a:rPr lang="en-US" err="1"/>
              <a:t>Macc</a:t>
            </a:r>
            <a:endParaRPr lang="en-US"/>
          </a:p>
          <a:p>
            <a:r>
              <a:rPr lang="en-US"/>
              <a:t>President, </a:t>
            </a:r>
            <a:r>
              <a:rPr lang="en-US" err="1"/>
              <a:t>Experity</a:t>
            </a:r>
            <a:r>
              <a:rPr lang="en-US"/>
              <a:t> Consulting</a:t>
            </a:r>
          </a:p>
          <a:p>
            <a:r>
              <a:rPr lang="en-US"/>
              <a:t>Senior Editor, </a:t>
            </a:r>
            <a:r>
              <a:rPr lang="en-US" i="1"/>
              <a:t>The Journal of Urgent Care Medicine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63CEAFB-0E35-FA49-B8AE-3A68EA4B1D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2707" y="3073411"/>
            <a:ext cx="6292958" cy="952725"/>
          </a:xfrm>
        </p:spPr>
        <p:txBody>
          <a:bodyPr>
            <a:normAutofit/>
          </a:bodyPr>
          <a:lstStyle/>
          <a:p>
            <a:r>
              <a:rPr lang="en-US" sz="3500" dirty="0"/>
              <a:t>Triage Bootcamp</a:t>
            </a:r>
          </a:p>
        </p:txBody>
      </p:sp>
      <p:pic>
        <p:nvPicPr>
          <p:cNvPr id="12" name="Picture Placeholder 11" descr="A doctor holding a clipboard&#10;&#10;Description automatically generated with low confidence">
            <a:extLst>
              <a:ext uri="{FF2B5EF4-FFF2-40B4-BE49-F238E27FC236}">
                <a16:creationId xmlns:a16="http://schemas.microsoft.com/office/drawing/2014/main" id="{04288219-8CAA-F041-3A3B-76ED8C8E244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33897" r="24205"/>
          <a:stretch/>
        </p:blipFill>
        <p:spPr>
          <a:xfrm>
            <a:off x="7146435" y="128790"/>
            <a:ext cx="4910093" cy="6592983"/>
          </a:xfrm>
        </p:spPr>
      </p:pic>
    </p:spTree>
    <p:extLst>
      <p:ext uri="{BB962C8B-B14F-4D97-AF65-F5344CB8AC3E}">
        <p14:creationId xmlns:p14="http://schemas.microsoft.com/office/powerpoint/2010/main" val="3131472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3FC9A-07DC-420F-8D3A-54B95FB70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fontAlgn="t"/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tri·age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		</a:t>
            </a:r>
            <a:r>
              <a:rPr lang="en-US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/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trēˈäZH</a:t>
            </a:r>
            <a:r>
              <a:rPr lang="en-US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/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05D3FF-3AA4-4030-BAA9-60BF5579A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en-US" b="0" i="1" dirty="0">
                <a:solidFill>
                  <a:srgbClr val="70757A"/>
                </a:solidFill>
                <a:effectLst/>
                <a:latin typeface="Roboto" panose="02000000000000000000" pitchFamily="2" charset="0"/>
              </a:rPr>
              <a:t>noun</a:t>
            </a:r>
            <a:endParaRPr lang="en-US" b="0" i="0" dirty="0">
              <a:solidFill>
                <a:srgbClr val="70757A"/>
              </a:solidFill>
              <a:effectLst/>
              <a:latin typeface="Roboto" panose="02000000000000000000" pitchFamily="2" charset="0"/>
            </a:endParaRP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 (in medical use) the assignment of degrees of urgency to wounds or illnesses to decide the order of treatment of a large number of patients or casualties. </a:t>
            </a:r>
            <a:r>
              <a:rPr lang="en-US" b="0" i="0" dirty="0">
                <a:solidFill>
                  <a:srgbClr val="70757A"/>
                </a:solidFill>
                <a:effectLst/>
                <a:latin typeface="Roboto" panose="02000000000000000000" pitchFamily="2" charset="0"/>
              </a:rPr>
              <a:t>"a triage nurse"</a:t>
            </a:r>
          </a:p>
          <a:p>
            <a:pPr algn="l"/>
            <a:r>
              <a:rPr lang="en-US" b="0" i="1" dirty="0">
                <a:solidFill>
                  <a:srgbClr val="70757A"/>
                </a:solidFill>
                <a:effectLst/>
                <a:latin typeface="Roboto" panose="02000000000000000000" pitchFamily="2" charset="0"/>
              </a:rPr>
              <a:t>verb</a:t>
            </a:r>
            <a:endParaRPr lang="en-US" b="0" i="0" dirty="0">
              <a:solidFill>
                <a:srgbClr val="70757A"/>
              </a:solidFill>
              <a:effectLst/>
              <a:latin typeface="Roboto" panose="02000000000000000000" pitchFamily="2" charset="0"/>
            </a:endParaRPr>
          </a:p>
          <a:p>
            <a:pPr marL="0" indent="0" algn="l">
              <a:buNone/>
            </a:pPr>
            <a:r>
              <a:rPr lang="en-US" dirty="0">
                <a:solidFill>
                  <a:srgbClr val="202124"/>
                </a:solidFill>
                <a:latin typeface="Roboto" panose="02000000000000000000" pitchFamily="2" charset="0"/>
              </a:rPr>
              <a:t>2. </a:t>
            </a:r>
            <a:r>
              <a:rPr lang="en-US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assign degrees of urgency to (wounded or ill patients).  </a:t>
            </a:r>
            <a:r>
              <a:rPr lang="en-US" b="0" i="0" dirty="0">
                <a:solidFill>
                  <a:srgbClr val="70757A"/>
                </a:solidFill>
                <a:effectLst/>
                <a:latin typeface="Roboto" panose="02000000000000000000" pitchFamily="2" charset="0"/>
              </a:rPr>
              <a:t>"victims were triaged by paramedics before being transported to hospitals“</a:t>
            </a:r>
          </a:p>
          <a:p>
            <a:pPr algn="l">
              <a:buFont typeface="+mj-lt"/>
              <a:buAutoNum type="arabicPeriod"/>
            </a:pPr>
            <a:endParaRPr lang="en-US" dirty="0">
              <a:solidFill>
                <a:srgbClr val="70757A"/>
              </a:solidFill>
              <a:latin typeface="Roboto" panose="02000000000000000000" pitchFamily="2" charset="0"/>
            </a:endParaRPr>
          </a:p>
          <a:p>
            <a:pPr marL="0" indent="0" algn="l">
              <a:buNone/>
            </a:pPr>
            <a:r>
              <a:rPr lang="en-US" b="1" i="1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Is this term even appropriate for urgent care?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54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2AF39-D850-44B4-B2A9-5BDA26EDA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Triage Implications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B7FD1-ADB8-4027-AD71-BE1F417559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Clinical Outcomes</a:t>
            </a:r>
          </a:p>
          <a:p>
            <a:r>
              <a:rPr lang="en-US" dirty="0"/>
              <a:t>Legal/Compliance </a:t>
            </a:r>
          </a:p>
          <a:p>
            <a:r>
              <a:rPr lang="en-US" dirty="0"/>
              <a:t>Flow/Throughput</a:t>
            </a:r>
          </a:p>
          <a:p>
            <a:r>
              <a:rPr lang="en-US" dirty="0"/>
              <a:t>Wait Times</a:t>
            </a:r>
          </a:p>
          <a:p>
            <a:r>
              <a:rPr lang="en-US" dirty="0"/>
              <a:t>Patient Experience</a:t>
            </a:r>
          </a:p>
          <a:p>
            <a:r>
              <a:rPr lang="en-US" dirty="0"/>
              <a:t>Team Experience</a:t>
            </a:r>
          </a:p>
          <a:p>
            <a:pPr lvl="1"/>
            <a:endParaRPr lang="en-US" dirty="0"/>
          </a:p>
        </p:txBody>
      </p:sp>
      <p:pic>
        <p:nvPicPr>
          <p:cNvPr id="3074" name="Picture 2" descr="Triage / Useful Notes - TV Tropes">
            <a:extLst>
              <a:ext uri="{FF2B5EF4-FFF2-40B4-BE49-F238E27FC236}">
                <a16:creationId xmlns:a16="http://schemas.microsoft.com/office/drawing/2014/main" id="{4161561C-4C39-4D87-849D-B835690A1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7370" y="1452187"/>
            <a:ext cx="3409951" cy="239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Law Medical Emergency Or Labor Rights for Screening Examination Treatment Hospital Does Not Participate in Medicaid Program Aluminium Metal 8 X12 Sign">
            <a:extLst>
              <a:ext uri="{FF2B5EF4-FFF2-40B4-BE49-F238E27FC236}">
                <a16:creationId xmlns:a16="http://schemas.microsoft.com/office/drawing/2014/main" id="{CB279806-77A9-4FE7-A439-F2D7548B00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10" b="16883"/>
          <a:stretch/>
        </p:blipFill>
        <p:spPr bwMode="auto">
          <a:xfrm>
            <a:off x="6970893" y="3916363"/>
            <a:ext cx="4382907" cy="284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5853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7C801-9BD7-4826-BB0C-B15202B4F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Patient Touchpoints in an Urgent Care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EE4115CA-D9FC-4F19-A17D-A0C0A74A1EAD}"/>
              </a:ext>
            </a:extLst>
          </p:cNvPr>
          <p:cNvSpPr/>
          <p:nvPr/>
        </p:nvSpPr>
        <p:spPr>
          <a:xfrm>
            <a:off x="247650" y="2219325"/>
            <a:ext cx="2333625" cy="10858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Find an Urgent Care Center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9551DB9E-5DD5-4DF5-A50F-E25BF2125E8B}"/>
              </a:ext>
            </a:extLst>
          </p:cNvPr>
          <p:cNvSpPr/>
          <p:nvPr/>
        </p:nvSpPr>
        <p:spPr>
          <a:xfrm>
            <a:off x="2695575" y="2219325"/>
            <a:ext cx="2333625" cy="108585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“Get in Line” at the Facility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9D4F96A6-EFC6-4337-BF8F-F132EFACF873}"/>
              </a:ext>
            </a:extLst>
          </p:cNvPr>
          <p:cNvSpPr/>
          <p:nvPr/>
        </p:nvSpPr>
        <p:spPr>
          <a:xfrm>
            <a:off x="5143500" y="2219325"/>
            <a:ext cx="2333625" cy="108585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Register at the Front Desk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E2711158-7862-49D1-9137-6C21D4C1987C}"/>
              </a:ext>
            </a:extLst>
          </p:cNvPr>
          <p:cNvSpPr/>
          <p:nvPr/>
        </p:nvSpPr>
        <p:spPr>
          <a:xfrm>
            <a:off x="7591425" y="2219325"/>
            <a:ext cx="2333625" cy="108585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Clinical Intake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FF6CCBC7-6781-48D4-832A-1A6A7E72E2CF}"/>
              </a:ext>
            </a:extLst>
          </p:cNvPr>
          <p:cNvSpPr/>
          <p:nvPr/>
        </p:nvSpPr>
        <p:spPr>
          <a:xfrm>
            <a:off x="733425" y="3833812"/>
            <a:ext cx="2333625" cy="108585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Physical Exam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488574D9-ECC5-4ED7-8D2D-EE299D3AC0F0}"/>
              </a:ext>
            </a:extLst>
          </p:cNvPr>
          <p:cNvSpPr/>
          <p:nvPr/>
        </p:nvSpPr>
        <p:spPr>
          <a:xfrm>
            <a:off x="3257550" y="3833812"/>
            <a:ext cx="2333625" cy="10858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Diagnostic Testing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1664354-C747-4DC7-BF52-439023387D57}"/>
              </a:ext>
            </a:extLst>
          </p:cNvPr>
          <p:cNvSpPr/>
          <p:nvPr/>
        </p:nvSpPr>
        <p:spPr>
          <a:xfrm>
            <a:off x="8229600" y="3833812"/>
            <a:ext cx="2333625" cy="10858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Referral, Rx and Discharge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223A2799-724D-4B31-B347-921471A8E795}"/>
              </a:ext>
            </a:extLst>
          </p:cNvPr>
          <p:cNvSpPr/>
          <p:nvPr/>
        </p:nvSpPr>
        <p:spPr>
          <a:xfrm>
            <a:off x="4252912" y="5319712"/>
            <a:ext cx="2333625" cy="10858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Billing/Collections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00FDE782-4F11-419D-ADFC-8EB85A47E6CD}"/>
              </a:ext>
            </a:extLst>
          </p:cNvPr>
          <p:cNvSpPr/>
          <p:nvPr/>
        </p:nvSpPr>
        <p:spPr>
          <a:xfrm>
            <a:off x="5743575" y="3833812"/>
            <a:ext cx="2333625" cy="10858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Medical Decision Making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541E8A6A-F540-4A96-984E-35131CC47176}"/>
              </a:ext>
            </a:extLst>
          </p:cNvPr>
          <p:cNvSpPr/>
          <p:nvPr/>
        </p:nvSpPr>
        <p:spPr>
          <a:xfrm>
            <a:off x="6929437" y="5319712"/>
            <a:ext cx="2333625" cy="10858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Patient Feedback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052AE3F9-9F06-4310-BD77-A77841BB6529}"/>
              </a:ext>
            </a:extLst>
          </p:cNvPr>
          <p:cNvSpPr/>
          <p:nvPr/>
        </p:nvSpPr>
        <p:spPr>
          <a:xfrm>
            <a:off x="1700213" y="5319712"/>
            <a:ext cx="2333625" cy="10858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Patient Follow-up</a:t>
            </a:r>
          </a:p>
        </p:txBody>
      </p:sp>
    </p:spTree>
    <p:extLst>
      <p:ext uri="{BB962C8B-B14F-4D97-AF65-F5344CB8AC3E}">
        <p14:creationId xmlns:p14="http://schemas.microsoft.com/office/powerpoint/2010/main" val="4193051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8" name="Rectangle 1037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FFF2F-2AF4-41C2-A0ED-D7B5407C6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/>
              <a:t>Leveraging the Wisdom of the Crowd</a:t>
            </a:r>
          </a:p>
        </p:txBody>
      </p:sp>
      <p:sp>
        <p:nvSpPr>
          <p:cNvPr id="1040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0A9E9-234A-470E-ADA4-FD6C3CA69A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844308" cy="4119172"/>
          </a:xfrm>
        </p:spPr>
        <p:txBody>
          <a:bodyPr anchor="t">
            <a:normAutofit/>
          </a:bodyPr>
          <a:lstStyle/>
          <a:p>
            <a:r>
              <a:rPr lang="en-US" sz="2200" dirty="0"/>
              <a:t>Large crowds are collectively smarter than individual experts.</a:t>
            </a:r>
          </a:p>
          <a:p>
            <a:endParaRPr lang="en-US" sz="2200" dirty="0"/>
          </a:p>
          <a:p>
            <a:r>
              <a:rPr lang="en-US" sz="2200" dirty="0"/>
              <a:t>Today’s objective: design the “ideal” urgent care “triage” process.</a:t>
            </a:r>
          </a:p>
        </p:txBody>
      </p:sp>
      <p:pic>
        <p:nvPicPr>
          <p:cNvPr id="1026" name="Picture 2" descr="Jelly bean jar">
            <a:extLst>
              <a:ext uri="{FF2B5EF4-FFF2-40B4-BE49-F238E27FC236}">
                <a16:creationId xmlns:a16="http://schemas.microsoft.com/office/drawing/2014/main" id="{A57BF3CC-C966-490F-B42A-CCE2634795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53" r="16321" b="1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0034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53490-6C79-4082-99A8-88525BB20A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Activity #1</a:t>
            </a:r>
            <a:br>
              <a:rPr lang="en-US" b="1" dirty="0"/>
            </a:br>
            <a:br>
              <a:rPr lang="en-US" b="1" dirty="0"/>
            </a:br>
            <a:r>
              <a:rPr lang="en-US" b="1" dirty="0"/>
              <a:t>What Activities Constitute Urgent Care Triage?</a:t>
            </a:r>
          </a:p>
        </p:txBody>
      </p:sp>
    </p:spTree>
    <p:extLst>
      <p:ext uri="{BB962C8B-B14F-4D97-AF65-F5344CB8AC3E}">
        <p14:creationId xmlns:p14="http://schemas.microsoft.com/office/powerpoint/2010/main" val="2061657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53490-6C79-4082-99A8-88525BB20A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Activity #2</a:t>
            </a:r>
            <a:br>
              <a:rPr lang="en-US" b="1" dirty="0"/>
            </a:br>
            <a:br>
              <a:rPr lang="en-US" b="1" dirty="0"/>
            </a:br>
            <a:r>
              <a:rPr lang="en-US" b="1" dirty="0"/>
              <a:t>List Urgent Care Triage Best Practices</a:t>
            </a:r>
          </a:p>
        </p:txBody>
      </p:sp>
    </p:spTree>
    <p:extLst>
      <p:ext uri="{BB962C8B-B14F-4D97-AF65-F5344CB8AC3E}">
        <p14:creationId xmlns:p14="http://schemas.microsoft.com/office/powerpoint/2010/main" val="527964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83870" y="407127"/>
            <a:ext cx="3836892" cy="5811221"/>
          </a:xfrm>
        </p:spPr>
        <p:txBody>
          <a:bodyPr anchor="t"/>
          <a:lstStyle/>
          <a:p>
            <a:r>
              <a:rPr lang="en-US" sz="3200" b="1" dirty="0"/>
              <a:t>Reducing Friction in Routine Transactions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body" sz="quarter" idx="10"/>
          </p:nvPr>
        </p:nvSpPr>
        <p:spPr>
          <a:xfrm>
            <a:off x="329212" y="1496951"/>
            <a:ext cx="3437898" cy="5128462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Friction – steps, obstacles, and unnecessary effort required for consumers to obtain what they want.</a:t>
            </a:r>
          </a:p>
          <a:p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Goal is to make products and services faster, more convenient and more accessible.</a:t>
            </a:r>
          </a:p>
          <a:p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Loyal customers, trained in your processes, can’t imagine going anywhere else.</a:t>
            </a:r>
          </a:p>
          <a:p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Staff can focus on more value-added activities.</a:t>
            </a:r>
          </a:p>
          <a:p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836FD7-3012-4917-BED4-77184AA47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8424" y="1162050"/>
            <a:ext cx="2540693" cy="50813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855AF93-2DEB-411E-86FE-84A6F07F9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1355" y="1162049"/>
            <a:ext cx="2472485" cy="50813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B4E4AF-71C5-493D-852F-44BAFC86E1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6079" y="1162049"/>
            <a:ext cx="2532051" cy="5081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708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>
            <a:extLst>
              <a:ext uri="{FF2B5EF4-FFF2-40B4-BE49-F238E27FC236}">
                <a16:creationId xmlns:a16="http://schemas.microsoft.com/office/drawing/2014/main" id="{C981DCE1-4FBA-49F1-95E5-3C9CC8E567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2821"/>
            <a:ext cx="9144000" cy="1088688"/>
          </a:xfrm>
        </p:spPr>
        <p:txBody>
          <a:bodyPr/>
          <a:lstStyle/>
          <a:p>
            <a:r>
              <a:rPr lang="en-US" b="1">
                <a:solidFill>
                  <a:schemeClr val="accent1">
                    <a:lumMod val="50000"/>
                  </a:schemeClr>
                </a:solidFill>
              </a:rPr>
              <a:t>Queuing System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269F1E-660B-4670-9427-A4E3298807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2048" y="2204031"/>
            <a:ext cx="4701751" cy="3011941"/>
          </a:xfrm>
          <a:prstGeom prst="rect">
            <a:avLst/>
          </a:prstGeom>
        </p:spPr>
      </p:pic>
      <p:pic>
        <p:nvPicPr>
          <p:cNvPr id="2050" name="Picture 2" descr="Del. case over restaurant wages could go national">
            <a:extLst>
              <a:ext uri="{FF2B5EF4-FFF2-40B4-BE49-F238E27FC236}">
                <a16:creationId xmlns:a16="http://schemas.microsoft.com/office/drawing/2014/main" id="{9704C6F5-9AA3-481E-870A-16ED8749A7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5" r="4064"/>
          <a:stretch/>
        </p:blipFill>
        <p:spPr bwMode="auto">
          <a:xfrm>
            <a:off x="838203" y="2204030"/>
            <a:ext cx="4701750" cy="3011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8499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>
            <a:extLst>
              <a:ext uri="{FF2B5EF4-FFF2-40B4-BE49-F238E27FC236}">
                <a16:creationId xmlns:a16="http://schemas.microsoft.com/office/drawing/2014/main" id="{C981DCE1-4FBA-49F1-95E5-3C9CC8E567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2821"/>
            <a:ext cx="9144000" cy="1088688"/>
          </a:xfrm>
        </p:spPr>
        <p:txBody>
          <a:bodyPr/>
          <a:lstStyle/>
          <a:p>
            <a:r>
              <a:rPr lang="en-US" b="1">
                <a:solidFill>
                  <a:schemeClr val="accent1">
                    <a:lumMod val="50000"/>
                  </a:schemeClr>
                </a:solidFill>
              </a:rPr>
              <a:t>Functional Shifting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2E38885-815D-1076-CE9B-266CE8B8159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46480" y="1907256"/>
            <a:ext cx="3530212" cy="3728600"/>
          </a:xfrm>
          <a:prstGeom prst="rect">
            <a:avLst/>
          </a:prstGeom>
        </p:spPr>
      </p:pic>
      <p:pic>
        <p:nvPicPr>
          <p:cNvPr id="3" name="Picture 2" descr="Image result for walmart clerk">
            <a:extLst>
              <a:ext uri="{FF2B5EF4-FFF2-40B4-BE49-F238E27FC236}">
                <a16:creationId xmlns:a16="http://schemas.microsoft.com/office/drawing/2014/main" id="{77596567-7DD1-A49E-7452-F8BA0DE32E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40305" y="1907256"/>
            <a:ext cx="3530212" cy="37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112B2294-D161-E4F2-A185-6682E9A26B2E}"/>
              </a:ext>
            </a:extLst>
          </p:cNvPr>
          <p:cNvSpPr/>
          <p:nvPr/>
        </p:nvSpPr>
        <p:spPr>
          <a:xfrm>
            <a:off x="5416050" y="3211438"/>
            <a:ext cx="1040235" cy="1082180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9010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>
            <a:extLst>
              <a:ext uri="{FF2B5EF4-FFF2-40B4-BE49-F238E27FC236}">
                <a16:creationId xmlns:a16="http://schemas.microsoft.com/office/drawing/2014/main" id="{C981DCE1-4FBA-49F1-95E5-3C9CC8E567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2821"/>
            <a:ext cx="9144000" cy="1088688"/>
          </a:xfrm>
        </p:spPr>
        <p:txBody>
          <a:bodyPr/>
          <a:lstStyle/>
          <a:p>
            <a:r>
              <a:rPr lang="en-US" b="1">
                <a:solidFill>
                  <a:schemeClr val="accent1">
                    <a:lumMod val="50000"/>
                  </a:schemeClr>
                </a:solidFill>
              </a:rPr>
              <a:t>Evolution of Bureaucratic “Service”</a:t>
            </a:r>
          </a:p>
        </p:txBody>
      </p:sp>
      <p:sp>
        <p:nvSpPr>
          <p:cNvPr id="5" name="Down Arrow 5">
            <a:extLst>
              <a:ext uri="{FF2B5EF4-FFF2-40B4-BE49-F238E27FC236}">
                <a16:creationId xmlns:a16="http://schemas.microsoft.com/office/drawing/2014/main" id="{DD0730F0-3739-478B-FCED-F7A446E435CB}"/>
              </a:ext>
            </a:extLst>
          </p:cNvPr>
          <p:cNvSpPr/>
          <p:nvPr/>
        </p:nvSpPr>
        <p:spPr>
          <a:xfrm rot="16200000">
            <a:off x="5003327" y="3705157"/>
            <a:ext cx="546041" cy="721360"/>
          </a:xfrm>
          <a:prstGeom prst="downArrow">
            <a:avLst/>
          </a:prstGeom>
          <a:solidFill>
            <a:srgbClr val="1B2B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2" descr="Ohio Bureau of Motor Vehicles on Twitter: &quot;Why waste your day standing in  line? Get In Line, Online! You can go about your day until you are ready to  visit an agency.">
            <a:extLst>
              <a:ext uri="{FF2B5EF4-FFF2-40B4-BE49-F238E27FC236}">
                <a16:creationId xmlns:a16="http://schemas.microsoft.com/office/drawing/2014/main" id="{C63FBF3E-EB60-B06E-D1B7-8209EB5E01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03"/>
          <a:stretch/>
        </p:blipFill>
        <p:spPr bwMode="auto">
          <a:xfrm>
            <a:off x="745340" y="1776659"/>
            <a:ext cx="3641042" cy="4154596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Meijer | Ohio BMV Express">
            <a:extLst>
              <a:ext uri="{FF2B5EF4-FFF2-40B4-BE49-F238E27FC236}">
                <a16:creationId xmlns:a16="http://schemas.microsoft.com/office/drawing/2014/main" id="{5E06BEAC-BCB8-C8FB-73D3-1D43787E1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7765" y="1776659"/>
            <a:ext cx="1745469" cy="4032313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70A89D9E-D260-EFE9-6E5E-1D4C2766EE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4617" y="1451803"/>
            <a:ext cx="2194328" cy="4682023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</p:pic>
      <p:sp>
        <p:nvSpPr>
          <p:cNvPr id="10" name="Down Arrow 16">
            <a:extLst>
              <a:ext uri="{FF2B5EF4-FFF2-40B4-BE49-F238E27FC236}">
                <a16:creationId xmlns:a16="http://schemas.microsoft.com/office/drawing/2014/main" id="{30FCA310-C88F-C2FA-5F37-F667ED1FE858}"/>
              </a:ext>
            </a:extLst>
          </p:cNvPr>
          <p:cNvSpPr/>
          <p:nvPr/>
        </p:nvSpPr>
        <p:spPr>
          <a:xfrm rot="16200000">
            <a:off x="8179827" y="3705158"/>
            <a:ext cx="546041" cy="721360"/>
          </a:xfrm>
          <a:prstGeom prst="downArrow">
            <a:avLst/>
          </a:prstGeom>
          <a:solidFill>
            <a:srgbClr val="1B2B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4751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53490-6C79-4082-99A8-88525BB20A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Activity #3</a:t>
            </a:r>
            <a:br>
              <a:rPr lang="en-US" b="1" dirty="0"/>
            </a:br>
            <a:br>
              <a:rPr lang="en-US" b="1" dirty="0"/>
            </a:br>
            <a:r>
              <a:rPr lang="en-US" b="1" dirty="0"/>
              <a:t>Develop the “Ideal” Urgent Care Triage Process</a:t>
            </a:r>
          </a:p>
        </p:txBody>
      </p:sp>
    </p:spTree>
    <p:extLst>
      <p:ext uri="{BB962C8B-B14F-4D97-AF65-F5344CB8AC3E}">
        <p14:creationId xmlns:p14="http://schemas.microsoft.com/office/powerpoint/2010/main" val="18138178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53490-6C79-4082-99A8-88525BB20A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300" y="1104432"/>
            <a:ext cx="9925050" cy="4042909"/>
          </a:xfrm>
        </p:spPr>
        <p:txBody>
          <a:bodyPr/>
          <a:lstStyle/>
          <a:p>
            <a:r>
              <a:rPr lang="en-US" b="1" dirty="0"/>
              <a:t>Activity #4</a:t>
            </a:r>
            <a:br>
              <a:rPr lang="en-US" b="1" dirty="0"/>
            </a:br>
            <a:br>
              <a:rPr lang="en-US" b="1" dirty="0"/>
            </a:br>
            <a:r>
              <a:rPr lang="en-US" b="1" dirty="0"/>
              <a:t>Summarize “Take Home” Learnings and Best Practices</a:t>
            </a:r>
          </a:p>
        </p:txBody>
      </p:sp>
    </p:spTree>
    <p:extLst>
      <p:ext uri="{BB962C8B-B14F-4D97-AF65-F5344CB8AC3E}">
        <p14:creationId xmlns:p14="http://schemas.microsoft.com/office/powerpoint/2010/main" val="2517685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46AF9-A3AB-F047-9048-63908A0C97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Thank you for your time.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FDFF44-0731-244B-83C3-195ED69C3D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For more information</a:t>
            </a:r>
          </a:p>
          <a:p>
            <a:r>
              <a:rPr lang="en-US"/>
              <a:t>Email: </a:t>
            </a:r>
            <a:r>
              <a:rPr lang="en-US" u="sng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Alan.Ayers@ExperityHealth.com</a:t>
            </a:r>
            <a:endParaRPr lang="en-US" u="sng"/>
          </a:p>
          <a:p>
            <a:r>
              <a:rPr lang="en-US"/>
              <a:t>Phone: (614)519-1221</a:t>
            </a:r>
          </a:p>
          <a:p>
            <a:r>
              <a:rPr lang="en-US"/>
              <a:t>Website: </a:t>
            </a:r>
            <a:r>
              <a:rPr lang="en-US" err="1"/>
              <a:t>AlanAyersUrgentCare.com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8202C5-D917-A04D-8E77-1AEB6347E3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49"/>
            <a:ext cx="2743200" cy="365125"/>
          </a:xfrm>
        </p:spPr>
        <p:txBody>
          <a:bodyPr/>
          <a:lstStyle/>
          <a:p>
            <a:fld id="{1F088E6A-DEB3-8F42-A31C-4052FAE2689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837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703</TotalTime>
  <Words>345</Words>
  <Application>Microsoft Office PowerPoint</Application>
  <PresentationFormat>Widescreen</PresentationFormat>
  <Paragraphs>55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Google Sans</vt:lpstr>
      <vt:lpstr>Roboto</vt:lpstr>
      <vt:lpstr>Tahoma</vt:lpstr>
      <vt:lpstr>Office Theme</vt:lpstr>
      <vt:lpstr>Triage Bootcamp</vt:lpstr>
      <vt:lpstr>tri·age  /trēˈäZH/</vt:lpstr>
      <vt:lpstr>Triage Implications</vt:lpstr>
      <vt:lpstr>Patient Touchpoints in an Urgent Care</vt:lpstr>
      <vt:lpstr>Leveraging the Wisdom of the Crowd</vt:lpstr>
      <vt:lpstr>Activity #1  What Activities Constitute Urgent Care Triage?</vt:lpstr>
      <vt:lpstr>Activity #2  List Urgent Care Triage Best Practices</vt:lpstr>
      <vt:lpstr>Reducing Friction in Routine Transactions</vt:lpstr>
      <vt:lpstr>Queuing System</vt:lpstr>
      <vt:lpstr>Functional Shifting</vt:lpstr>
      <vt:lpstr>Evolution of Bureaucratic “Service”</vt:lpstr>
      <vt:lpstr>Activity #3  Develop the “Ideal” Urgent Care Triage Process</vt:lpstr>
      <vt:lpstr>Activity #4  Summarize “Take Home” Learnings and Best Practices</vt:lpstr>
      <vt:lpstr>Thank you for your time.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Triage Bootcamp</dc:title>
  <dc:creator>Alan Ayers</dc:creator>
  <cp:lastModifiedBy>Alan Ayers</cp:lastModifiedBy>
  <cp:revision>4</cp:revision>
  <dcterms:created xsi:type="dcterms:W3CDTF">2022-11-02T13:49:16Z</dcterms:created>
  <dcterms:modified xsi:type="dcterms:W3CDTF">2022-11-03T15:53:56Z</dcterms:modified>
</cp:coreProperties>
</file>