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4"/>
    <p:sldMasterId id="2147483664" r:id="rId5"/>
    <p:sldMasterId id="2147483683" r:id="rId6"/>
    <p:sldMasterId id="2147483698" r:id="rId7"/>
    <p:sldMasterId id="2147483705" r:id="rId8"/>
  </p:sldMasterIdLst>
  <p:notesMasterIdLst>
    <p:notesMasterId r:id="rId31"/>
  </p:notesMasterIdLst>
  <p:handoutMasterIdLst>
    <p:handoutMasterId r:id="rId32"/>
  </p:handoutMasterIdLst>
  <p:sldIdLst>
    <p:sldId id="550" r:id="rId9"/>
    <p:sldId id="2869" r:id="rId10"/>
    <p:sldId id="2859" r:id="rId11"/>
    <p:sldId id="2870" r:id="rId12"/>
    <p:sldId id="2871" r:id="rId13"/>
    <p:sldId id="2872" r:id="rId14"/>
    <p:sldId id="2888" r:id="rId15"/>
    <p:sldId id="2889" r:id="rId16"/>
    <p:sldId id="2890" r:id="rId17"/>
    <p:sldId id="561" r:id="rId18"/>
    <p:sldId id="2876" r:id="rId19"/>
    <p:sldId id="2877" r:id="rId20"/>
    <p:sldId id="2891" r:id="rId21"/>
    <p:sldId id="2879" r:id="rId22"/>
    <p:sldId id="2880" r:id="rId23"/>
    <p:sldId id="2881" r:id="rId24"/>
    <p:sldId id="2892" r:id="rId25"/>
    <p:sldId id="2893" r:id="rId26"/>
    <p:sldId id="2884" r:id="rId27"/>
    <p:sldId id="2885" r:id="rId28"/>
    <p:sldId id="2894" r:id="rId29"/>
    <p:sldId id="466" r:id="rId3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0D002A3-1E68-7836-A55E-1009715B2E37}" name="Melissa Rohwedder" initials="MR" userId="S::melissa.rohwedder@experityhealth.com::6580a757-31c2-48c3-80c5-ba1b0296ae03" providerId="AD"/>
  <p188:author id="{25EFC2CA-1A7C-C12F-01FE-567BBC895AC9}" name="Kenzie Smith" initials="KS" userId="S::mackenzie.smith@experityhealth.com::3f2ab4b8-c0ca-4101-bcc0-17dfcc3c7465" providerId="AD"/>
  <p188:author id="{810906EC-2EF1-F273-FD20-4EB107761CC4}" name="Ava Mowery-Carlson" initials="AMC" userId="S::ava.mowerycarlson@experityhealth.com::611e2760-c89f-4bea-8afb-beb38e9cd46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Ava MoweryCarlson" initials="AM [2]" lastIdx="1" clrIdx="6">
    <p:extLst>
      <p:ext uri="{19B8F6BF-5375-455C-9EA6-DF929625EA0E}">
        <p15:presenceInfo xmlns:p15="http://schemas.microsoft.com/office/powerpoint/2012/main" userId="S::ava.mowerycarlson@experityhealth.com::611e2760-c89f-4bea-8afb-beb38e9cd468" providerId="AD"/>
      </p:ext>
    </p:extLst>
  </p:cmAuthor>
  <p:cmAuthor id="1" name="Ben Tischler" initials="BT" lastIdx="15" clrIdx="0">
    <p:extLst>
      <p:ext uri="{19B8F6BF-5375-455C-9EA6-DF929625EA0E}">
        <p15:presenceInfo xmlns:p15="http://schemas.microsoft.com/office/powerpoint/2012/main" userId="S-1-5-21-3912111661-4062141971-514096312-8101" providerId="AD"/>
      </p:ext>
    </p:extLst>
  </p:cmAuthor>
  <p:cmAuthor id="8" name="Delaney Johnson" initials="DJ" lastIdx="1" clrIdx="7">
    <p:extLst>
      <p:ext uri="{19B8F6BF-5375-455C-9EA6-DF929625EA0E}">
        <p15:presenceInfo xmlns:p15="http://schemas.microsoft.com/office/powerpoint/2012/main" userId="S::Delaney.Johnson@experityhealth.com::4958edcd-ead9-4fd8-b0d0-565bd2308abd" providerId="AD"/>
      </p:ext>
    </p:extLst>
  </p:cmAuthor>
  <p:cmAuthor id="2" name="Ava MoweryCarlson" initials="AM" lastIdx="14" clrIdx="1">
    <p:extLst>
      <p:ext uri="{19B8F6BF-5375-455C-9EA6-DF929625EA0E}">
        <p15:presenceInfo xmlns:p15="http://schemas.microsoft.com/office/powerpoint/2012/main" userId="Ava MoweryCarlson" providerId="None"/>
      </p:ext>
    </p:extLst>
  </p:cmAuthor>
  <p:cmAuthor id="9" name="Brooks Pidde" initials="BP" lastIdx="2" clrIdx="8">
    <p:extLst>
      <p:ext uri="{19B8F6BF-5375-455C-9EA6-DF929625EA0E}">
        <p15:presenceInfo xmlns:p15="http://schemas.microsoft.com/office/powerpoint/2012/main" userId="Brooks Pidde" providerId="None"/>
      </p:ext>
    </p:extLst>
  </p:cmAuthor>
  <p:cmAuthor id="3" name="Phyllis Dobberstein" initials="PD" lastIdx="4" clrIdx="2">
    <p:extLst>
      <p:ext uri="{19B8F6BF-5375-455C-9EA6-DF929625EA0E}">
        <p15:presenceInfo xmlns:p15="http://schemas.microsoft.com/office/powerpoint/2012/main" userId="Phyllis Dobberstein" providerId="None"/>
      </p:ext>
    </p:extLst>
  </p:cmAuthor>
  <p:cmAuthor id="4" name="Callan Young" initials="CY" lastIdx="4" clrIdx="3">
    <p:extLst>
      <p:ext uri="{19B8F6BF-5375-455C-9EA6-DF929625EA0E}">
        <p15:presenceInfo xmlns:p15="http://schemas.microsoft.com/office/powerpoint/2012/main" userId="S::callan.young@experityhealth.com::214f5bdf-e59d-44a6-9bc9-63ffc8ab9390" providerId="AD"/>
      </p:ext>
    </p:extLst>
  </p:cmAuthor>
  <p:cmAuthor id="5" name="MacKenzie Smith" initials="MS" lastIdx="20" clrIdx="4">
    <p:extLst>
      <p:ext uri="{19B8F6BF-5375-455C-9EA6-DF929625EA0E}">
        <p15:presenceInfo xmlns:p15="http://schemas.microsoft.com/office/powerpoint/2012/main" userId="S::MacKenzie.Smith@experityhealth.com::3f2ab4b8-c0ca-4101-bcc0-17dfcc3c7465" providerId="AD"/>
      </p:ext>
    </p:extLst>
  </p:cmAuthor>
  <p:cmAuthor id="6" name="Melissa Rohwedder" initials="MR" lastIdx="13" clrIdx="5">
    <p:extLst>
      <p:ext uri="{19B8F6BF-5375-455C-9EA6-DF929625EA0E}">
        <p15:presenceInfo xmlns:p15="http://schemas.microsoft.com/office/powerpoint/2012/main" userId="S::melissa.rohwedder@experityhealth.com::6580a757-31c2-48c3-80c5-ba1b0296ae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CC40"/>
    <a:srgbClr val="FFFFFF"/>
    <a:srgbClr val="000000"/>
    <a:srgbClr val="E9EAEF"/>
    <a:srgbClr val="1B2B54"/>
    <a:srgbClr val="2ED151"/>
    <a:srgbClr val="7A8299"/>
    <a:srgbClr val="1A2B55"/>
    <a:srgbClr val="9933FF"/>
    <a:srgbClr val="090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4FC1C6-A87A-42E0-BE8E-3FD16A5FE576}" v="101" vWet="105" dt="2022-03-25T16:58:19.604"/>
    <p1510:client id="{49B2F0D4-565E-BC67-3B65-ACB24F8195E1}" v="679" dt="2022-03-25T18:03:57.6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microsoft.com/office/2018/10/relationships/authors" Target="authors.xml"/><Relationship Id="rId21" Type="http://schemas.openxmlformats.org/officeDocument/2006/relationships/slide" Target="slides/slide13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commentAuthors" Target="commentAuthor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034A68E-A204-2E4E-8101-B9A7DB5B26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BCBA89-EB1C-0F44-945E-EDA46A4437F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38901AA-843D-164E-BD49-67E2FFC53CC1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A1DA97-B91D-E74A-9C76-DD800F6131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E1FB06-181D-224E-9CB6-47DE469BE58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137E048-68A5-474D-90F1-75CBA1647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8180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A77EA36-0A22-4642-98ED-71B822CDF270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7D4804A-4F8B-184F-AA9A-147F6012E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7753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600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600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600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600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600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4804A-4F8B-184F-AA9A-147F6012E40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694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4804A-4F8B-184F-AA9A-147F6012E40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051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4804A-4F8B-184F-AA9A-147F6012E40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016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4804A-4F8B-184F-AA9A-147F6012E40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607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4804A-4F8B-184F-AA9A-147F6012E40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2594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4804A-4F8B-184F-AA9A-147F6012E40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5751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4804A-4F8B-184F-AA9A-147F6012E40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539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Thank you all and have a great day!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4804A-4F8B-184F-AA9A-147F6012E40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164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3387FC1A-CEC0-EB46-9770-987EEB4EEB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707" y="3969406"/>
            <a:ext cx="4203188" cy="4434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98595D-D0B4-6549-9A0B-6A772482F6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2707" y="3008097"/>
            <a:ext cx="4203188" cy="952725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36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BAEB1D8D-EFC4-A942-A795-5E016FB15C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46435" y="128790"/>
            <a:ext cx="4910093" cy="6592983"/>
          </a:xfrm>
          <a:custGeom>
            <a:avLst/>
            <a:gdLst>
              <a:gd name="connsiteX0" fmla="*/ 0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0 w 5278055"/>
              <a:gd name="connsiteY4" fmla="*/ 0 h 6609003"/>
              <a:gd name="connsiteX0" fmla="*/ 2615879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2615879 w 5278055"/>
              <a:gd name="connsiteY4" fmla="*/ 0 h 6609003"/>
              <a:gd name="connsiteX0" fmla="*/ 2257064 w 4919240"/>
              <a:gd name="connsiteY0" fmla="*/ 0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0 h 6609003"/>
              <a:gd name="connsiteX0" fmla="*/ 2257064 w 4919240"/>
              <a:gd name="connsiteY0" fmla="*/ 9053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9053 h 6609003"/>
              <a:gd name="connsiteX0" fmla="*/ 2257064 w 4919240"/>
              <a:gd name="connsiteY0" fmla="*/ 0 h 6599950"/>
              <a:gd name="connsiteX1" fmla="*/ 4919240 w 4919240"/>
              <a:gd name="connsiteY1" fmla="*/ 1 h 6599950"/>
              <a:gd name="connsiteX2" fmla="*/ 4919240 w 4919240"/>
              <a:gd name="connsiteY2" fmla="*/ 6599950 h 6599950"/>
              <a:gd name="connsiteX3" fmla="*/ 0 w 4919240"/>
              <a:gd name="connsiteY3" fmla="*/ 6599950 h 6599950"/>
              <a:gd name="connsiteX4" fmla="*/ 2257064 w 4919240"/>
              <a:gd name="connsiteY4" fmla="*/ 0 h 6599950"/>
              <a:gd name="connsiteX0" fmla="*/ 2295700 w 4919240"/>
              <a:gd name="connsiteY0" fmla="*/ 25755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95700 w 4919240"/>
              <a:gd name="connsiteY4" fmla="*/ 25755 h 6599949"/>
              <a:gd name="connsiteX0" fmla="*/ 2239892 w 4919240"/>
              <a:gd name="connsiteY0" fmla="*/ 4291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39892 w 4919240"/>
              <a:gd name="connsiteY4" fmla="*/ 4291 h 6599949"/>
              <a:gd name="connsiteX0" fmla="*/ 2227013 w 4906361"/>
              <a:gd name="connsiteY0" fmla="*/ 4291 h 6599949"/>
              <a:gd name="connsiteX1" fmla="*/ 4906361 w 4906361"/>
              <a:gd name="connsiteY1" fmla="*/ 0 h 6599949"/>
              <a:gd name="connsiteX2" fmla="*/ 4906361 w 4906361"/>
              <a:gd name="connsiteY2" fmla="*/ 6599949 h 6599949"/>
              <a:gd name="connsiteX3" fmla="*/ 0 w 4906361"/>
              <a:gd name="connsiteY3" fmla="*/ 6599949 h 6599949"/>
              <a:gd name="connsiteX4" fmla="*/ 2227013 w 4906361"/>
              <a:gd name="connsiteY4" fmla="*/ 4291 h 6599949"/>
              <a:gd name="connsiteX0" fmla="*/ 2197155 w 4876503"/>
              <a:gd name="connsiteY0" fmla="*/ 4291 h 6603681"/>
              <a:gd name="connsiteX1" fmla="*/ 4876503 w 4876503"/>
              <a:gd name="connsiteY1" fmla="*/ 0 h 6603681"/>
              <a:gd name="connsiteX2" fmla="*/ 4876503 w 4876503"/>
              <a:gd name="connsiteY2" fmla="*/ 6599949 h 6603681"/>
              <a:gd name="connsiteX3" fmla="*/ 0 w 4876503"/>
              <a:gd name="connsiteY3" fmla="*/ 6603681 h 6603681"/>
              <a:gd name="connsiteX4" fmla="*/ 2197155 w 4876503"/>
              <a:gd name="connsiteY4" fmla="*/ 4291 h 6603681"/>
              <a:gd name="connsiteX0" fmla="*/ 2230745 w 4910093"/>
              <a:gd name="connsiteY0" fmla="*/ 4291 h 6599949"/>
              <a:gd name="connsiteX1" fmla="*/ 4910093 w 4910093"/>
              <a:gd name="connsiteY1" fmla="*/ 0 h 6599949"/>
              <a:gd name="connsiteX2" fmla="*/ 4910093 w 4910093"/>
              <a:gd name="connsiteY2" fmla="*/ 6599949 h 6599949"/>
              <a:gd name="connsiteX3" fmla="*/ 0 w 4910093"/>
              <a:gd name="connsiteY3" fmla="*/ 6599949 h 6599949"/>
              <a:gd name="connsiteX4" fmla="*/ 2230745 w 4910093"/>
              <a:gd name="connsiteY4" fmla="*/ 4291 h 6599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10093" h="6599949">
                <a:moveTo>
                  <a:pt x="2230745" y="4291"/>
                </a:moveTo>
                <a:lnTo>
                  <a:pt x="4910093" y="0"/>
                </a:lnTo>
                <a:lnTo>
                  <a:pt x="4910093" y="6599949"/>
                </a:lnTo>
                <a:lnTo>
                  <a:pt x="0" y="6599949"/>
                </a:lnTo>
                <a:lnTo>
                  <a:pt x="2230745" y="4291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885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3387FC1A-CEC0-EB46-9770-987EEB4EEB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707" y="3969406"/>
            <a:ext cx="4203188" cy="4434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98595D-D0B4-6549-9A0B-6A772482F6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2707" y="3008097"/>
            <a:ext cx="4203188" cy="952725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36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BAEB1D8D-EFC4-A942-A795-5E016FB15C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46435" y="128790"/>
            <a:ext cx="4910093" cy="6592983"/>
          </a:xfrm>
          <a:custGeom>
            <a:avLst/>
            <a:gdLst>
              <a:gd name="connsiteX0" fmla="*/ 0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0 w 5278055"/>
              <a:gd name="connsiteY4" fmla="*/ 0 h 6609003"/>
              <a:gd name="connsiteX0" fmla="*/ 2615879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2615879 w 5278055"/>
              <a:gd name="connsiteY4" fmla="*/ 0 h 6609003"/>
              <a:gd name="connsiteX0" fmla="*/ 2257064 w 4919240"/>
              <a:gd name="connsiteY0" fmla="*/ 0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0 h 6609003"/>
              <a:gd name="connsiteX0" fmla="*/ 2257064 w 4919240"/>
              <a:gd name="connsiteY0" fmla="*/ 9053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9053 h 6609003"/>
              <a:gd name="connsiteX0" fmla="*/ 2257064 w 4919240"/>
              <a:gd name="connsiteY0" fmla="*/ 0 h 6599950"/>
              <a:gd name="connsiteX1" fmla="*/ 4919240 w 4919240"/>
              <a:gd name="connsiteY1" fmla="*/ 1 h 6599950"/>
              <a:gd name="connsiteX2" fmla="*/ 4919240 w 4919240"/>
              <a:gd name="connsiteY2" fmla="*/ 6599950 h 6599950"/>
              <a:gd name="connsiteX3" fmla="*/ 0 w 4919240"/>
              <a:gd name="connsiteY3" fmla="*/ 6599950 h 6599950"/>
              <a:gd name="connsiteX4" fmla="*/ 2257064 w 4919240"/>
              <a:gd name="connsiteY4" fmla="*/ 0 h 6599950"/>
              <a:gd name="connsiteX0" fmla="*/ 2295700 w 4919240"/>
              <a:gd name="connsiteY0" fmla="*/ 25755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95700 w 4919240"/>
              <a:gd name="connsiteY4" fmla="*/ 25755 h 6599949"/>
              <a:gd name="connsiteX0" fmla="*/ 2239892 w 4919240"/>
              <a:gd name="connsiteY0" fmla="*/ 4291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39892 w 4919240"/>
              <a:gd name="connsiteY4" fmla="*/ 4291 h 6599949"/>
              <a:gd name="connsiteX0" fmla="*/ 2227013 w 4906361"/>
              <a:gd name="connsiteY0" fmla="*/ 4291 h 6599949"/>
              <a:gd name="connsiteX1" fmla="*/ 4906361 w 4906361"/>
              <a:gd name="connsiteY1" fmla="*/ 0 h 6599949"/>
              <a:gd name="connsiteX2" fmla="*/ 4906361 w 4906361"/>
              <a:gd name="connsiteY2" fmla="*/ 6599949 h 6599949"/>
              <a:gd name="connsiteX3" fmla="*/ 0 w 4906361"/>
              <a:gd name="connsiteY3" fmla="*/ 6599949 h 6599949"/>
              <a:gd name="connsiteX4" fmla="*/ 2227013 w 4906361"/>
              <a:gd name="connsiteY4" fmla="*/ 4291 h 6599949"/>
              <a:gd name="connsiteX0" fmla="*/ 2197155 w 4876503"/>
              <a:gd name="connsiteY0" fmla="*/ 4291 h 6603681"/>
              <a:gd name="connsiteX1" fmla="*/ 4876503 w 4876503"/>
              <a:gd name="connsiteY1" fmla="*/ 0 h 6603681"/>
              <a:gd name="connsiteX2" fmla="*/ 4876503 w 4876503"/>
              <a:gd name="connsiteY2" fmla="*/ 6599949 h 6603681"/>
              <a:gd name="connsiteX3" fmla="*/ 0 w 4876503"/>
              <a:gd name="connsiteY3" fmla="*/ 6603681 h 6603681"/>
              <a:gd name="connsiteX4" fmla="*/ 2197155 w 4876503"/>
              <a:gd name="connsiteY4" fmla="*/ 4291 h 6603681"/>
              <a:gd name="connsiteX0" fmla="*/ 2230745 w 4910093"/>
              <a:gd name="connsiteY0" fmla="*/ 4291 h 6599949"/>
              <a:gd name="connsiteX1" fmla="*/ 4910093 w 4910093"/>
              <a:gd name="connsiteY1" fmla="*/ 0 h 6599949"/>
              <a:gd name="connsiteX2" fmla="*/ 4910093 w 4910093"/>
              <a:gd name="connsiteY2" fmla="*/ 6599949 h 6599949"/>
              <a:gd name="connsiteX3" fmla="*/ 0 w 4910093"/>
              <a:gd name="connsiteY3" fmla="*/ 6599949 h 6599949"/>
              <a:gd name="connsiteX4" fmla="*/ 2230745 w 4910093"/>
              <a:gd name="connsiteY4" fmla="*/ 4291 h 6599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10093" h="6599949">
                <a:moveTo>
                  <a:pt x="2230745" y="4291"/>
                </a:moveTo>
                <a:lnTo>
                  <a:pt x="4910093" y="0"/>
                </a:lnTo>
                <a:lnTo>
                  <a:pt x="4910093" y="6599949"/>
                </a:lnTo>
                <a:lnTo>
                  <a:pt x="0" y="6599949"/>
                </a:lnTo>
                <a:lnTo>
                  <a:pt x="2230745" y="4291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8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3387FC1A-CEC0-EB46-9770-987EEB4EEB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707" y="3969406"/>
            <a:ext cx="4203188" cy="4434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98595D-D0B4-6549-9A0B-6A772482F6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2707" y="3008097"/>
            <a:ext cx="4203188" cy="952725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36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BAEB1D8D-EFC4-A942-A795-5E016FB15C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46435" y="128790"/>
            <a:ext cx="4910093" cy="6592983"/>
          </a:xfrm>
          <a:custGeom>
            <a:avLst/>
            <a:gdLst>
              <a:gd name="connsiteX0" fmla="*/ 0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0 w 5278055"/>
              <a:gd name="connsiteY4" fmla="*/ 0 h 6609003"/>
              <a:gd name="connsiteX0" fmla="*/ 2615879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2615879 w 5278055"/>
              <a:gd name="connsiteY4" fmla="*/ 0 h 6609003"/>
              <a:gd name="connsiteX0" fmla="*/ 2257064 w 4919240"/>
              <a:gd name="connsiteY0" fmla="*/ 0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0 h 6609003"/>
              <a:gd name="connsiteX0" fmla="*/ 2257064 w 4919240"/>
              <a:gd name="connsiteY0" fmla="*/ 9053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9053 h 6609003"/>
              <a:gd name="connsiteX0" fmla="*/ 2257064 w 4919240"/>
              <a:gd name="connsiteY0" fmla="*/ 0 h 6599950"/>
              <a:gd name="connsiteX1" fmla="*/ 4919240 w 4919240"/>
              <a:gd name="connsiteY1" fmla="*/ 1 h 6599950"/>
              <a:gd name="connsiteX2" fmla="*/ 4919240 w 4919240"/>
              <a:gd name="connsiteY2" fmla="*/ 6599950 h 6599950"/>
              <a:gd name="connsiteX3" fmla="*/ 0 w 4919240"/>
              <a:gd name="connsiteY3" fmla="*/ 6599950 h 6599950"/>
              <a:gd name="connsiteX4" fmla="*/ 2257064 w 4919240"/>
              <a:gd name="connsiteY4" fmla="*/ 0 h 6599950"/>
              <a:gd name="connsiteX0" fmla="*/ 2295700 w 4919240"/>
              <a:gd name="connsiteY0" fmla="*/ 25755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95700 w 4919240"/>
              <a:gd name="connsiteY4" fmla="*/ 25755 h 6599949"/>
              <a:gd name="connsiteX0" fmla="*/ 2239892 w 4919240"/>
              <a:gd name="connsiteY0" fmla="*/ 4291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39892 w 4919240"/>
              <a:gd name="connsiteY4" fmla="*/ 4291 h 6599949"/>
              <a:gd name="connsiteX0" fmla="*/ 2227013 w 4906361"/>
              <a:gd name="connsiteY0" fmla="*/ 4291 h 6599949"/>
              <a:gd name="connsiteX1" fmla="*/ 4906361 w 4906361"/>
              <a:gd name="connsiteY1" fmla="*/ 0 h 6599949"/>
              <a:gd name="connsiteX2" fmla="*/ 4906361 w 4906361"/>
              <a:gd name="connsiteY2" fmla="*/ 6599949 h 6599949"/>
              <a:gd name="connsiteX3" fmla="*/ 0 w 4906361"/>
              <a:gd name="connsiteY3" fmla="*/ 6599949 h 6599949"/>
              <a:gd name="connsiteX4" fmla="*/ 2227013 w 4906361"/>
              <a:gd name="connsiteY4" fmla="*/ 4291 h 6599949"/>
              <a:gd name="connsiteX0" fmla="*/ 2197155 w 4876503"/>
              <a:gd name="connsiteY0" fmla="*/ 4291 h 6603681"/>
              <a:gd name="connsiteX1" fmla="*/ 4876503 w 4876503"/>
              <a:gd name="connsiteY1" fmla="*/ 0 h 6603681"/>
              <a:gd name="connsiteX2" fmla="*/ 4876503 w 4876503"/>
              <a:gd name="connsiteY2" fmla="*/ 6599949 h 6603681"/>
              <a:gd name="connsiteX3" fmla="*/ 0 w 4876503"/>
              <a:gd name="connsiteY3" fmla="*/ 6603681 h 6603681"/>
              <a:gd name="connsiteX4" fmla="*/ 2197155 w 4876503"/>
              <a:gd name="connsiteY4" fmla="*/ 4291 h 6603681"/>
              <a:gd name="connsiteX0" fmla="*/ 2230745 w 4910093"/>
              <a:gd name="connsiteY0" fmla="*/ 4291 h 6599949"/>
              <a:gd name="connsiteX1" fmla="*/ 4910093 w 4910093"/>
              <a:gd name="connsiteY1" fmla="*/ 0 h 6599949"/>
              <a:gd name="connsiteX2" fmla="*/ 4910093 w 4910093"/>
              <a:gd name="connsiteY2" fmla="*/ 6599949 h 6599949"/>
              <a:gd name="connsiteX3" fmla="*/ 0 w 4910093"/>
              <a:gd name="connsiteY3" fmla="*/ 6599949 h 6599949"/>
              <a:gd name="connsiteX4" fmla="*/ 2230745 w 4910093"/>
              <a:gd name="connsiteY4" fmla="*/ 4291 h 6599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10093" h="6599949">
                <a:moveTo>
                  <a:pt x="2230745" y="4291"/>
                </a:moveTo>
                <a:lnTo>
                  <a:pt x="4910093" y="0"/>
                </a:lnTo>
                <a:lnTo>
                  <a:pt x="4910093" y="6599949"/>
                </a:lnTo>
                <a:lnTo>
                  <a:pt x="0" y="6599949"/>
                </a:lnTo>
                <a:lnTo>
                  <a:pt x="2230745" y="4291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591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3387FC1A-CEC0-EB46-9770-987EEB4EEB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707" y="3969406"/>
            <a:ext cx="4203188" cy="4434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98595D-D0B4-6549-9A0B-6A772482F6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2707" y="3008097"/>
            <a:ext cx="4203188" cy="952725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3600" b="1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BAEB1D8D-EFC4-A942-A795-5E016FB15C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46435" y="128790"/>
            <a:ext cx="4910093" cy="6592983"/>
          </a:xfrm>
          <a:custGeom>
            <a:avLst/>
            <a:gdLst>
              <a:gd name="connsiteX0" fmla="*/ 0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0 w 5278055"/>
              <a:gd name="connsiteY4" fmla="*/ 0 h 6609003"/>
              <a:gd name="connsiteX0" fmla="*/ 2615879 w 5278055"/>
              <a:gd name="connsiteY0" fmla="*/ 0 h 6609003"/>
              <a:gd name="connsiteX1" fmla="*/ 5278055 w 5278055"/>
              <a:gd name="connsiteY1" fmla="*/ 0 h 6609003"/>
              <a:gd name="connsiteX2" fmla="*/ 5278055 w 5278055"/>
              <a:gd name="connsiteY2" fmla="*/ 6609003 h 6609003"/>
              <a:gd name="connsiteX3" fmla="*/ 0 w 5278055"/>
              <a:gd name="connsiteY3" fmla="*/ 6609003 h 6609003"/>
              <a:gd name="connsiteX4" fmla="*/ 2615879 w 5278055"/>
              <a:gd name="connsiteY4" fmla="*/ 0 h 6609003"/>
              <a:gd name="connsiteX0" fmla="*/ 2257064 w 4919240"/>
              <a:gd name="connsiteY0" fmla="*/ 0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0 h 6609003"/>
              <a:gd name="connsiteX0" fmla="*/ 2257064 w 4919240"/>
              <a:gd name="connsiteY0" fmla="*/ 9053 h 6609003"/>
              <a:gd name="connsiteX1" fmla="*/ 4919240 w 4919240"/>
              <a:gd name="connsiteY1" fmla="*/ 0 h 6609003"/>
              <a:gd name="connsiteX2" fmla="*/ 4919240 w 4919240"/>
              <a:gd name="connsiteY2" fmla="*/ 6609003 h 6609003"/>
              <a:gd name="connsiteX3" fmla="*/ 0 w 4919240"/>
              <a:gd name="connsiteY3" fmla="*/ 6609003 h 6609003"/>
              <a:gd name="connsiteX4" fmla="*/ 2257064 w 4919240"/>
              <a:gd name="connsiteY4" fmla="*/ 9053 h 6609003"/>
              <a:gd name="connsiteX0" fmla="*/ 2257064 w 4919240"/>
              <a:gd name="connsiteY0" fmla="*/ 0 h 6599950"/>
              <a:gd name="connsiteX1" fmla="*/ 4919240 w 4919240"/>
              <a:gd name="connsiteY1" fmla="*/ 1 h 6599950"/>
              <a:gd name="connsiteX2" fmla="*/ 4919240 w 4919240"/>
              <a:gd name="connsiteY2" fmla="*/ 6599950 h 6599950"/>
              <a:gd name="connsiteX3" fmla="*/ 0 w 4919240"/>
              <a:gd name="connsiteY3" fmla="*/ 6599950 h 6599950"/>
              <a:gd name="connsiteX4" fmla="*/ 2257064 w 4919240"/>
              <a:gd name="connsiteY4" fmla="*/ 0 h 6599950"/>
              <a:gd name="connsiteX0" fmla="*/ 2295700 w 4919240"/>
              <a:gd name="connsiteY0" fmla="*/ 25755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95700 w 4919240"/>
              <a:gd name="connsiteY4" fmla="*/ 25755 h 6599949"/>
              <a:gd name="connsiteX0" fmla="*/ 2239892 w 4919240"/>
              <a:gd name="connsiteY0" fmla="*/ 4291 h 6599949"/>
              <a:gd name="connsiteX1" fmla="*/ 4919240 w 4919240"/>
              <a:gd name="connsiteY1" fmla="*/ 0 h 6599949"/>
              <a:gd name="connsiteX2" fmla="*/ 4919240 w 4919240"/>
              <a:gd name="connsiteY2" fmla="*/ 6599949 h 6599949"/>
              <a:gd name="connsiteX3" fmla="*/ 0 w 4919240"/>
              <a:gd name="connsiteY3" fmla="*/ 6599949 h 6599949"/>
              <a:gd name="connsiteX4" fmla="*/ 2239892 w 4919240"/>
              <a:gd name="connsiteY4" fmla="*/ 4291 h 6599949"/>
              <a:gd name="connsiteX0" fmla="*/ 2227013 w 4906361"/>
              <a:gd name="connsiteY0" fmla="*/ 4291 h 6599949"/>
              <a:gd name="connsiteX1" fmla="*/ 4906361 w 4906361"/>
              <a:gd name="connsiteY1" fmla="*/ 0 h 6599949"/>
              <a:gd name="connsiteX2" fmla="*/ 4906361 w 4906361"/>
              <a:gd name="connsiteY2" fmla="*/ 6599949 h 6599949"/>
              <a:gd name="connsiteX3" fmla="*/ 0 w 4906361"/>
              <a:gd name="connsiteY3" fmla="*/ 6599949 h 6599949"/>
              <a:gd name="connsiteX4" fmla="*/ 2227013 w 4906361"/>
              <a:gd name="connsiteY4" fmla="*/ 4291 h 6599949"/>
              <a:gd name="connsiteX0" fmla="*/ 2197155 w 4876503"/>
              <a:gd name="connsiteY0" fmla="*/ 4291 h 6603681"/>
              <a:gd name="connsiteX1" fmla="*/ 4876503 w 4876503"/>
              <a:gd name="connsiteY1" fmla="*/ 0 h 6603681"/>
              <a:gd name="connsiteX2" fmla="*/ 4876503 w 4876503"/>
              <a:gd name="connsiteY2" fmla="*/ 6599949 h 6603681"/>
              <a:gd name="connsiteX3" fmla="*/ 0 w 4876503"/>
              <a:gd name="connsiteY3" fmla="*/ 6603681 h 6603681"/>
              <a:gd name="connsiteX4" fmla="*/ 2197155 w 4876503"/>
              <a:gd name="connsiteY4" fmla="*/ 4291 h 6603681"/>
              <a:gd name="connsiteX0" fmla="*/ 2230745 w 4910093"/>
              <a:gd name="connsiteY0" fmla="*/ 4291 h 6599949"/>
              <a:gd name="connsiteX1" fmla="*/ 4910093 w 4910093"/>
              <a:gd name="connsiteY1" fmla="*/ 0 h 6599949"/>
              <a:gd name="connsiteX2" fmla="*/ 4910093 w 4910093"/>
              <a:gd name="connsiteY2" fmla="*/ 6599949 h 6599949"/>
              <a:gd name="connsiteX3" fmla="*/ 0 w 4910093"/>
              <a:gd name="connsiteY3" fmla="*/ 6599949 h 6599949"/>
              <a:gd name="connsiteX4" fmla="*/ 2230745 w 4910093"/>
              <a:gd name="connsiteY4" fmla="*/ 4291 h 6599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10093" h="6599949">
                <a:moveTo>
                  <a:pt x="2230745" y="4291"/>
                </a:moveTo>
                <a:lnTo>
                  <a:pt x="4910093" y="0"/>
                </a:lnTo>
                <a:lnTo>
                  <a:pt x="4910093" y="6599949"/>
                </a:lnTo>
                <a:lnTo>
                  <a:pt x="0" y="6599949"/>
                </a:lnTo>
                <a:lnTo>
                  <a:pt x="2230745" y="4291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158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024979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0190" y="3567290"/>
            <a:ext cx="9143999" cy="1580052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rgbClr val="1B2B5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D349F-8272-CF46-B2CF-577172E3E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920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19406"/>
            <a:ext cx="9144000" cy="473963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29037" y="1362189"/>
            <a:ext cx="4733925" cy="334566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rgbClr val="1B2B5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83684-93C0-204D-8CBD-A973C8FA7FC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24000" y="2231755"/>
            <a:ext cx="9144000" cy="3347015"/>
          </a:xfrm>
        </p:spPr>
        <p:txBody>
          <a:bodyPr/>
          <a:lstStyle>
            <a:lvl1pPr algn="l">
              <a:defRPr>
                <a:solidFill>
                  <a:srgbClr val="1B2B54"/>
                </a:solidFill>
              </a:defRPr>
            </a:lvl1pPr>
            <a:lvl2pPr algn="l">
              <a:defRPr>
                <a:solidFill>
                  <a:srgbClr val="1B2B54"/>
                </a:solidFill>
              </a:defRPr>
            </a:lvl2pPr>
            <a:lvl3pPr algn="l">
              <a:defRPr>
                <a:solidFill>
                  <a:srgbClr val="1B2B54"/>
                </a:solidFill>
              </a:defRPr>
            </a:lvl3pPr>
            <a:lvl4pPr algn="l">
              <a:defRPr>
                <a:solidFill>
                  <a:srgbClr val="1B2B54"/>
                </a:solidFill>
              </a:defRPr>
            </a:lvl4pPr>
            <a:lvl5pPr algn="l"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504275-4166-DD4C-A872-4D79CB754B7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303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CD5D57-A0A8-EC44-B63A-2BB7BEE2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259173"/>
            <a:ext cx="6845300" cy="5073650"/>
          </a:xfrm>
        </p:spPr>
        <p:txBody>
          <a:bodyPr anchor="t"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EC4A1D-EA07-7E47-A1E1-B4A6F8D1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677333"/>
            <a:ext cx="6845299" cy="347426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AD3C2-CEE4-AA48-9BCA-ED18A8A40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8757" y="6356350"/>
            <a:ext cx="2743200" cy="365125"/>
          </a:xfrm>
        </p:spPr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384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FD70C-7798-AD4C-AE52-49C7C4AE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8" y="677333"/>
            <a:ext cx="2895599" cy="5537200"/>
          </a:xfrm>
        </p:spPr>
        <p:txBody>
          <a:bodyPr/>
          <a:lstStyle>
            <a:lvl1pPr>
              <a:defRPr sz="2000"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1C4C4E-EEB7-C748-B8A1-58B65F59AE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11491" y="1227888"/>
            <a:ext cx="7090467" cy="5128462"/>
          </a:xfrm>
        </p:spPr>
        <p:txBody>
          <a:bodyPr anchor="t">
            <a:normAutofit/>
          </a:bodyPr>
          <a:lstStyle>
            <a:lvl1pPr>
              <a:defRPr sz="1600">
                <a:solidFill>
                  <a:srgbClr val="1B2B54"/>
                </a:solidFill>
              </a:defRPr>
            </a:lvl1pPr>
            <a:lvl2pPr>
              <a:defRPr sz="1600">
                <a:solidFill>
                  <a:srgbClr val="1B2B54"/>
                </a:solidFill>
              </a:defRPr>
            </a:lvl2pPr>
            <a:lvl3pPr>
              <a:defRPr sz="1600">
                <a:solidFill>
                  <a:srgbClr val="1B2B54"/>
                </a:solidFill>
              </a:defRPr>
            </a:lvl3pPr>
            <a:lvl4pPr>
              <a:defRPr sz="1600">
                <a:solidFill>
                  <a:srgbClr val="1B2B54"/>
                </a:solidFill>
              </a:defRPr>
            </a:lvl4pPr>
            <a:lvl5pPr>
              <a:defRPr sz="1600"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A36C7A-2107-FA48-A2F2-460BCDFA9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58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D001E-48D5-8B45-A086-6F5B1779B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490" y="1174044"/>
            <a:ext cx="3430467" cy="353984"/>
          </a:xfrm>
        </p:spPr>
        <p:txBody>
          <a:bodyPr/>
          <a:lstStyle>
            <a:lvl1pPr>
              <a:defRPr sz="2000"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1FAC4A-8EEE-B544-8F8C-B12C62A5AA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70888" y="1822783"/>
            <a:ext cx="3431070" cy="4255755"/>
          </a:xfrm>
        </p:spPr>
        <p:txBody>
          <a:bodyPr>
            <a:normAutofit/>
          </a:bodyPr>
          <a:lstStyle>
            <a:lvl1pPr>
              <a:defRPr sz="1600">
                <a:solidFill>
                  <a:srgbClr val="1B2B54"/>
                </a:solidFill>
              </a:defRPr>
            </a:lvl1pPr>
            <a:lvl2pPr>
              <a:defRPr sz="1600">
                <a:solidFill>
                  <a:srgbClr val="1B2B54"/>
                </a:solidFill>
              </a:defRPr>
            </a:lvl2pPr>
            <a:lvl3pPr>
              <a:defRPr sz="1600">
                <a:solidFill>
                  <a:srgbClr val="1B2B54"/>
                </a:solidFill>
              </a:defRPr>
            </a:lvl3pPr>
            <a:lvl4pPr>
              <a:defRPr sz="1600">
                <a:solidFill>
                  <a:srgbClr val="1B2B54"/>
                </a:solidFill>
              </a:defRPr>
            </a:lvl4pPr>
            <a:lvl5pPr>
              <a:defRPr sz="1600"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DC31D23-26A2-EF42-9FE4-90A8775957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863" y="331788"/>
            <a:ext cx="7264400" cy="574675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F7B59B-443E-5048-AA05-79747C9B46D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210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85817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44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02497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0190" y="3567290"/>
            <a:ext cx="9144000" cy="1580051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D368DCA-8A62-DD4A-8BD8-C549A28D0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41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19406"/>
            <a:ext cx="9144000" cy="4739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29037" y="1362189"/>
            <a:ext cx="4733925" cy="334566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83684-93C0-204D-8CBD-A973C8FA7FC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24000" y="2231755"/>
            <a:ext cx="9144000" cy="334701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50A809D-FE4C-D942-AFA4-C3E7D777A7C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5678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CD5D57-A0A8-EC44-B63A-2BB7BEE2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259173"/>
            <a:ext cx="6845300" cy="5073650"/>
          </a:xfrm>
        </p:spPr>
        <p:txBody>
          <a:bodyPr anchor="t"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EC4A1D-EA07-7E47-A1E1-B4A6F8D1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677333"/>
            <a:ext cx="6845299" cy="3474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7C8680-8B42-7E46-9EC8-6C62BC831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253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FD70C-7798-AD4C-AE52-49C7C4AE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8" y="677333"/>
            <a:ext cx="2895599" cy="553720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1C4C4E-EEB7-C748-B8A1-58B65F59AE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11491" y="1227888"/>
            <a:ext cx="7090467" cy="5128462"/>
          </a:xfrm>
        </p:spPr>
        <p:txBody>
          <a:bodyPr anchor="t">
            <a:normAutofit/>
          </a:bodyPr>
          <a:lstStyle>
            <a:lvl1pPr>
              <a:defRPr sz="1600">
                <a:solidFill>
                  <a:srgbClr val="1B2B54"/>
                </a:solidFill>
              </a:defRPr>
            </a:lvl1pPr>
            <a:lvl2pPr>
              <a:defRPr sz="1600">
                <a:solidFill>
                  <a:srgbClr val="1B2B54"/>
                </a:solidFill>
              </a:defRPr>
            </a:lvl2pPr>
            <a:lvl3pPr>
              <a:defRPr sz="1600">
                <a:solidFill>
                  <a:srgbClr val="1B2B54"/>
                </a:solidFill>
              </a:defRPr>
            </a:lvl3pPr>
            <a:lvl4pPr>
              <a:defRPr sz="1600">
                <a:solidFill>
                  <a:srgbClr val="1B2B54"/>
                </a:solidFill>
              </a:defRPr>
            </a:lvl4pPr>
            <a:lvl5pPr>
              <a:defRPr sz="1600"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33E214-2D72-984D-BD92-5D9D2D19D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3116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D001E-48D5-8B45-A086-6F5B1779B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490" y="1174044"/>
            <a:ext cx="3430467" cy="3539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1FAC4A-8EEE-B544-8F8C-B12C62A5AA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70888" y="1822783"/>
            <a:ext cx="3431070" cy="4255755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DC31D23-26A2-EF42-9FE4-90A8775957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863" y="331788"/>
            <a:ext cx="7264400" cy="574675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428ED-8556-4E40-A0DA-81BADD164AD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964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04432"/>
            <a:ext cx="9144000" cy="4042909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1" y="3567290"/>
            <a:ext cx="9144000" cy="1580052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6BE506-5DAA-9F4B-BC69-29581A75D9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8425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19406"/>
            <a:ext cx="9144000" cy="473963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29037" y="1362189"/>
            <a:ext cx="4733925" cy="334566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83684-93C0-204D-8CBD-A973C8FA7FC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24000" y="2231755"/>
            <a:ext cx="9144000" cy="334701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687781BD-AC8A-214A-A7C8-F7FDA072C6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1011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CD5D57-A0A8-EC44-B63A-2BB7BEE2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259173"/>
            <a:ext cx="6845300" cy="5073650"/>
          </a:xfrm>
        </p:spPr>
        <p:txBody>
          <a:bodyPr anchor="t"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EC4A1D-EA07-7E47-A1E1-B4A6F8D1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677333"/>
            <a:ext cx="6845299" cy="347426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004C3C-7F15-9243-A040-47184D8E47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7025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FD70C-7798-AD4C-AE52-49C7C4AE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8" y="677333"/>
            <a:ext cx="2895599" cy="5655734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1C4C4E-EEB7-C748-B8A1-58B65F59AE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11491" y="1227888"/>
            <a:ext cx="7090467" cy="5128462"/>
          </a:xfrm>
        </p:spPr>
        <p:txBody>
          <a:bodyPr anchor="t">
            <a:normAutofit/>
          </a:bodyPr>
          <a:lstStyle>
            <a:lvl1pPr>
              <a:defRPr sz="1600">
                <a:solidFill>
                  <a:srgbClr val="1B2B54"/>
                </a:solidFill>
              </a:defRPr>
            </a:lvl1pPr>
            <a:lvl2pPr>
              <a:defRPr sz="1600">
                <a:solidFill>
                  <a:srgbClr val="1B2B54"/>
                </a:solidFill>
              </a:defRPr>
            </a:lvl2pPr>
            <a:lvl3pPr>
              <a:defRPr sz="1600">
                <a:solidFill>
                  <a:srgbClr val="1B2B54"/>
                </a:solidFill>
              </a:defRPr>
            </a:lvl3pPr>
            <a:lvl4pPr>
              <a:defRPr sz="1600">
                <a:solidFill>
                  <a:srgbClr val="1B2B54"/>
                </a:solidFill>
              </a:defRPr>
            </a:lvl4pPr>
            <a:lvl5pPr>
              <a:defRPr sz="1600"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25DDA9-777C-0C46-85BC-712A2B42F1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6925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D001E-48D5-8B45-A086-6F5B1779B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490" y="1174044"/>
            <a:ext cx="3430467" cy="353984"/>
          </a:xfrm>
        </p:spPr>
        <p:txBody>
          <a:bodyPr/>
          <a:lstStyle>
            <a:lvl1pPr>
              <a:defRPr sz="2000"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1FAC4A-8EEE-B544-8F8C-B12C62A5AA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70888" y="1822783"/>
            <a:ext cx="3431070" cy="4255755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DC31D23-26A2-EF42-9FE4-90A8775957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863" y="331788"/>
            <a:ext cx="7264400" cy="574675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E344B59F-8D26-D94A-B567-46DFFDA42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9684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04432"/>
            <a:ext cx="9144000" cy="4042909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1" y="3567290"/>
            <a:ext cx="9144000" cy="1580052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6BE506-5DAA-9F4B-BC69-29581A75D9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7336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19406"/>
            <a:ext cx="9144000" cy="473963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29037" y="1362189"/>
            <a:ext cx="4733925" cy="334566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83684-93C0-204D-8CBD-A973C8FA7FC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24000" y="2231755"/>
            <a:ext cx="9144000" cy="334701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687781BD-AC8A-214A-A7C8-F7FDA072C6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136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CD5D57-A0A8-EC44-B63A-2BB7BEE2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259173"/>
            <a:ext cx="6845300" cy="5073650"/>
          </a:xfrm>
        </p:spPr>
        <p:txBody>
          <a:bodyPr anchor="t"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EC4A1D-EA07-7E47-A1E1-B4A6F8D1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677333"/>
            <a:ext cx="6845299" cy="347426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004C3C-7F15-9243-A040-47184D8E47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785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FD70C-7798-AD4C-AE52-49C7C4AE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8" y="677333"/>
            <a:ext cx="2895599" cy="5655734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1C4C4E-EEB7-C748-B8A1-58B65F59AE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11491" y="1227888"/>
            <a:ext cx="7090467" cy="5128462"/>
          </a:xfrm>
        </p:spPr>
        <p:txBody>
          <a:bodyPr anchor="t">
            <a:normAutofit/>
          </a:bodyPr>
          <a:lstStyle>
            <a:lvl1pPr>
              <a:defRPr sz="1600">
                <a:solidFill>
                  <a:srgbClr val="1B2B54"/>
                </a:solidFill>
              </a:defRPr>
            </a:lvl1pPr>
            <a:lvl2pPr>
              <a:defRPr sz="1600">
                <a:solidFill>
                  <a:srgbClr val="1B2B54"/>
                </a:solidFill>
              </a:defRPr>
            </a:lvl2pPr>
            <a:lvl3pPr>
              <a:defRPr sz="1600">
                <a:solidFill>
                  <a:srgbClr val="1B2B54"/>
                </a:solidFill>
              </a:defRPr>
            </a:lvl3pPr>
            <a:lvl4pPr>
              <a:defRPr sz="1600">
                <a:solidFill>
                  <a:srgbClr val="1B2B54"/>
                </a:solidFill>
              </a:defRPr>
            </a:lvl4pPr>
            <a:lvl5pPr>
              <a:defRPr sz="1600"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25DDA9-777C-0C46-85BC-712A2B42F1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3187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D001E-48D5-8B45-A086-6F5B1779B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490" y="1174044"/>
            <a:ext cx="3430467" cy="353984"/>
          </a:xfrm>
        </p:spPr>
        <p:txBody>
          <a:bodyPr/>
          <a:lstStyle>
            <a:lvl1pPr>
              <a:defRPr sz="2000"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1FAC4A-8EEE-B544-8F8C-B12C62A5AA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70888" y="1822783"/>
            <a:ext cx="3431070" cy="4255755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DC31D23-26A2-EF42-9FE4-90A8775957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863" y="331788"/>
            <a:ext cx="7264400" cy="574675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E344B59F-8D26-D94A-B567-46DFFDA42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3307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82093-B2F9-4E69-8775-62C7DC3EEB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F77E2C-3918-4EF2-8FDB-48ACB7F102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9D0C7-5F9A-4A1B-B9CF-91B1A64DE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164E2-047C-49F1-B93D-AFEA2F63F3B1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1BD42-3A30-40AC-812F-C3D5B0E97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B0944-0578-4A67-B094-67F937D45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F92C6-B8A1-4F74-B6F6-C5C4C2308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533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23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4672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704" r:id="rId2"/>
    <p:sldLayoutId id="2147483697" r:id="rId3"/>
    <p:sldLayoutId id="2147483696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B363-7653-4C48-A870-E94A38D25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4" y="795867"/>
            <a:ext cx="2895599" cy="553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B2C26-3731-504B-8781-C097BB822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1907" y="1244184"/>
            <a:ext cx="7090051" cy="50888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E1995ED6-A66D-3442-9789-A89A09E810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452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78" r:id="rId2"/>
    <p:sldLayoutId id="2147483666" r:id="rId3"/>
    <p:sldLayoutId id="2147483667" r:id="rId4"/>
    <p:sldLayoutId id="2147483668" r:id="rId5"/>
    <p:sldLayoutId id="2147483713" r:id="rId6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i="0" kern="1200" baseline="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B363-7653-4C48-A870-E94A38D25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4" y="677333"/>
            <a:ext cx="2895599" cy="553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B2C26-3731-504B-8781-C097BB822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1907" y="1244184"/>
            <a:ext cx="7090051" cy="50888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8">
            <a:extLst>
              <a:ext uri="{FF2B5EF4-FFF2-40B4-BE49-F238E27FC236}">
                <a16:creationId xmlns:a16="http://schemas.microsoft.com/office/drawing/2014/main" id="{76BC81B9-BDEF-C04B-9126-B386FB2CF8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082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i="0" kern="1200" baseline="0">
          <a:solidFill>
            <a:schemeClr val="bg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B363-7653-4C48-A870-E94A38D25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4" y="795867"/>
            <a:ext cx="2895599" cy="553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B2C26-3731-504B-8781-C097BB822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1907" y="1244184"/>
            <a:ext cx="7090051" cy="50888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30324A-EB09-CF41-8AB6-3D30CA063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243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i="0" kern="1200" baseline="0">
          <a:solidFill>
            <a:schemeClr val="bg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B363-7653-4C48-A870-E94A38D25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4" y="795867"/>
            <a:ext cx="2895599" cy="553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B2C26-3731-504B-8781-C097BB822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1907" y="1244184"/>
            <a:ext cx="7090051" cy="50888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30324A-EB09-CF41-8AB6-3D30CA063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257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i="0" kern="1200" baseline="0">
          <a:solidFill>
            <a:schemeClr val="bg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B2B5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9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Two people working on a computer&#10;&#10;Description automatically generated with medium confidence">
            <a:extLst>
              <a:ext uri="{FF2B5EF4-FFF2-40B4-BE49-F238E27FC236}">
                <a16:creationId xmlns:a16="http://schemas.microsoft.com/office/drawing/2014/main" id="{CB76A836-51D0-4D45-9038-783E90FC4D8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7FAB2942-4D1F-9047-AEAC-E8A85FF874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5490" y="4074885"/>
            <a:ext cx="5711174" cy="1381394"/>
          </a:xfrm>
        </p:spPr>
        <p:txBody>
          <a:bodyPr lIns="91440" tIns="45720" rIns="91440" bIns="45720" anchor="b"/>
          <a:lstStyle/>
          <a:p>
            <a:r>
              <a:rPr lang="en-US">
                <a:latin typeface="Tahoma"/>
                <a:ea typeface="Tahoma"/>
                <a:cs typeface="Tahoma"/>
              </a:rPr>
              <a:t>A Strategic Marketing Approach to Creating Value for Investors, Employees, and Patients</a:t>
            </a:r>
            <a:br>
              <a:rPr lang="en-US">
                <a:latin typeface="Tahoma"/>
                <a:ea typeface="Tahoma"/>
                <a:cs typeface="Tahoma"/>
              </a:rPr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79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51AFA-BDEE-0C40-A864-968F82ECB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14442"/>
            <a:ext cx="9144000" cy="940640"/>
          </a:xfrm>
        </p:spPr>
        <p:txBody>
          <a:bodyPr>
            <a:normAutofit/>
          </a:bodyPr>
          <a:lstStyle/>
          <a:p>
            <a:r>
              <a:rPr lang="en-US" sz="3200"/>
              <a:t>Today’s Speaker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F0ADEEA0-5842-4608-9BB9-4FB460E4D5A0}"/>
              </a:ext>
            </a:extLst>
          </p:cNvPr>
          <p:cNvSpPr txBox="1">
            <a:spLocks/>
          </p:cNvSpPr>
          <p:nvPr/>
        </p:nvSpPr>
        <p:spPr>
          <a:xfrm>
            <a:off x="6290964" y="4507275"/>
            <a:ext cx="2926595" cy="10241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  <a:p>
            <a:endParaRPr lang="en-US">
              <a:solidFill>
                <a:schemeClr val="bg1"/>
              </a:solidFill>
              <a:latin typeface="Poppins"/>
              <a:ea typeface="Open Sans"/>
              <a:cs typeface="Open Sans"/>
            </a:endParaRPr>
          </a:p>
          <a:p>
            <a:endParaRPr lang="en-US">
              <a:solidFill>
                <a:schemeClr val="bg1"/>
              </a:solidFill>
              <a:latin typeface="Poppins"/>
              <a:ea typeface="Open Sans"/>
              <a:cs typeface="Open Sans"/>
            </a:endParaRPr>
          </a:p>
          <a:p>
            <a:endParaRPr lang="en-US">
              <a:solidFill>
                <a:schemeClr val="bg1"/>
              </a:solidFill>
              <a:latin typeface="Poppins"/>
              <a:ea typeface="Open Sans"/>
              <a:cs typeface="Open Sans"/>
            </a:endParaRP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999E67DE-F7F9-4A86-9DEC-0323F0E83D75}"/>
              </a:ext>
            </a:extLst>
          </p:cNvPr>
          <p:cNvSpPr txBox="1">
            <a:spLocks/>
          </p:cNvSpPr>
          <p:nvPr/>
        </p:nvSpPr>
        <p:spPr>
          <a:xfrm>
            <a:off x="3755425" y="4339303"/>
            <a:ext cx="4672448" cy="26030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solidFill>
                  <a:schemeClr val="bg1"/>
                </a:solidFill>
                <a:latin typeface="Tahoma"/>
                <a:ea typeface="Open Sans"/>
                <a:cs typeface="Open Sans"/>
              </a:rPr>
              <a:t>Alan Ayers</a:t>
            </a:r>
            <a:endParaRPr lang="en-US"/>
          </a:p>
          <a:p>
            <a:pPr algn="ctr"/>
            <a:r>
              <a:rPr lang="en-US">
                <a:solidFill>
                  <a:srgbClr val="2FCC40"/>
                </a:solidFill>
                <a:latin typeface="Tahoma"/>
                <a:ea typeface="Tahoma"/>
                <a:cs typeface="Tahoma"/>
              </a:rPr>
              <a:t>President, </a:t>
            </a:r>
            <a:r>
              <a:rPr lang="en-US" err="1">
                <a:solidFill>
                  <a:srgbClr val="2FCC40"/>
                </a:solidFill>
                <a:latin typeface="Tahoma"/>
                <a:ea typeface="Tahoma"/>
                <a:cs typeface="Tahoma"/>
              </a:rPr>
              <a:t>Experity</a:t>
            </a:r>
            <a:r>
              <a:rPr lang="en-US">
                <a:solidFill>
                  <a:srgbClr val="2FCC40"/>
                </a:solidFill>
                <a:latin typeface="Tahoma"/>
                <a:ea typeface="Tahoma"/>
                <a:cs typeface="Tahoma"/>
              </a:rPr>
              <a:t> Network</a:t>
            </a:r>
          </a:p>
          <a:p>
            <a:pPr algn="ctr"/>
            <a:r>
              <a:rPr lang="en-US">
                <a:solidFill>
                  <a:srgbClr val="2FCC40"/>
                </a:solidFill>
                <a:latin typeface="Tahoma"/>
                <a:ea typeface="Tahoma"/>
                <a:cs typeface="Tahoma"/>
              </a:rPr>
              <a:t>Senior Editor, The Journal of Urgent Care Medicine</a:t>
            </a:r>
            <a:endParaRPr lang="en-US">
              <a:solidFill>
                <a:srgbClr val="2FCC40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F9DE853-DA53-4DFC-98DE-A094797C677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19" t="-726" r="719" b="20435"/>
          <a:stretch/>
        </p:blipFill>
        <p:spPr>
          <a:xfrm>
            <a:off x="4896862" y="1712810"/>
            <a:ext cx="2397833" cy="2397833"/>
          </a:xfrm>
          <a:prstGeom prst="ellipse">
            <a:avLst/>
          </a:prstGeom>
          <a:ln w="57150">
            <a:solidFill>
              <a:srgbClr val="1A2B55"/>
            </a:solidFill>
          </a:ln>
        </p:spPr>
      </p:pic>
    </p:spTree>
    <p:extLst>
      <p:ext uri="{BB962C8B-B14F-4D97-AF65-F5344CB8AC3E}">
        <p14:creationId xmlns:p14="http://schemas.microsoft.com/office/powerpoint/2010/main" val="3002550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13719-EF44-5041-B4AF-97E732F05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3628" y="1355714"/>
            <a:ext cx="7480509" cy="1004322"/>
          </a:xfrm>
        </p:spPr>
        <p:txBody>
          <a:bodyPr/>
          <a:lstStyle/>
          <a:p>
            <a:r>
              <a:rPr lang="en-US" sz="3200">
                <a:solidFill>
                  <a:srgbClr val="1B2B54"/>
                </a:solidFill>
                <a:latin typeface="Tahoma"/>
                <a:ea typeface="Tahoma"/>
                <a:cs typeface="Tahoma"/>
              </a:rPr>
              <a:t>Urgent Care Trends Driving Change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F56FB9-2117-CD4D-862F-3A56F411FC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94023" y="2039194"/>
            <a:ext cx="7167054" cy="352156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After 25 years the industry is showing signs of maturity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Saturation in desirable suburban markets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Commoditization in the mind of consumers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Degradation of acuity driven by “case rate” and productivity measures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Consolidation of regional platforms; M&amp;A on a local level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Services expansion leveraging existing patients and locations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Growth in new markets, new populations, and new services</a:t>
            </a:r>
          </a:p>
          <a:p>
            <a:pPr>
              <a:lnSpc>
                <a:spcPct val="110000"/>
              </a:lnSpc>
            </a:pP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4034429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0D2A9A-66C8-49EC-8F41-A1864FE834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8822" y="412554"/>
            <a:ext cx="9144000" cy="768212"/>
          </a:xfrm>
        </p:spPr>
        <p:txBody>
          <a:bodyPr>
            <a:normAutofit/>
          </a:bodyPr>
          <a:lstStyle/>
          <a:p>
            <a:r>
              <a:rPr lang="en-US" sz="3200"/>
              <a:t>The Power of a “Brand”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DE0978-F000-429D-AD25-3913522C4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708A528-CE36-F879-32E9-5E601585C524}"/>
              </a:ext>
            </a:extLst>
          </p:cNvPr>
          <p:cNvGrpSpPr/>
          <p:nvPr/>
        </p:nvGrpSpPr>
        <p:grpSpPr>
          <a:xfrm>
            <a:off x="2516751" y="1289398"/>
            <a:ext cx="7374309" cy="4456110"/>
            <a:chOff x="2527189" y="1352028"/>
            <a:chExt cx="7374309" cy="4456110"/>
          </a:xfrm>
        </p:grpSpPr>
        <p:pic>
          <p:nvPicPr>
            <p:cNvPr id="5" name="Picture 2" descr="Sears.">
              <a:extLst>
                <a:ext uri="{FF2B5EF4-FFF2-40B4-BE49-F238E27FC236}">
                  <a16:creationId xmlns:a16="http://schemas.microsoft.com/office/drawing/2014/main" id="{234227F5-AC21-4943-BC74-34D4CF8104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7189" y="1352028"/>
              <a:ext cx="3481234" cy="196215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1B2B54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19852D5-54B7-45E9-9137-3309310F2A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15323" y="1352028"/>
              <a:ext cx="3686175" cy="196749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1B2B54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1554F82-81AF-4D93-B696-91AE429F88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27189" y="3434814"/>
              <a:ext cx="3481234" cy="237332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1B2B54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8" name="Picture 6" descr="Costco rolls out Instacart same-day delivery across Canada | Supermarket  News">
              <a:extLst>
                <a:ext uri="{FF2B5EF4-FFF2-40B4-BE49-F238E27FC236}">
                  <a16:creationId xmlns:a16="http://schemas.microsoft.com/office/drawing/2014/main" id="{17E5AD0D-F57B-4A7F-9CBC-B6D7032F2B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212539" y="3434814"/>
              <a:ext cx="3686176" cy="237332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1B2B54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1846481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03AA3A5-D3D6-45D8-B9A9-EED307E5B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>
                <a:latin typeface="Tahoma"/>
                <a:ea typeface="Tahoma"/>
                <a:cs typeface="Tahoma"/>
              </a:rPr>
              <a:t>The Power of a “Brand” </a:t>
            </a:r>
            <a:r>
              <a:rPr lang="en-US" sz="1800" b="0">
                <a:latin typeface="Tahoma"/>
                <a:ea typeface="Tahoma"/>
                <a:cs typeface="Tahoma"/>
              </a:rPr>
              <a:t>(cont’d)</a:t>
            </a:r>
            <a:endParaRPr lang="en-US" sz="1800">
              <a:latin typeface="Tahoma"/>
              <a:ea typeface="Tahoma"/>
              <a:cs typeface="Tahoma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F18A59-FB90-4569-BF99-44221A2E34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5272" y="1144381"/>
            <a:ext cx="7090467" cy="512846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>
                <a:solidFill>
                  <a:srgbClr val="2ED151"/>
                </a:solidFill>
                <a:latin typeface="Tahoma"/>
                <a:ea typeface="Open Sans"/>
                <a:cs typeface="Open Sans"/>
              </a:rPr>
              <a:t>Authentic</a:t>
            </a:r>
            <a:br>
              <a:rPr lang="en-US" sz="2400" b="1">
                <a:solidFill>
                  <a:srgbClr val="2ED151"/>
                </a:solidFill>
                <a:latin typeface="Tahoma"/>
                <a:ea typeface="Open Sans"/>
                <a:cs typeface="Open Sans"/>
              </a:rPr>
            </a:br>
            <a:r>
              <a:rPr lang="en-US" sz="24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Differentiated from other providers in all aspects of the patient experience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>
                <a:solidFill>
                  <a:srgbClr val="2ED151"/>
                </a:solidFill>
                <a:latin typeface="Tahoma"/>
                <a:ea typeface="Open Sans"/>
                <a:cs typeface="Open Sans"/>
              </a:rPr>
              <a:t>Relevant</a:t>
            </a:r>
            <a:br>
              <a:rPr lang="en-US" sz="2400" b="1">
                <a:solidFill>
                  <a:srgbClr val="2ED151"/>
                </a:solidFill>
                <a:latin typeface="Tahoma"/>
                <a:ea typeface="Open Sans"/>
                <a:cs typeface="Open Sans"/>
              </a:rPr>
            </a:br>
            <a:r>
              <a:rPr lang="en-US" sz="24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Focused on what’s most important to patients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>
                <a:solidFill>
                  <a:srgbClr val="2ED151"/>
                </a:solidFill>
                <a:latin typeface="Tahoma"/>
                <a:ea typeface="Open Sans"/>
                <a:cs typeface="Open Sans"/>
              </a:rPr>
              <a:t>Consistent</a:t>
            </a:r>
            <a:br>
              <a:rPr lang="en-US" sz="2400" b="1">
                <a:solidFill>
                  <a:srgbClr val="2ED151"/>
                </a:solidFill>
                <a:latin typeface="Tahoma"/>
                <a:ea typeface="Open Sans"/>
                <a:cs typeface="Open Sans"/>
              </a:rPr>
            </a:br>
            <a:r>
              <a:rPr lang="en-US" sz="24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Patients know exactly what to expect, every time, and the brand delivers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>
                <a:solidFill>
                  <a:srgbClr val="2ED151"/>
                </a:solidFill>
                <a:latin typeface="Tahoma"/>
                <a:ea typeface="Open Sans"/>
                <a:cs typeface="Open Sans"/>
              </a:rPr>
              <a:t>Excellent</a:t>
            </a:r>
            <a:br>
              <a:rPr lang="en-US" sz="2400" b="1">
                <a:solidFill>
                  <a:srgbClr val="2ED151"/>
                </a:solidFill>
                <a:latin typeface="Tahoma"/>
                <a:ea typeface="Open Sans"/>
                <a:cs typeface="Open Sans"/>
              </a:rPr>
            </a:br>
            <a:r>
              <a:rPr lang="en-US" sz="24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Better quality, better service, better place to work, better value than competing options</a:t>
            </a:r>
          </a:p>
          <a:p>
            <a:endParaRPr lang="en-US" sz="24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0C6DA-6076-4353-A59E-6F200CB31A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295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13719-EF44-5041-B4AF-97E732F05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3628" y="1218496"/>
            <a:ext cx="7480509" cy="1004322"/>
          </a:xfrm>
        </p:spPr>
        <p:txBody>
          <a:bodyPr/>
          <a:lstStyle/>
          <a:p>
            <a:r>
              <a:rPr lang="en-US" sz="3200">
                <a:solidFill>
                  <a:srgbClr val="1B2B54"/>
                </a:solidFill>
                <a:latin typeface="Tahoma"/>
                <a:ea typeface="Tahoma"/>
                <a:cs typeface="Tahoma"/>
              </a:rPr>
              <a:t>How Brands Add Value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F56FB9-2117-CD4D-862F-3A56F411FC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43628" y="1859293"/>
            <a:ext cx="7167054" cy="4173279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Simplify patient decision-making processes</a:t>
            </a:r>
            <a:endParaRPr lang="en-US" sz="2000"/>
          </a:p>
          <a:p>
            <a:pPr marL="342900" indent="-342900">
              <a:lnSpc>
                <a:spcPct val="100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Create an emotional attachment with patients</a:t>
            </a:r>
          </a:p>
          <a:p>
            <a:pPr marL="342900" indent="-342900">
              <a:lnSpc>
                <a:spcPct val="100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Define the culture and focuses the efforts of team members</a:t>
            </a:r>
          </a:p>
          <a:p>
            <a:pPr marL="342900" indent="-342900">
              <a:lnSpc>
                <a:spcPct val="100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Gain and protect market share from competitors</a:t>
            </a:r>
          </a:p>
          <a:p>
            <a:pPr marL="342900" indent="-342900">
              <a:lnSpc>
                <a:spcPct val="100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Reduce risk and increase valuation for owners and stakeholders</a:t>
            </a:r>
          </a:p>
          <a:p>
            <a:pPr>
              <a:lnSpc>
                <a:spcPct val="110000"/>
              </a:lnSpc>
            </a:pP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2313625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28A06-E1B8-AEA3-85AC-E5E87C4BF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79" y="709990"/>
            <a:ext cx="3483427" cy="1030515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>
                <a:latin typeface="Tahoma"/>
                <a:ea typeface="Tahoma"/>
                <a:cs typeface="Tahoma"/>
              </a:rPr>
              <a:t>Opposite of a Brand: </a:t>
            </a:r>
            <a:br>
              <a:rPr lang="en-US" sz="2400">
                <a:latin typeface="Tahoma"/>
                <a:ea typeface="Tahoma"/>
                <a:cs typeface="Tahoma"/>
              </a:rPr>
            </a:br>
            <a:r>
              <a:rPr lang="en-US" sz="2400">
                <a:solidFill>
                  <a:srgbClr val="2FCC40"/>
                </a:solidFill>
                <a:latin typeface="Tahoma"/>
                <a:ea typeface="Tahoma"/>
                <a:cs typeface="Tahoma"/>
              </a:rPr>
              <a:t>Commodity</a:t>
            </a:r>
            <a:br>
              <a:rPr lang="en-US">
                <a:latin typeface="Tahoma"/>
                <a:ea typeface="Tahoma"/>
                <a:cs typeface="Tahoma"/>
              </a:rPr>
            </a:br>
            <a:br>
              <a:rPr lang="en-US">
                <a:latin typeface="Tahoma"/>
                <a:ea typeface="Tahoma"/>
                <a:cs typeface="Tahoma"/>
              </a:rPr>
            </a:br>
            <a:endParaRPr lang="en-US" b="0">
              <a:latin typeface="Tahoma"/>
              <a:ea typeface="Tahoma"/>
              <a:cs typeface="Tahoma"/>
            </a:endParaRPr>
          </a:p>
          <a:p>
            <a:pPr>
              <a:lnSpc>
                <a:spcPct val="110000"/>
              </a:lnSpc>
              <a:spcBef>
                <a:spcPts val="1000"/>
              </a:spcBef>
            </a:pPr>
            <a:endParaRPr lang="en-US" b="0">
              <a:latin typeface="Tahoma"/>
              <a:ea typeface="Tahoma"/>
              <a:cs typeface="Tahoma"/>
            </a:endParaRPr>
          </a:p>
          <a:p>
            <a:endParaRPr lang="en-US">
              <a:latin typeface="Tahoma"/>
              <a:ea typeface="Tahoma"/>
              <a:cs typeface="Tahoma"/>
            </a:endParaRPr>
          </a:p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007D14-7109-F8C9-555A-9CACC37002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50233" y="4145259"/>
            <a:ext cx="2551125" cy="1318462"/>
          </a:xfrm>
        </p:spPr>
        <p:txBody>
          <a:bodyPr/>
          <a:lstStyle/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en-US" i="1">
                <a:latin typeface="Tahoma"/>
                <a:ea typeface="Tahoma"/>
                <a:cs typeface="Tahoma"/>
              </a:rPr>
              <a:t>A-Plus Locations</a:t>
            </a:r>
            <a:endParaRPr lang="en-US">
              <a:latin typeface="Tahoma"/>
              <a:ea typeface="Tahoma"/>
              <a:cs typeface="Tahoma"/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en-US" i="1">
                <a:latin typeface="Tahoma"/>
                <a:ea typeface="Tahoma"/>
                <a:cs typeface="Tahoma"/>
              </a:rPr>
              <a:t>Attractive Facilities</a:t>
            </a:r>
            <a:endParaRPr lang="en-US">
              <a:latin typeface="Tahoma"/>
              <a:ea typeface="Tahoma"/>
              <a:cs typeface="Tahoma"/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en-US" i="1">
                <a:latin typeface="Tahoma"/>
                <a:ea typeface="Tahoma"/>
                <a:cs typeface="Tahoma"/>
              </a:rPr>
              <a:t>Competitive Price</a:t>
            </a:r>
            <a:endParaRPr lang="en-US">
              <a:latin typeface="Tahoma"/>
              <a:ea typeface="Tahoma"/>
              <a:cs typeface="Tahoma"/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en-US" i="1">
                <a:latin typeface="Tahoma"/>
                <a:ea typeface="Tahoma"/>
                <a:cs typeface="Tahoma"/>
              </a:rPr>
              <a:t>Customer Focus</a:t>
            </a:r>
            <a:endParaRPr lang="en-US">
              <a:latin typeface="Tahoma"/>
              <a:ea typeface="Tahoma"/>
              <a:cs typeface="Tahoma"/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en-US" i="1">
                <a:latin typeface="Tahoma"/>
                <a:ea typeface="Tahoma"/>
                <a:cs typeface="Tahoma"/>
              </a:rPr>
              <a:t>Top-Notch Employees</a:t>
            </a:r>
            <a:endParaRPr lang="en-US">
              <a:latin typeface="Tahoma"/>
              <a:ea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/>
          </a:p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ECF186-7A5C-5721-7259-A5C6D08A7FB1}"/>
              </a:ext>
            </a:extLst>
          </p:cNvPr>
          <p:cNvSpPr txBox="1"/>
          <p:nvPr/>
        </p:nvSpPr>
        <p:spPr>
          <a:xfrm>
            <a:off x="457200" y="1719943"/>
            <a:ext cx="3341914" cy="26930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Aft>
                <a:spcPts val="1000"/>
              </a:spcAft>
              <a:buFont typeface="Arial"/>
              <a:buChar char="•"/>
            </a:pPr>
            <a:r>
              <a:rPr lang="en-US">
                <a:solidFill>
                  <a:srgbClr val="1B2B54"/>
                </a:solidFill>
                <a:latin typeface="Tahoma"/>
                <a:cs typeface="Segoe UI"/>
              </a:rPr>
              <a:t>Exact same outcomes as other providers</a:t>
            </a:r>
            <a:r>
              <a:rPr lang="en-US">
                <a:latin typeface="Tahoma"/>
                <a:cs typeface="Segoe UI"/>
              </a:rPr>
              <a:t>​</a:t>
            </a:r>
            <a:endParaRPr lang="en-US">
              <a:cs typeface="Calibri" panose="020F0502020204030204"/>
            </a:endParaRPr>
          </a:p>
          <a:p>
            <a:pPr marL="285750" indent="-285750">
              <a:spcAft>
                <a:spcPts val="1000"/>
              </a:spcAft>
              <a:buFont typeface="Arial"/>
              <a:buChar char="•"/>
            </a:pPr>
            <a:r>
              <a:rPr lang="en-US">
                <a:solidFill>
                  <a:srgbClr val="1B2B54"/>
                </a:solidFill>
                <a:latin typeface="Tahoma"/>
                <a:cs typeface="Arial"/>
              </a:rPr>
              <a:t>Not differentiated from other providers in service</a:t>
            </a:r>
            <a:r>
              <a:rPr lang="en-US">
                <a:latin typeface="Tahoma"/>
                <a:cs typeface="Arial"/>
              </a:rPr>
              <a:t>​</a:t>
            </a:r>
            <a:endParaRPr lang="en-US">
              <a:latin typeface="Tahoma"/>
              <a:ea typeface="Tahoma"/>
              <a:cs typeface="Arial"/>
            </a:endParaRPr>
          </a:p>
          <a:p>
            <a:pPr marL="285750" indent="-285750">
              <a:spcAft>
                <a:spcPts val="1000"/>
              </a:spcAft>
              <a:buFont typeface="Arial"/>
              <a:buChar char="•"/>
            </a:pPr>
            <a:r>
              <a:rPr lang="en-US">
                <a:solidFill>
                  <a:srgbClr val="1B2B54"/>
                </a:solidFill>
                <a:latin typeface="Tahoma"/>
                <a:cs typeface="Arial"/>
              </a:rPr>
              <a:t>No emotional connection or customer loyalty</a:t>
            </a:r>
            <a:r>
              <a:rPr lang="en-US">
                <a:latin typeface="Tahoma"/>
                <a:cs typeface="Arial"/>
              </a:rPr>
              <a:t>​</a:t>
            </a:r>
            <a:endParaRPr lang="en-US">
              <a:latin typeface="Tahoma"/>
              <a:ea typeface="Tahoma"/>
              <a:cs typeface="Arial"/>
            </a:endParaRPr>
          </a:p>
          <a:p>
            <a:pPr marL="285750" indent="-285750">
              <a:spcAft>
                <a:spcPts val="1000"/>
              </a:spcAft>
              <a:buFont typeface="Arial"/>
              <a:buChar char="•"/>
            </a:pPr>
            <a:r>
              <a:rPr lang="en-US">
                <a:solidFill>
                  <a:srgbClr val="1B2B54"/>
                </a:solidFill>
                <a:latin typeface="Tahoma"/>
                <a:cs typeface="Arial"/>
              </a:rPr>
              <a:t>People buy on price</a:t>
            </a:r>
            <a:endParaRPr lang="en-US">
              <a:solidFill>
                <a:srgbClr val="1B2B54"/>
              </a:solidFill>
              <a:latin typeface="Tahoma"/>
              <a:ea typeface="Tahoma"/>
              <a:cs typeface="Arial"/>
            </a:endParaRPr>
          </a:p>
        </p:txBody>
      </p:sp>
      <p:pic>
        <p:nvPicPr>
          <p:cNvPr id="6" name="Picture 4" descr="QuikTrip">
            <a:extLst>
              <a:ext uri="{FF2B5EF4-FFF2-40B4-BE49-F238E27FC236}">
                <a16:creationId xmlns:a16="http://schemas.microsoft.com/office/drawing/2014/main" id="{0DED6159-70FC-9631-BE93-5B938B8E8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676" y="745135"/>
            <a:ext cx="5258339" cy="31155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1B2B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2" descr="MedWise Urgent Care – Dan Rood">
            <a:extLst>
              <a:ext uri="{FF2B5EF4-FFF2-40B4-BE49-F238E27FC236}">
                <a16:creationId xmlns:a16="http://schemas.microsoft.com/office/drawing/2014/main" id="{B88CF905-B58B-97CE-E7BB-A02E03F5C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951" y="4146267"/>
            <a:ext cx="4558376" cy="20349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1B2B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9396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BF926-CAE8-57C3-6C2A-C5EB23C1F6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0457" y="556305"/>
            <a:ext cx="9144000" cy="1151151"/>
          </a:xfrm>
        </p:spPr>
        <p:txBody>
          <a:bodyPr/>
          <a:lstStyle/>
          <a:p>
            <a:r>
              <a:rPr lang="en-US">
                <a:latin typeface="Tahoma"/>
                <a:ea typeface="Tahoma"/>
                <a:cs typeface="Tahoma"/>
              </a:rPr>
              <a:t>Avoid Commoditizing Your Brand</a:t>
            </a:r>
            <a:endParaRPr lang="en-US" b="0">
              <a:latin typeface="Tahoma"/>
              <a:ea typeface="Tahoma"/>
              <a:cs typeface="Tahoma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E35BB9-0AB6-5EC9-61BC-0B9C99A57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4" descr="Brief History of American Airlines – Piano Bar on the 747 | THE PAST AND NOW">
            <a:extLst>
              <a:ext uri="{FF2B5EF4-FFF2-40B4-BE49-F238E27FC236}">
                <a16:creationId xmlns:a16="http://schemas.microsoft.com/office/drawing/2014/main" id="{75F770BA-2B6D-015B-EE1F-F2A7EB175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11" y="1439032"/>
            <a:ext cx="3814083" cy="38140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1B2B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10486E-665C-C724-59C8-EC1A86D05B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783557" y="2377454"/>
            <a:ext cx="2387327" cy="4669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1B2B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5977E1D-CE07-8C77-A969-C28939D2FA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637828" y="2242128"/>
            <a:ext cx="2419985" cy="7702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1B2B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11EC126-401C-7B0F-97A9-D71A92A006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3233" y="1447714"/>
            <a:ext cx="5078185" cy="3814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1B2B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2" descr="Expedia logo transparent PNG - StickPNG">
            <a:extLst>
              <a:ext uri="{FF2B5EF4-FFF2-40B4-BE49-F238E27FC236}">
                <a16:creationId xmlns:a16="http://schemas.microsoft.com/office/drawing/2014/main" id="{31D31B66-B2D3-8A10-64DA-2554BF863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872" y="4059769"/>
            <a:ext cx="1587470" cy="1198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1B2B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6867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BF926-CAE8-57C3-6C2A-C5EB23C1F6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0457" y="556305"/>
            <a:ext cx="9144000" cy="1151151"/>
          </a:xfrm>
        </p:spPr>
        <p:txBody>
          <a:bodyPr/>
          <a:lstStyle/>
          <a:p>
            <a:endParaRPr lang="en-US">
              <a:latin typeface="Tahoma"/>
              <a:ea typeface="Tahoma"/>
              <a:cs typeface="Tahoma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E35BB9-0AB6-5EC9-61BC-0B9C99A57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B9E5CE2-3CA0-AA69-84D4-1D221C1D9E82}"/>
              </a:ext>
            </a:extLst>
          </p:cNvPr>
          <p:cNvSpPr txBox="1">
            <a:spLocks/>
          </p:cNvSpPr>
          <p:nvPr/>
        </p:nvSpPr>
        <p:spPr>
          <a:xfrm>
            <a:off x="677334" y="299607"/>
            <a:ext cx="10340290" cy="907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i="0" kern="1200" baseline="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sz="3200"/>
              <a:t>Marketplaces Commoditize Brands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66AA08-850F-BE8C-B385-AF8CFDA5F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745" y="1101737"/>
            <a:ext cx="8173890" cy="4591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F046B8-C420-5A75-990D-2994BA5EF9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2804" y="2413013"/>
            <a:ext cx="5166155" cy="2313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675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6880C-6AA8-4F91-86C9-97D5ADF580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07545"/>
            <a:ext cx="9144000" cy="4042909"/>
          </a:xfrm>
        </p:spPr>
        <p:txBody>
          <a:bodyPr/>
          <a:lstStyle/>
          <a:p>
            <a:r>
              <a:rPr lang="en-US">
                <a:latin typeface="Tahoma"/>
                <a:ea typeface="Tahoma"/>
                <a:cs typeface="Tahoma"/>
              </a:rPr>
              <a:t>Expanding Your Brand Footprint: </a:t>
            </a:r>
            <a:r>
              <a:rPr lang="en-US">
                <a:solidFill>
                  <a:srgbClr val="2FCC40"/>
                </a:solidFill>
                <a:latin typeface="Tahoma"/>
                <a:ea typeface="Tahoma"/>
                <a:cs typeface="Tahoma"/>
              </a:rPr>
              <a:t>People</a:t>
            </a:r>
            <a:endParaRPr lang="en-US">
              <a:solidFill>
                <a:srgbClr val="2FCC4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BE2A34-3733-4943-8F88-7F53EECCC5F8}"/>
              </a:ext>
            </a:extLst>
          </p:cNvPr>
          <p:cNvSpPr txBox="1"/>
          <p:nvPr/>
        </p:nvSpPr>
        <p:spPr>
          <a:xfrm>
            <a:off x="6104626" y="2588259"/>
            <a:ext cx="184730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endParaRPr lang="en-US" sz="2400" b="1">
              <a:solidFill>
                <a:srgbClr val="2ED15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9836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F3915D-2E5B-408B-8870-22D851FDC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8393" y="938590"/>
            <a:ext cx="5355770" cy="649515"/>
          </a:xfrm>
        </p:spPr>
        <p:txBody>
          <a:bodyPr/>
          <a:lstStyle/>
          <a:p>
            <a:r>
              <a:rPr lang="en-US" sz="3200" dirty="0"/>
              <a:t>Scarcity of Medical Labor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E7A2B7-9900-4CA1-9EDD-F85556EA67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59834" y="1587116"/>
            <a:ext cx="5599125" cy="4072549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i="0">
                <a:solidFill>
                  <a:srgbClr val="1A2B55"/>
                </a:solidFill>
                <a:effectLst/>
                <a:latin typeface="Tahoma"/>
                <a:ea typeface="Open Sans"/>
                <a:cs typeface="Open Sans"/>
              </a:rPr>
              <a:t>104,400 openings for </a:t>
            </a:r>
            <a:r>
              <a:rPr lang="en-US" sz="20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MAs</a:t>
            </a:r>
            <a:r>
              <a:rPr lang="en-US" sz="2000" i="0">
                <a:solidFill>
                  <a:srgbClr val="1A2B55"/>
                </a:solidFill>
                <a:effectLst/>
                <a:latin typeface="Tahoma"/>
                <a:ea typeface="Open Sans"/>
                <a:cs typeface="Open Sans"/>
              </a:rPr>
              <a:t> are projected every year from 2020-2030</a:t>
            </a:r>
            <a:endParaRPr lang="en-US" sz="2000">
              <a:solidFill>
                <a:srgbClr val="1A2B55"/>
              </a:solidFill>
              <a:latin typeface="Tahoma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In 2019 there was an 8.5% shortage of x-ray techs and in 2020 the number of RTs taking the ARRT exam fell by 7.8%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By 2025 there will be a shortage of 200,000 RNs and 29,400 NPs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By 2032 there will be a shortage of 122,000 physicians </a:t>
            </a:r>
            <a:endParaRPr lang="en-US" sz="2000">
              <a:solidFill>
                <a:srgbClr val="1A2B55"/>
              </a:solidFill>
              <a:latin typeface="Tahoma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4B91A1-0CE6-4A46-97F4-204A74DC2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2" name="Picture 2" descr="A picture containing person&#10;&#10;Description automatically generated">
            <a:extLst>
              <a:ext uri="{FF2B5EF4-FFF2-40B4-BE49-F238E27FC236}">
                <a16:creationId xmlns:a16="http://schemas.microsoft.com/office/drawing/2014/main" id="{8D0DEBE2-E7C0-BE9A-427E-FE90A24AA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856" y="2999"/>
            <a:ext cx="4550227" cy="685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735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C738E-E5C5-4B70-9558-24DEC7F3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593" y="1014790"/>
            <a:ext cx="6845299" cy="695768"/>
          </a:xfrm>
        </p:spPr>
        <p:txBody>
          <a:bodyPr/>
          <a:lstStyle/>
          <a:p>
            <a:pPr algn="ctr"/>
            <a:r>
              <a:rPr lang="en-US" sz="3200"/>
              <a:t>Winning Employer Brands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6AFB86-21CD-4D25-BDE9-F9C88BDA90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30854" y="3482346"/>
            <a:ext cx="2584422" cy="27370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1B2B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B8D8C1-7735-4C36-A440-E16D36148F0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73" t="407" r="8453" b="10163"/>
          <a:stretch/>
        </p:blipFill>
        <p:spPr>
          <a:xfrm>
            <a:off x="8829830" y="804458"/>
            <a:ext cx="2584018" cy="23893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1B2B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A4883E-5005-4D14-AC42-765436ACC1E2}"/>
              </a:ext>
            </a:extLst>
          </p:cNvPr>
          <p:cNvSpPr txBox="1"/>
          <p:nvPr/>
        </p:nvSpPr>
        <p:spPr>
          <a:xfrm>
            <a:off x="862532" y="1787213"/>
            <a:ext cx="7017747" cy="4811574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800"/>
              </a:spcAft>
            </a:pPr>
            <a:r>
              <a:rPr lang="en-US" sz="2000" b="1" dirty="0">
                <a:solidFill>
                  <a:srgbClr val="49B649"/>
                </a:solidFill>
                <a:latin typeface="Tahoma"/>
                <a:ea typeface="Tahoma"/>
                <a:cs typeface="Segoe UI"/>
              </a:rPr>
              <a:t>White Castle: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A2B55"/>
                </a:solidFill>
                <a:latin typeface="Tahoma"/>
                <a:ea typeface="+mn-lt"/>
                <a:cs typeface="+mn-lt"/>
              </a:rPr>
              <a:t>Bonuses paid since 1935; profit sharing since 1949</a:t>
            </a:r>
            <a:endParaRPr lang="en-US" sz="2000" dirty="0">
              <a:latin typeface="Tahoma"/>
              <a:ea typeface="+mn-lt"/>
              <a:cs typeface="+mn-lt"/>
            </a:endParaRPr>
          </a:p>
          <a:p>
            <a:pPr marL="285750" indent="-285750">
              <a:spcAft>
                <a:spcPts val="800"/>
              </a:spcAft>
              <a:buFont typeface="Arial,Sans-Serif" panose="020B0604020202020204" pitchFamily="34" charset="0"/>
              <a:buChar char="•"/>
            </a:pPr>
            <a:r>
              <a:rPr lang="en-US" sz="2000" dirty="0">
                <a:solidFill>
                  <a:srgbClr val="1A2B55"/>
                </a:solidFill>
                <a:latin typeface="Tahoma"/>
                <a:ea typeface="+mn-lt"/>
                <a:cs typeface="+mn-lt"/>
              </a:rPr>
              <a:t>10% turnover for managers (40 hr. workweek) vs. fast food industry 130-150%</a:t>
            </a:r>
            <a:endParaRPr lang="en-US" sz="2000" dirty="0">
              <a:latin typeface="Tahoma"/>
              <a:ea typeface="+mn-lt"/>
              <a:cs typeface="+mn-lt"/>
            </a:endParaRPr>
          </a:p>
          <a:p>
            <a:pPr marL="285750" indent="-285750">
              <a:spcAft>
                <a:spcPts val="800"/>
              </a:spcAft>
              <a:buFont typeface="Arial,Sans-Serif" panose="020B0604020202020204" pitchFamily="34" charset="0"/>
              <a:buChar char="•"/>
            </a:pPr>
            <a:r>
              <a:rPr lang="en-US" sz="2000" dirty="0">
                <a:solidFill>
                  <a:srgbClr val="1A2B55"/>
                </a:solidFill>
                <a:latin typeface="Tahoma"/>
                <a:ea typeface="+mn-lt"/>
                <a:cs typeface="+mn-lt"/>
              </a:rPr>
              <a:t>25% of employees &gt;10 yrs.</a:t>
            </a:r>
            <a:endParaRPr lang="en-US" sz="2000" dirty="0">
              <a:latin typeface="Tahoma"/>
              <a:ea typeface="+mn-lt"/>
              <a:cs typeface="+mn-lt"/>
            </a:endParaRPr>
          </a:p>
          <a:p>
            <a:pPr marL="285750" indent="-285750">
              <a:spcAft>
                <a:spcPts val="800"/>
              </a:spcAft>
              <a:buFont typeface="Arial,Sans-Serif" panose="020B0604020202020204" pitchFamily="34" charset="0"/>
              <a:buChar char="•"/>
            </a:pPr>
            <a:r>
              <a:rPr lang="en-US" sz="2000" dirty="0">
                <a:solidFill>
                  <a:srgbClr val="1A2B55"/>
                </a:solidFill>
                <a:latin typeface="Tahoma"/>
                <a:ea typeface="+mn-lt"/>
                <a:cs typeface="+mn-lt"/>
              </a:rPr>
              <a:t>2,160 inductees to the “25 year club”</a:t>
            </a:r>
          </a:p>
          <a:p>
            <a:pPr>
              <a:spcAft>
                <a:spcPts val="800"/>
              </a:spcAft>
            </a:pPr>
            <a:endParaRPr lang="en-US" sz="2000" dirty="0">
              <a:solidFill>
                <a:srgbClr val="1A2B55"/>
              </a:solidFill>
              <a:latin typeface="Tahoma"/>
              <a:ea typeface="Tahoma"/>
              <a:cs typeface="Tahoma"/>
            </a:endParaRPr>
          </a:p>
          <a:p>
            <a:pPr>
              <a:spcAft>
                <a:spcPts val="800"/>
              </a:spcAft>
            </a:pPr>
            <a:r>
              <a:rPr lang="en-US" sz="2000" b="1" dirty="0">
                <a:solidFill>
                  <a:srgbClr val="49B649"/>
                </a:solidFill>
                <a:latin typeface="Tahoma"/>
                <a:ea typeface="Tahoma"/>
                <a:cs typeface="Segoe UI"/>
              </a:rPr>
              <a:t>Costco: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$17.00/hr. starting wage</a:t>
            </a:r>
            <a:endParaRPr lang="en-US" sz="2000" dirty="0">
              <a:cs typeface="Calibri" panose="020F0502020204030204"/>
            </a:endParaRP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Full medical/dental, 401(k), profit sharing after 180 days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“Extra checks” 2x/year for high productivity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94% employee retention</a:t>
            </a:r>
          </a:p>
        </p:txBody>
      </p:sp>
      <p:pic>
        <p:nvPicPr>
          <p:cNvPr id="13" name="Picture 12" descr="Text, logo&#10;&#10;Description automatically generated">
            <a:extLst>
              <a:ext uri="{FF2B5EF4-FFF2-40B4-BE49-F238E27FC236}">
                <a16:creationId xmlns:a16="http://schemas.microsoft.com/office/drawing/2014/main" id="{DF901E1D-2DE3-4C3E-A197-8B34269278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68987" y="6214877"/>
            <a:ext cx="1498140" cy="54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777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C738E-E5C5-4B70-9558-24DEC7F3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6249" y="1112761"/>
            <a:ext cx="3764643" cy="4298938"/>
          </a:xfrm>
        </p:spPr>
        <p:txBody>
          <a:bodyPr/>
          <a:lstStyle/>
          <a:p>
            <a:pPr algn="ctr"/>
            <a:r>
              <a:rPr lang="en-US" sz="3200">
                <a:solidFill>
                  <a:schemeClr val="bg1"/>
                </a:solidFill>
                <a:latin typeface="Tahoma"/>
                <a:ea typeface="Tahoma"/>
                <a:cs typeface="Tahoma"/>
              </a:rPr>
              <a:t>Branded Patient Experience Destinations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A4883E-5005-4D14-AC42-765436ACC1E2}"/>
              </a:ext>
            </a:extLst>
          </p:cNvPr>
          <p:cNvSpPr txBox="1"/>
          <p:nvPr/>
        </p:nvSpPr>
        <p:spPr>
          <a:xfrm>
            <a:off x="862532" y="1787213"/>
            <a:ext cx="6105525" cy="40011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>
              <a:solidFill>
                <a:srgbClr val="1A2B55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13" name="Picture 12" descr="Text, logo&#10;&#10;Description automatically generated">
            <a:extLst>
              <a:ext uri="{FF2B5EF4-FFF2-40B4-BE49-F238E27FC236}">
                <a16:creationId xmlns:a16="http://schemas.microsoft.com/office/drawing/2014/main" id="{DF901E1D-2DE3-4C3E-A197-8B3426927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8987" y="6214877"/>
            <a:ext cx="1498140" cy="547689"/>
          </a:xfrm>
          <a:prstGeom prst="rect">
            <a:avLst/>
          </a:prstGeom>
        </p:spPr>
      </p:pic>
      <p:pic>
        <p:nvPicPr>
          <p:cNvPr id="3" name="Picture 2" descr="Centers Urgent Care - Book Online - Urgent Care in Brooklyn, NY 11204 | Solv">
            <a:extLst>
              <a:ext uri="{FF2B5EF4-FFF2-40B4-BE49-F238E27FC236}">
                <a16:creationId xmlns:a16="http://schemas.microsoft.com/office/drawing/2014/main" id="{885BF671-8E9D-BD51-D0E3-70B852050F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141"/>
          <a:stretch/>
        </p:blipFill>
        <p:spPr bwMode="auto">
          <a:xfrm>
            <a:off x="389380" y="3387604"/>
            <a:ext cx="3729261" cy="27836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1B2B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 descr="A picture containing text, indoor, green, computer&#10;&#10;Description automatically generated">
            <a:extLst>
              <a:ext uri="{FF2B5EF4-FFF2-40B4-BE49-F238E27FC236}">
                <a16:creationId xmlns:a16="http://schemas.microsoft.com/office/drawing/2014/main" id="{5A3E1625-AD6F-A8E0-0AC6-11B1D895A6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5832" y="3387604"/>
            <a:ext cx="3542575" cy="27752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1B2B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9DA414B-EF1B-EB52-1264-0587DAAD8B22}"/>
              </a:ext>
            </a:extLst>
          </p:cNvPr>
          <p:cNvSpPr txBox="1"/>
          <p:nvPr/>
        </p:nvSpPr>
        <p:spPr>
          <a:xfrm>
            <a:off x="576944" y="816429"/>
            <a:ext cx="6988628" cy="22570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indent="-457200">
              <a:spcAft>
                <a:spcPts val="800"/>
              </a:spcAft>
            </a:pPr>
            <a:r>
              <a:rPr lang="en-US" sz="2400" b="1" dirty="0">
                <a:solidFill>
                  <a:srgbClr val="49B649"/>
                </a:solidFill>
                <a:latin typeface="Tahoma"/>
                <a:ea typeface="Tahoma"/>
                <a:cs typeface="Segoe UI"/>
              </a:rPr>
              <a:t>Scalable and predictable operating model:</a:t>
            </a:r>
            <a:r>
              <a:rPr lang="en-US" sz="2400" dirty="0">
                <a:latin typeface="Tahoma"/>
                <a:ea typeface="Tahoma"/>
                <a:cs typeface="Segoe UI"/>
              </a:rPr>
              <a:t>​</a:t>
            </a:r>
            <a:endParaRPr lang="en-US" sz="2400" dirty="0"/>
          </a:p>
          <a:p>
            <a:pPr marL="285750" indent="-285750">
              <a:spcAft>
                <a:spcPts val="800"/>
              </a:spcAft>
              <a:buFont typeface="Arial"/>
              <a:buChar char="•"/>
            </a:pPr>
            <a:r>
              <a:rPr lang="en-US" dirty="0">
                <a:solidFill>
                  <a:srgbClr val="1A2B55"/>
                </a:solidFill>
                <a:latin typeface="Tahoma"/>
                <a:ea typeface="Tahoma"/>
                <a:cs typeface="Arial"/>
              </a:rPr>
              <a:t>Repeatable (process-driven, standardized operating procedures, facilitated by technology)</a:t>
            </a:r>
            <a:r>
              <a:rPr lang="en-US" dirty="0">
                <a:latin typeface="Tahoma"/>
                <a:ea typeface="Tahoma"/>
                <a:cs typeface="Arial"/>
              </a:rPr>
              <a:t>​</a:t>
            </a:r>
          </a:p>
          <a:p>
            <a:pPr marL="285750" indent="-285750">
              <a:spcAft>
                <a:spcPts val="800"/>
              </a:spcAft>
              <a:buFont typeface="Arial"/>
              <a:buChar char="•"/>
            </a:pPr>
            <a:r>
              <a:rPr lang="en-US" dirty="0">
                <a:solidFill>
                  <a:srgbClr val="1A2B55"/>
                </a:solidFill>
                <a:latin typeface="Tahoma"/>
                <a:ea typeface="Tahoma"/>
                <a:cs typeface="Arial"/>
              </a:rPr>
              <a:t>Consistent (every day, every patient, every provider, every site)</a:t>
            </a:r>
            <a:r>
              <a:rPr lang="en-US" dirty="0">
                <a:latin typeface="Tahoma"/>
                <a:ea typeface="Tahoma"/>
                <a:cs typeface="Arial"/>
              </a:rPr>
              <a:t>​</a:t>
            </a:r>
          </a:p>
          <a:p>
            <a:pPr marL="285750" indent="-285750">
              <a:spcAft>
                <a:spcPts val="800"/>
              </a:spcAft>
              <a:buFont typeface="Arial"/>
              <a:buChar char="•"/>
            </a:pPr>
            <a:r>
              <a:rPr lang="en-US" dirty="0">
                <a:solidFill>
                  <a:srgbClr val="1A2B55"/>
                </a:solidFill>
                <a:latin typeface="Tahoma"/>
                <a:ea typeface="Tahoma"/>
                <a:cs typeface="Arial"/>
              </a:rPr>
              <a:t>Measurable (KPI focused with incentives)</a:t>
            </a:r>
            <a:r>
              <a:rPr lang="en-US" dirty="0">
                <a:latin typeface="Tahoma"/>
                <a:ea typeface="Tahoma"/>
                <a:cs typeface="Arial"/>
              </a:rPr>
              <a:t>​</a:t>
            </a:r>
          </a:p>
          <a:p>
            <a:pPr marL="285750" indent="-285750">
              <a:spcAft>
                <a:spcPts val="800"/>
              </a:spcAft>
              <a:buFont typeface="Arial"/>
              <a:buChar char="•"/>
            </a:pPr>
            <a:r>
              <a:rPr lang="en-US" dirty="0">
                <a:solidFill>
                  <a:srgbClr val="1A2B55"/>
                </a:solidFill>
                <a:latin typeface="Tahoma"/>
                <a:ea typeface="Tahoma"/>
                <a:cs typeface="Arial"/>
              </a:rPr>
              <a:t>Accountable (team-oriented with shared values and culture)</a:t>
            </a:r>
          </a:p>
        </p:txBody>
      </p:sp>
    </p:spTree>
    <p:extLst>
      <p:ext uri="{BB962C8B-B14F-4D97-AF65-F5344CB8AC3E}">
        <p14:creationId xmlns:p14="http://schemas.microsoft.com/office/powerpoint/2010/main" val="2722793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6880C-6AA8-4F91-86C9-97D5ADF580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4658" y="1287802"/>
            <a:ext cx="10613570" cy="4042909"/>
          </a:xfrm>
        </p:spPr>
        <p:txBody>
          <a:bodyPr/>
          <a:lstStyle/>
          <a:p>
            <a:r>
              <a:rPr lang="en-US">
                <a:latin typeface="Tahoma"/>
                <a:ea typeface="Tahoma"/>
                <a:cs typeface="Tahoma"/>
              </a:rPr>
              <a:t>Expanding Your Brand Footprint: </a:t>
            </a:r>
            <a:br>
              <a:rPr lang="en-US">
                <a:latin typeface="Tahoma"/>
                <a:ea typeface="Tahoma"/>
                <a:cs typeface="Tahoma"/>
              </a:rPr>
            </a:br>
            <a:r>
              <a:rPr lang="en-US">
                <a:solidFill>
                  <a:srgbClr val="2FCC40"/>
                </a:solidFill>
                <a:latin typeface="Tahoma"/>
                <a:ea typeface="Tahoma"/>
                <a:cs typeface="Tahoma"/>
              </a:rPr>
              <a:t>New Locations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BE2A34-3733-4943-8F88-7F53EECCC5F8}"/>
              </a:ext>
            </a:extLst>
          </p:cNvPr>
          <p:cNvSpPr txBox="1"/>
          <p:nvPr/>
        </p:nvSpPr>
        <p:spPr>
          <a:xfrm>
            <a:off x="6104626" y="2588259"/>
            <a:ext cx="184730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endParaRPr lang="en-US" sz="2400" b="1">
              <a:solidFill>
                <a:srgbClr val="2ED15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4784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E7A2B7-9900-4CA1-9EDD-F85556EA67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6" y="866548"/>
            <a:ext cx="6845300" cy="5672364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b="1">
                <a:solidFill>
                  <a:srgbClr val="49B649"/>
                </a:solidFill>
                <a:latin typeface="Tahoma"/>
                <a:ea typeface="Open Sans"/>
                <a:cs typeface="Open Sans"/>
              </a:rPr>
              <a:t>Endemic COVID will lift overall center volumes </a:t>
            </a:r>
            <a:endParaRPr lang="en-US" sz="2000" b="1">
              <a:solidFill>
                <a:srgbClr val="49B649"/>
              </a:solidFill>
              <a:latin typeface="Tahoma"/>
            </a:endParaRPr>
          </a:p>
          <a:p>
            <a:pPr lvl="1">
              <a:lnSpc>
                <a:spcPct val="110000"/>
              </a:lnSpc>
            </a:pPr>
            <a:r>
              <a:rPr lang="en-US" sz="20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Less acute strains: 3-in-1 test, Rx antiviral availability </a:t>
            </a:r>
            <a:endParaRPr lang="en-US" sz="2000">
              <a:solidFill>
                <a:srgbClr val="1A2B55"/>
              </a:solidFill>
              <a:latin typeface="Tahoma"/>
            </a:endParaRPr>
          </a:p>
          <a:p>
            <a:pPr lvl="1">
              <a:lnSpc>
                <a:spcPct val="110000"/>
              </a:lnSpc>
            </a:pPr>
            <a:r>
              <a:rPr lang="en-US" sz="20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Accelerated volume ramp-up reduces working capital needs</a:t>
            </a:r>
          </a:p>
          <a:p>
            <a:pPr lvl="1">
              <a:lnSpc>
                <a:spcPct val="110000"/>
              </a:lnSpc>
            </a:pPr>
            <a:r>
              <a:rPr lang="en-US" sz="20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Higher volumes are equivalent to a “year-round flu”</a:t>
            </a:r>
          </a:p>
          <a:p>
            <a:pPr lvl="1">
              <a:lnSpc>
                <a:spcPct val="110000"/>
              </a:lnSpc>
            </a:pPr>
            <a:r>
              <a:rPr lang="en-US" sz="20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Incremental visits drive productivity; flow to the bottom line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000" b="1">
                <a:solidFill>
                  <a:srgbClr val="49B649"/>
                </a:solidFill>
                <a:latin typeface="Tahoma"/>
                <a:ea typeface="Open Sans"/>
                <a:cs typeface="Open Sans"/>
              </a:rPr>
              <a:t>Operators are sitting on “COVID cash” </a:t>
            </a:r>
            <a:endParaRPr lang="en-US" sz="2000" b="1">
              <a:solidFill>
                <a:srgbClr val="49B649"/>
              </a:solidFill>
              <a:latin typeface="Tahoma"/>
            </a:endParaRPr>
          </a:p>
          <a:p>
            <a:pPr lvl="1">
              <a:lnSpc>
                <a:spcPct val="110000"/>
              </a:lnSpc>
            </a:pPr>
            <a:r>
              <a:rPr lang="en-US" sz="20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Poor investment options</a:t>
            </a:r>
          </a:p>
          <a:p>
            <a:pPr lvl="2">
              <a:lnSpc>
                <a:spcPct val="110000"/>
              </a:lnSpc>
            </a:pPr>
            <a:r>
              <a:rPr lang="en-US" sz="20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Rising interest rates, stock market volatility, low real estate cap rates</a:t>
            </a:r>
          </a:p>
          <a:p>
            <a:pPr lvl="1">
              <a:lnSpc>
                <a:spcPct val="110000"/>
              </a:lnSpc>
            </a:pPr>
            <a:r>
              <a:rPr lang="en-US" sz="20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Borrowing is cheap</a:t>
            </a:r>
          </a:p>
          <a:p>
            <a:pPr lvl="2">
              <a:lnSpc>
                <a:spcPct val="110000"/>
              </a:lnSpc>
            </a:pPr>
            <a:r>
              <a:rPr lang="en-US" sz="20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Low interest rates, high inflation</a:t>
            </a:r>
            <a:r>
              <a:rPr lang="en-US" sz="2000">
                <a:solidFill>
                  <a:srgbClr val="1A2B55"/>
                </a:solidFill>
                <a:latin typeface="Open Sans"/>
                <a:ea typeface="Open Sans"/>
                <a:cs typeface="Open Sans"/>
              </a:rPr>
              <a:t> </a:t>
            </a:r>
            <a:endParaRPr lang="en-US" sz="2000">
              <a:solidFill>
                <a:srgbClr val="1A2B55"/>
              </a:solidFill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4B91A1-0CE6-4A46-97F4-204A74DC28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C9E973-4A0A-8941-10CA-4AFA062BFCB1}"/>
              </a:ext>
            </a:extLst>
          </p:cNvPr>
          <p:cNvSpPr txBox="1"/>
          <p:nvPr/>
        </p:nvSpPr>
        <p:spPr>
          <a:xfrm>
            <a:off x="8316685" y="870857"/>
            <a:ext cx="2786742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rgbClr val="FFFFFF"/>
                </a:solidFill>
                <a:latin typeface="Tahoma"/>
              </a:rPr>
              <a:t>No Better Time to Open </a:t>
            </a:r>
            <a:r>
              <a:rPr lang="en-US" sz="2800">
                <a:latin typeface="Tahoma"/>
                <a:ea typeface="Tahoma"/>
                <a:cs typeface="Tahoma"/>
              </a:rPr>
              <a:t>​</a:t>
            </a:r>
            <a:br>
              <a:rPr lang="en-US" sz="2800">
                <a:latin typeface="Tahoma"/>
                <a:ea typeface="Tahoma"/>
                <a:cs typeface="Tahoma"/>
              </a:rPr>
            </a:br>
            <a:r>
              <a:rPr lang="en-US" sz="2800" b="1">
                <a:solidFill>
                  <a:srgbClr val="FFFFFF"/>
                </a:solidFill>
                <a:latin typeface="Tahoma"/>
              </a:rPr>
              <a:t>New Centers</a:t>
            </a:r>
            <a:r>
              <a:rPr lang="en-US" sz="2800">
                <a:latin typeface="Tahoma"/>
                <a:ea typeface="Tahoma"/>
                <a:cs typeface="Tahoma"/>
              </a:rPr>
              <a:t>​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778612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E7A2B7-9900-4CA1-9EDD-F85556EA67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3592" y="1280205"/>
            <a:ext cx="6845300" cy="507365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b="1">
                <a:solidFill>
                  <a:srgbClr val="49B649"/>
                </a:solidFill>
                <a:latin typeface="Tahoma"/>
                <a:ea typeface="Open Sans"/>
                <a:cs typeface="Open Sans"/>
              </a:rPr>
              <a:t>Strong retail sites have opened 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000" b="1">
                <a:solidFill>
                  <a:srgbClr val="49B649"/>
                </a:solidFill>
                <a:latin typeface="Tahoma"/>
                <a:ea typeface="Open Sans"/>
                <a:cs typeface="Open Sans"/>
              </a:rPr>
              <a:t>Multi-location footprints bring a higher valuation</a:t>
            </a:r>
            <a:endParaRPr lang="en-US" sz="2000" b="1">
              <a:solidFill>
                <a:srgbClr val="49B649"/>
              </a:solidFill>
              <a:latin typeface="Tahoma"/>
            </a:endParaRPr>
          </a:p>
          <a:p>
            <a:pPr lvl="1">
              <a:lnSpc>
                <a:spcPct val="120000"/>
              </a:lnSpc>
            </a:pPr>
            <a:r>
              <a:rPr lang="en-US" sz="20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Existing centers benefit from new center additions</a:t>
            </a:r>
          </a:p>
          <a:p>
            <a:pPr lvl="1">
              <a:lnSpc>
                <a:spcPct val="120000"/>
              </a:lnSpc>
            </a:pPr>
            <a:r>
              <a:rPr lang="en-US" sz="20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Scale economies in marketing and staffing bench</a:t>
            </a:r>
          </a:p>
          <a:p>
            <a:pPr lvl="1">
              <a:lnSpc>
                <a:spcPct val="120000"/>
              </a:lnSpc>
            </a:pPr>
            <a:r>
              <a:rPr lang="en-US" sz="20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Payer leverage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000" b="1">
                <a:solidFill>
                  <a:srgbClr val="49B649"/>
                </a:solidFill>
                <a:latin typeface="Tahoma"/>
                <a:ea typeface="Open Sans"/>
                <a:cs typeface="Open Sans"/>
              </a:rPr>
              <a:t>Retain pandemic business gains</a:t>
            </a:r>
          </a:p>
          <a:p>
            <a:pPr lvl="1">
              <a:lnSpc>
                <a:spcPct val="120000"/>
              </a:lnSpc>
            </a:pPr>
            <a:r>
              <a:rPr lang="en-US" sz="20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New patients introduced by COVID testing</a:t>
            </a:r>
          </a:p>
          <a:p>
            <a:pPr lvl="1">
              <a:lnSpc>
                <a:spcPct val="120000"/>
              </a:lnSpc>
            </a:pPr>
            <a:r>
              <a:rPr lang="en-US" sz="2000">
                <a:solidFill>
                  <a:srgbClr val="1A2B55"/>
                </a:solidFill>
                <a:latin typeface="Tahoma"/>
                <a:ea typeface="Open Sans"/>
                <a:cs typeface="Open Sans"/>
              </a:rPr>
              <a:t>Retain hard-to-find staff 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000" b="1">
                <a:solidFill>
                  <a:srgbClr val="49B649"/>
                </a:solidFill>
                <a:latin typeface="Tahoma"/>
                <a:ea typeface="Open Sans"/>
                <a:cs typeface="Open Sans"/>
              </a:rPr>
              <a:t>Race to establish brand in rural and other underserved markets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4B91A1-0CE6-4A46-97F4-204A74DC28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9D82BD-9A95-90FB-BE83-14B5653AE773}"/>
              </a:ext>
            </a:extLst>
          </p:cNvPr>
          <p:cNvSpPr txBox="1"/>
          <p:nvPr/>
        </p:nvSpPr>
        <p:spPr>
          <a:xfrm>
            <a:off x="8371114" y="1132114"/>
            <a:ext cx="2786742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rgbClr val="FFFFFF"/>
                </a:solidFill>
                <a:latin typeface="Tahoma"/>
              </a:rPr>
              <a:t>No Better Time to Open </a:t>
            </a:r>
            <a:r>
              <a:rPr lang="en-US" sz="2800">
                <a:latin typeface="Tahoma"/>
                <a:ea typeface="Tahoma"/>
                <a:cs typeface="Tahoma"/>
              </a:rPr>
              <a:t>​</a:t>
            </a:r>
            <a:br>
              <a:rPr lang="en-US" sz="2800">
                <a:latin typeface="Tahoma"/>
                <a:ea typeface="Tahoma"/>
                <a:cs typeface="Tahoma"/>
              </a:rPr>
            </a:br>
            <a:r>
              <a:rPr lang="en-US" sz="2800" b="1">
                <a:solidFill>
                  <a:srgbClr val="FFFFFF"/>
                </a:solidFill>
                <a:latin typeface="Tahoma"/>
              </a:rPr>
              <a:t>New Centers</a:t>
            </a:r>
            <a:r>
              <a:rPr lang="en-US" sz="2800">
                <a:latin typeface="Tahoma"/>
                <a:ea typeface="Tahoma"/>
                <a:cs typeface="Tahoma"/>
              </a:rPr>
              <a:t>​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9541129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2AD4F29-314F-1722-61F2-F3FC3384AE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23648"/>
            <a:ext cx="9144000" cy="966094"/>
          </a:xfrm>
        </p:spPr>
        <p:txBody>
          <a:bodyPr/>
          <a:lstStyle/>
          <a:p>
            <a:r>
              <a:rPr lang="en-US">
                <a:latin typeface="Tahoma"/>
                <a:ea typeface="Tahoma"/>
                <a:cs typeface="Tahoma"/>
              </a:rPr>
              <a:t>Leveraging the Power of Data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01997E-FE6D-3CAC-29A4-A8BB2C88D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6" name="Picture 5" descr="Map&#10;&#10;Description automatically generated">
            <a:extLst>
              <a:ext uri="{FF2B5EF4-FFF2-40B4-BE49-F238E27FC236}">
                <a16:creationId xmlns:a16="http://schemas.microsoft.com/office/drawing/2014/main" id="{861E0500-B823-3C8D-B1C6-583C7DF5A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070" y="1451845"/>
            <a:ext cx="6559558" cy="43257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1B2B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203204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01997E-FE6D-3CAC-29A4-A8BB2C88D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84010E2-9D64-90AD-C59B-4DC55E051332}"/>
              </a:ext>
            </a:extLst>
          </p:cNvPr>
          <p:cNvSpPr txBox="1">
            <a:spLocks/>
          </p:cNvSpPr>
          <p:nvPr/>
        </p:nvSpPr>
        <p:spPr>
          <a:xfrm>
            <a:off x="925855" y="468538"/>
            <a:ext cx="10340290" cy="907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i="0" kern="1200" baseline="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sz="3200"/>
              <a:t>New Perspectives on Real Estate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62DB18B-F20E-A4B1-0A99-9B6EDFCCA7D8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780" y="1551742"/>
            <a:ext cx="4779718" cy="40162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1B2B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26F45C6-5371-6D79-1382-52EBC72BCC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41" r="2292"/>
          <a:stretch/>
        </p:blipFill>
        <p:spPr>
          <a:xfrm>
            <a:off x="5729435" y="1551742"/>
            <a:ext cx="5996400" cy="40183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1B2B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410488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6880C-6AA8-4F91-86C9-97D5ADF580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5686" y="1407545"/>
            <a:ext cx="11484428" cy="4042909"/>
          </a:xfrm>
        </p:spPr>
        <p:txBody>
          <a:bodyPr/>
          <a:lstStyle/>
          <a:p>
            <a:r>
              <a:rPr lang="en-US">
                <a:latin typeface="Tahoma"/>
                <a:ea typeface="Tahoma"/>
                <a:cs typeface="Tahoma"/>
              </a:rPr>
              <a:t>Expanding Your Brand Footprint:</a:t>
            </a:r>
            <a:br>
              <a:rPr lang="en-US">
                <a:latin typeface="Tahoma"/>
                <a:ea typeface="Tahoma"/>
                <a:cs typeface="Tahoma"/>
              </a:rPr>
            </a:br>
            <a:r>
              <a:rPr lang="en-US">
                <a:solidFill>
                  <a:srgbClr val="2FCC40"/>
                </a:solidFill>
                <a:latin typeface="Tahoma"/>
                <a:ea typeface="Tahoma"/>
                <a:cs typeface="Tahoma"/>
              </a:rPr>
              <a:t>New Services</a:t>
            </a:r>
            <a:endParaRPr lang="en-US">
              <a:solidFill>
                <a:srgbClr val="2FCC4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BE2A34-3733-4943-8F88-7F53EECCC5F8}"/>
              </a:ext>
            </a:extLst>
          </p:cNvPr>
          <p:cNvSpPr txBox="1"/>
          <p:nvPr/>
        </p:nvSpPr>
        <p:spPr>
          <a:xfrm>
            <a:off x="6104626" y="2588259"/>
            <a:ext cx="184730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endParaRPr lang="en-US" sz="2400" b="1">
              <a:solidFill>
                <a:srgbClr val="2ED15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51533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C738E-E5C5-4B70-9558-24DEC7F3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793" y="328990"/>
            <a:ext cx="6845299" cy="1272711"/>
          </a:xfrm>
        </p:spPr>
        <p:txBody>
          <a:bodyPr/>
          <a:lstStyle/>
          <a:p>
            <a:r>
              <a:rPr lang="en-US" sz="3200">
                <a:latin typeface="Tahoma"/>
                <a:ea typeface="Tahoma"/>
                <a:cs typeface="Tahoma"/>
              </a:rPr>
              <a:t>Growth Opportunities:</a:t>
            </a:r>
            <a:br>
              <a:rPr lang="en-US" sz="3200">
                <a:latin typeface="Tahoma"/>
                <a:ea typeface="Tahoma"/>
                <a:cs typeface="Tahoma"/>
              </a:rPr>
            </a:br>
            <a:r>
              <a:rPr lang="en-US" sz="3200">
                <a:solidFill>
                  <a:srgbClr val="2FCC40"/>
                </a:solidFill>
                <a:latin typeface="Tahoma"/>
                <a:ea typeface="Tahoma"/>
                <a:cs typeface="Tahoma"/>
              </a:rPr>
              <a:t>New Services</a:t>
            </a:r>
            <a:endParaRPr lang="en-US">
              <a:solidFill>
                <a:srgbClr val="2FCC4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646A0C-FB3B-496D-BC94-03B6AAC66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3990" y="1291988"/>
            <a:ext cx="4508062" cy="2347624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1B2B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AD6ABC-B180-4FF6-A654-B5A338C23D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210"/>
          <a:stretch/>
        </p:blipFill>
        <p:spPr>
          <a:xfrm>
            <a:off x="6854446" y="3802023"/>
            <a:ext cx="4508063" cy="2197010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1B2B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6D2A24-F31B-4FDA-B8A0-C5BB7B4B0A64}"/>
              </a:ext>
            </a:extLst>
          </p:cNvPr>
          <p:cNvSpPr txBox="1"/>
          <p:nvPr/>
        </p:nvSpPr>
        <p:spPr>
          <a:xfrm>
            <a:off x="1127329" y="1646553"/>
            <a:ext cx="5044270" cy="38061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5719" tIns="45720" rIns="45719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3600">
                <a:solidFill>
                  <a:srgbClr val="003592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 marL="342900" indent="-342900">
              <a:buFont typeface="Arial"/>
              <a:buChar char="•"/>
            </a:pPr>
            <a:r>
              <a:rPr lang="en-US" sz="2400">
                <a:solidFill>
                  <a:srgbClr val="1B2B54"/>
                </a:solidFill>
                <a:latin typeface="Tahoma"/>
              </a:rPr>
              <a:t>Rural health</a:t>
            </a:r>
            <a:endParaRPr lang="en-US">
              <a:latin typeface="Tahoma"/>
            </a:endParaRPr>
          </a:p>
          <a:p>
            <a:pPr marL="342900" indent="-342900">
              <a:buFont typeface="Arial"/>
              <a:buChar char="•"/>
            </a:pPr>
            <a:r>
              <a:rPr lang="en-US" sz="2400">
                <a:solidFill>
                  <a:srgbClr val="1B2B54"/>
                </a:solidFill>
                <a:latin typeface="Tahoma"/>
              </a:rPr>
              <a:t>Specialty services</a:t>
            </a:r>
            <a:endParaRPr lang="en-US">
              <a:latin typeface="Tahoma"/>
            </a:endParaRP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en-US" sz="2000">
                <a:solidFill>
                  <a:srgbClr val="1B2B54"/>
                </a:solidFill>
                <a:latin typeface="Tahoma"/>
                <a:ea typeface="Tahoma"/>
                <a:cs typeface="Tahoma"/>
              </a:rPr>
              <a:t>Allergy/Immunotherapy</a:t>
            </a:r>
            <a:endParaRPr lang="en-US" sz="2000">
              <a:latin typeface="Tahoma"/>
              <a:ea typeface="Tahoma"/>
              <a:cs typeface="Tahoma"/>
            </a:endParaRP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en-US" sz="2000">
                <a:solidFill>
                  <a:srgbClr val="1B2B54"/>
                </a:solidFill>
                <a:latin typeface="Tahoma"/>
                <a:ea typeface="Tahoma"/>
                <a:cs typeface="Tahoma"/>
              </a:rPr>
              <a:t>Behavioral Health</a:t>
            </a:r>
            <a:endParaRPr lang="en-US" sz="2000">
              <a:latin typeface="Tahoma"/>
              <a:ea typeface="Tahoma"/>
              <a:cs typeface="Tahoma"/>
            </a:endParaRP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en-US" sz="2000">
                <a:solidFill>
                  <a:srgbClr val="1B2B54"/>
                </a:solidFill>
                <a:latin typeface="Tahoma"/>
                <a:ea typeface="Tahoma"/>
                <a:cs typeface="Tahoma"/>
              </a:rPr>
              <a:t>Orthopedics</a:t>
            </a:r>
            <a:endParaRPr lang="en-US" sz="2000">
              <a:latin typeface="Tahoma"/>
              <a:ea typeface="Tahoma"/>
              <a:cs typeface="Tahoma"/>
            </a:endParaRP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en-US" sz="2000">
                <a:solidFill>
                  <a:srgbClr val="1B2B54"/>
                </a:solidFill>
                <a:latin typeface="Tahoma"/>
                <a:ea typeface="Tahoma"/>
                <a:cs typeface="Tahoma"/>
              </a:rPr>
              <a:t>Dermatology</a:t>
            </a:r>
            <a:endParaRPr lang="en-US" sz="2000">
              <a:latin typeface="Tahoma"/>
              <a:ea typeface="Tahoma"/>
              <a:cs typeface="Tahoma"/>
            </a:endParaRP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en-US" sz="2000">
                <a:solidFill>
                  <a:srgbClr val="1B2B54"/>
                </a:solidFill>
                <a:latin typeface="Tahoma"/>
                <a:ea typeface="Tahoma"/>
                <a:cs typeface="Tahoma"/>
              </a:rPr>
              <a:t>Physical Therapy</a:t>
            </a:r>
            <a:endParaRPr lang="en-US" sz="2000">
              <a:latin typeface="Tahoma"/>
              <a:ea typeface="Tahoma"/>
              <a:cs typeface="Tahoma"/>
            </a:endParaRPr>
          </a:p>
          <a:p>
            <a:pPr marL="342900" indent="-342900">
              <a:buFont typeface="Arial"/>
              <a:buChar char="•"/>
            </a:pPr>
            <a:r>
              <a:rPr lang="en-US" sz="2400">
                <a:solidFill>
                  <a:srgbClr val="1B2B54"/>
                </a:solidFill>
                <a:latin typeface="Tahoma"/>
              </a:rPr>
              <a:t>Primary Care</a:t>
            </a:r>
          </a:p>
          <a:p>
            <a:pPr marL="342900" indent="-342900">
              <a:buFont typeface="Arial"/>
              <a:buChar char="•"/>
            </a:pPr>
            <a:r>
              <a:rPr lang="en-US" sz="2400">
                <a:solidFill>
                  <a:srgbClr val="1B2B54"/>
                </a:solidFill>
                <a:latin typeface="Tahoma"/>
              </a:rPr>
              <a:t>Occupational medicine</a:t>
            </a:r>
          </a:p>
          <a:p>
            <a:pPr marL="342900" indent="-342900">
              <a:buFont typeface="Arial"/>
              <a:buChar char="•"/>
            </a:pPr>
            <a:r>
              <a:rPr lang="en-US" sz="2400">
                <a:solidFill>
                  <a:srgbClr val="1B2B54"/>
                </a:solidFill>
                <a:latin typeface="Tahoma"/>
              </a:rPr>
              <a:t>Telemedicine</a:t>
            </a:r>
            <a:endParaRPr sz="2400">
              <a:solidFill>
                <a:srgbClr val="1B2B54"/>
              </a:solidFill>
              <a:latin typeface="Tahoma"/>
            </a:endParaRPr>
          </a:p>
        </p:txBody>
      </p:sp>
      <p:pic>
        <p:nvPicPr>
          <p:cNvPr id="13" name="Picture 12" descr="Text, logo&#10;&#10;Description automatically generated">
            <a:extLst>
              <a:ext uri="{FF2B5EF4-FFF2-40B4-BE49-F238E27FC236}">
                <a16:creationId xmlns:a16="http://schemas.microsoft.com/office/drawing/2014/main" id="{92E5AB4B-217B-4D2B-BE37-2EEA7795BB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68987" y="6214877"/>
            <a:ext cx="1498140" cy="54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989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F3915D-2E5B-408B-8870-22D851FDC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9907" y="535819"/>
            <a:ext cx="6879770" cy="649515"/>
          </a:xfrm>
        </p:spPr>
        <p:txBody>
          <a:bodyPr/>
          <a:lstStyle/>
          <a:p>
            <a:pPr algn="ctr"/>
            <a:r>
              <a:rPr lang="en-US" sz="3200">
                <a:latin typeface="Tahoma"/>
                <a:ea typeface="Tahoma"/>
                <a:cs typeface="Tahoma"/>
              </a:rPr>
              <a:t>Growth Opportunities:</a:t>
            </a:r>
            <a:br>
              <a:rPr lang="en-US" sz="3200">
                <a:latin typeface="Tahoma"/>
                <a:ea typeface="Tahoma"/>
                <a:cs typeface="Tahoma"/>
              </a:rPr>
            </a:br>
            <a:r>
              <a:rPr lang="en-US" sz="3200">
                <a:solidFill>
                  <a:srgbClr val="2FCC40"/>
                </a:solidFill>
                <a:latin typeface="Tahoma"/>
                <a:ea typeface="Tahoma"/>
                <a:cs typeface="Tahoma"/>
              </a:rPr>
              <a:t>Online Marketing</a:t>
            </a:r>
            <a:endParaRPr lang="en-US" sz="3200" b="0">
              <a:solidFill>
                <a:srgbClr val="2FCC40"/>
              </a:solidFill>
              <a:latin typeface="Tahoma"/>
              <a:ea typeface="Tahoma"/>
              <a:cs typeface="Tahoma"/>
            </a:endParaRPr>
          </a:p>
          <a:p>
            <a:endParaRPr lang="en-US" sz="320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E7A2B7-9900-4CA1-9EDD-F85556EA67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7806" y="1891916"/>
            <a:ext cx="6753010" cy="4072549"/>
          </a:xfrm>
        </p:spPr>
        <p:txBody>
          <a:bodyPr>
            <a:normAutofit/>
          </a:bodyPr>
          <a:lstStyle/>
          <a:p>
            <a:r>
              <a:rPr lang="en-US" sz="2800">
                <a:latin typeface="Tahoma"/>
                <a:ea typeface="Tahoma"/>
                <a:cs typeface="Tahoma"/>
              </a:rPr>
              <a:t>Shift in ad spending </a:t>
            </a:r>
            <a:r>
              <a:rPr lang="en-US" sz="2800" i="0">
                <a:effectLst/>
                <a:latin typeface="Tahoma"/>
                <a:ea typeface="Tahoma"/>
                <a:cs typeface="Tahoma"/>
              </a:rPr>
              <a:t>from </a:t>
            </a:r>
            <a:r>
              <a:rPr lang="en-US" sz="2800">
                <a:latin typeface="Tahoma"/>
                <a:ea typeface="Tahoma"/>
                <a:cs typeface="Tahoma"/>
              </a:rPr>
              <a:t>grassroots and traditional media to digital</a:t>
            </a:r>
            <a:endParaRPr lang="en-US" sz="2800"/>
          </a:p>
          <a:p>
            <a:r>
              <a:rPr lang="en-US" sz="2400" b="1">
                <a:solidFill>
                  <a:srgbClr val="2FCC40"/>
                </a:solidFill>
                <a:latin typeface="Tahoma"/>
                <a:ea typeface="Tahoma"/>
                <a:cs typeface="Tahoma"/>
              </a:rPr>
              <a:t>Hyper-targeted digital tactics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latin typeface="Tahoma"/>
                <a:ea typeface="Tahoma"/>
                <a:cs typeface="Tahoma"/>
              </a:rPr>
              <a:t>Geofencing/geotargeting campaigns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latin typeface="Tahoma"/>
                <a:ea typeface="Tahoma"/>
                <a:cs typeface="Tahoma"/>
              </a:rPr>
              <a:t>Audience attribute campaigns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latin typeface="Tahoma"/>
                <a:ea typeface="Tahoma"/>
                <a:cs typeface="Tahoma"/>
              </a:rPr>
              <a:t>Pay-per-click, re-marketing, display ads</a:t>
            </a:r>
            <a:endParaRPr lang="en-US" sz="2000"/>
          </a:p>
          <a:p>
            <a:pPr marL="0" lvl="1" indent="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endParaRPr lang="en-US" sz="2400">
              <a:latin typeface="Tahoma"/>
              <a:ea typeface="Tahoma"/>
              <a:cs typeface="Tahoma"/>
            </a:endParaRPr>
          </a:p>
          <a:p>
            <a:pPr marL="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>
                <a:solidFill>
                  <a:srgbClr val="2FCC40"/>
                </a:solidFill>
                <a:latin typeface="Tahoma"/>
                <a:ea typeface="Tahoma"/>
                <a:cs typeface="Tahoma"/>
              </a:rPr>
              <a:t>Quantity and quality of reviews</a:t>
            </a:r>
            <a:endParaRPr lang="en-US" sz="2400" b="1">
              <a:solidFill>
                <a:srgbClr val="2FCC40"/>
              </a:solidFill>
            </a:endParaRPr>
          </a:p>
          <a:p>
            <a:pPr marL="342900" lvl="1" indent="-342900"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latin typeface="Tahoma"/>
                <a:ea typeface="Tahoma"/>
                <a:cs typeface="Tahoma"/>
              </a:rPr>
              <a:t>Loyal patients have little to no “marketing” cost</a:t>
            </a:r>
          </a:p>
          <a:p>
            <a:pPr marL="342900" lvl="1" indent="-342900"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latin typeface="Tahoma"/>
                <a:ea typeface="Tahoma"/>
                <a:cs typeface="Tahoma"/>
              </a:rPr>
              <a:t>Patients trust centers with more positive reviews</a:t>
            </a:r>
          </a:p>
          <a:p>
            <a:pPr marL="342900" lvl="1" indent="-342900"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latin typeface="Tahoma"/>
                <a:ea typeface="Tahoma"/>
                <a:cs typeface="Tahoma"/>
              </a:rPr>
              <a:t>Reviews drive “top of page” Google results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4B91A1-0CE6-4A46-97F4-204A74DC2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53F6FC-7AAC-83D5-75B1-C638DC0FD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778" y="859753"/>
            <a:ext cx="4408106" cy="5324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1B2B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827411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51AFA-BDEE-0C40-A864-968F82ECB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07545"/>
            <a:ext cx="9144000" cy="4042909"/>
          </a:xfrm>
        </p:spPr>
        <p:txBody>
          <a:bodyPr/>
          <a:lstStyle/>
          <a:p>
            <a:r>
              <a:rPr lang="en-US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18681796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AABA9434AC934E85DD59D409BF6AC3" ma:contentTypeVersion="17" ma:contentTypeDescription="Create a new document." ma:contentTypeScope="" ma:versionID="0bf55bdcf1b7e19cc62f9861e5de0b0b">
  <xsd:schema xmlns:xsd="http://www.w3.org/2001/XMLSchema" xmlns:xs="http://www.w3.org/2001/XMLSchema" xmlns:p="http://schemas.microsoft.com/office/2006/metadata/properties" xmlns:ns2="0da2fe5b-18cc-4d2f-94ad-6fe1b07c31a6" xmlns:ns3="70d961f9-5b45-4014-80fa-41882ba7bfd6" targetNamespace="http://schemas.microsoft.com/office/2006/metadata/properties" ma:root="true" ma:fieldsID="ac24219ae3cb716f989787f5156e687e" ns2:_="" ns3:_="">
    <xsd:import namespace="0da2fe5b-18cc-4d2f-94ad-6fe1b07c31a6"/>
    <xsd:import namespace="70d961f9-5b45-4014-80fa-41882ba7bf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Usage" minOccurs="0"/>
                <xsd:element ref="ns2:Photo_x0020_usage" minOccurs="0"/>
                <xsd:element ref="ns2:_Flow_SignoffStatus" minOccurs="0"/>
                <xsd:element ref="ns2:MediaServiceLocation" minOccurs="0"/>
                <xsd:element ref="ns2:Notes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a2fe5b-18cc-4d2f-94ad-6fe1b07c31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Usage" ma:index="20" nillable="true" ma:displayName="Usage" ma:format="Dropdown" ma:internalName="Usage">
      <xsd:simpleType>
        <xsd:restriction base="dms:Text">
          <xsd:maxLength value="255"/>
        </xsd:restriction>
      </xsd:simpleType>
    </xsd:element>
    <xsd:element name="Photo_x0020_usage" ma:index="21" nillable="true" ma:displayName="Photo usage" ma:description="Notes" ma:internalName="Photo_x0020_usage">
      <xsd:simpleType>
        <xsd:restriction base="dms:Text">
          <xsd:maxLength value="255"/>
        </xsd:restriction>
      </xsd:simpleType>
    </xsd:element>
    <xsd:element name="_Flow_SignoffStatus" ma:index="22" nillable="true" ma:displayName="Sign-off status" ma:internalName="Sign_x002d_off_x0020_status">
      <xsd:simpleType>
        <xsd:restriction base="dms:Text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Notes0" ma:index="24" nillable="true" ma:displayName="Notes" ma:description="Notes" ma:internalName="Notes0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d961f9-5b45-4014-80fa-41882ba7bfd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Usage xmlns="0da2fe5b-18cc-4d2f-94ad-6fe1b07c31a6" xsi:nil="true"/>
    <Photo_x0020_usage xmlns="0da2fe5b-18cc-4d2f-94ad-6fe1b07c31a6" xsi:nil="true"/>
    <SharedWithUsers xmlns="70d961f9-5b45-4014-80fa-41882ba7bfd6">
      <UserInfo>
        <DisplayName>Alan Ayers</DisplayName>
        <AccountId>279</AccountId>
        <AccountType/>
      </UserInfo>
      <UserInfo>
        <DisplayName>Laura Sawatzke</DisplayName>
        <AccountId>93</AccountId>
        <AccountType/>
      </UserInfo>
      <UserInfo>
        <DisplayName>Delaney Johnson</DisplayName>
        <AccountId>221</AccountId>
        <AccountType/>
      </UserInfo>
    </SharedWithUsers>
    <_Flow_SignoffStatus xmlns="0da2fe5b-18cc-4d2f-94ad-6fe1b07c31a6" xsi:nil="true"/>
    <Notes0 xmlns="0da2fe5b-18cc-4d2f-94ad-6fe1b07c31a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520E71A-4E59-40C6-8CC7-2DB835525971}">
  <ds:schemaRefs>
    <ds:schemaRef ds:uri="0da2fe5b-18cc-4d2f-94ad-6fe1b07c31a6"/>
    <ds:schemaRef ds:uri="70d961f9-5b45-4014-80fa-41882ba7bf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4BD7207-7DCF-43FC-979F-D9D97224BB48}">
  <ds:schemaRefs>
    <ds:schemaRef ds:uri="0da2fe5b-18cc-4d2f-94ad-6fe1b07c31a6"/>
    <ds:schemaRef ds:uri="70d961f9-5b45-4014-80fa-41882ba7bfd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BD41F27-3529-4413-8689-9C211212C19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768</Words>
  <Application>Microsoft Office PowerPoint</Application>
  <PresentationFormat>Widescreen</PresentationFormat>
  <Paragraphs>131</Paragraphs>
  <Slides>22</Slides>
  <Notes>8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Arial</vt:lpstr>
      <vt:lpstr>Arial,Sans-Serif</vt:lpstr>
      <vt:lpstr>Calibri</vt:lpstr>
      <vt:lpstr>Open Sans</vt:lpstr>
      <vt:lpstr>Poppins</vt:lpstr>
      <vt:lpstr>Tahoma</vt:lpstr>
      <vt:lpstr>Custom Design</vt:lpstr>
      <vt:lpstr>3_Office Theme</vt:lpstr>
      <vt:lpstr>4_Office Theme</vt:lpstr>
      <vt:lpstr>6_Office Theme</vt:lpstr>
      <vt:lpstr>7_Office Theme</vt:lpstr>
      <vt:lpstr>A Strategic Marketing Approach to Creating Value for Investors, Employees, and Patients </vt:lpstr>
      <vt:lpstr>Today’s Speaker</vt:lpstr>
      <vt:lpstr>Urgent Care Trends Driving Change</vt:lpstr>
      <vt:lpstr>The Power of a “Brand”</vt:lpstr>
      <vt:lpstr>The Power of a “Brand” (cont’d)</vt:lpstr>
      <vt:lpstr>How Brands Add Value</vt:lpstr>
      <vt:lpstr>Opposite of a Brand:  Commodity     </vt:lpstr>
      <vt:lpstr>Avoid Commoditizing Your Brand </vt:lpstr>
      <vt:lpstr> </vt:lpstr>
      <vt:lpstr>Expanding Your Brand Footprint: People</vt:lpstr>
      <vt:lpstr>Scarcity of Medical Labor</vt:lpstr>
      <vt:lpstr>Winning Employer Brands</vt:lpstr>
      <vt:lpstr>Branded Patient Experience Destinations</vt:lpstr>
      <vt:lpstr>Expanding Your Brand Footprint:  New Locations</vt:lpstr>
      <vt:lpstr>PowerPoint Presentation</vt:lpstr>
      <vt:lpstr>PowerPoint Presentation</vt:lpstr>
      <vt:lpstr>Leveraging the Power of Data</vt:lpstr>
      <vt:lpstr>PowerPoint Presentation</vt:lpstr>
      <vt:lpstr>Expanding Your Brand Footprint: New Services</vt:lpstr>
      <vt:lpstr>Growth Opportunities: New Services</vt:lpstr>
      <vt:lpstr>Growth Opportunities: Online Marketing 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Ava MoweryCarlson</dc:creator>
  <cp:lastModifiedBy>Alan Ayers</cp:lastModifiedBy>
  <cp:revision>3</cp:revision>
  <cp:lastPrinted>2020-02-12T15:17:23Z</cp:lastPrinted>
  <dcterms:created xsi:type="dcterms:W3CDTF">2019-03-05T21:07:08Z</dcterms:created>
  <dcterms:modified xsi:type="dcterms:W3CDTF">2022-03-25T19:14:39Z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0x0101002CAABA9434AC934E85DD59D409BF6AC3</vt:lpwstr>
  </property>
</Properties>
</file>