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664" r:id="rId5"/>
    <p:sldMasterId id="2147483711" r:id="rId6"/>
    <p:sldMasterId id="2147483683" r:id="rId7"/>
    <p:sldMasterId id="2147483698" r:id="rId8"/>
    <p:sldMasterId id="2147483705" r:id="rId9"/>
    <p:sldMasterId id="2147483718" r:id="rId10"/>
  </p:sldMasterIdLst>
  <p:notesMasterIdLst>
    <p:notesMasterId r:id="rId37"/>
  </p:notesMasterIdLst>
  <p:handoutMasterIdLst>
    <p:handoutMasterId r:id="rId38"/>
  </p:handoutMasterIdLst>
  <p:sldIdLst>
    <p:sldId id="281" r:id="rId11"/>
    <p:sldId id="290" r:id="rId12"/>
    <p:sldId id="285" r:id="rId13"/>
    <p:sldId id="1637155218" r:id="rId14"/>
    <p:sldId id="1637155214" r:id="rId15"/>
    <p:sldId id="310" r:id="rId16"/>
    <p:sldId id="1637155217" r:id="rId17"/>
    <p:sldId id="1637155216" r:id="rId18"/>
    <p:sldId id="1637155212" r:id="rId19"/>
    <p:sldId id="291" r:id="rId20"/>
    <p:sldId id="292" r:id="rId21"/>
    <p:sldId id="294" r:id="rId22"/>
    <p:sldId id="298" r:id="rId23"/>
    <p:sldId id="300" r:id="rId24"/>
    <p:sldId id="304" r:id="rId25"/>
    <p:sldId id="2891" r:id="rId26"/>
    <p:sldId id="256" r:id="rId27"/>
    <p:sldId id="1637155219" r:id="rId28"/>
    <p:sldId id="1637155220" r:id="rId29"/>
    <p:sldId id="1637155221" r:id="rId30"/>
    <p:sldId id="303" r:id="rId31"/>
    <p:sldId id="305" r:id="rId32"/>
    <p:sldId id="306" r:id="rId33"/>
    <p:sldId id="1637155259" r:id="rId34"/>
    <p:sldId id="2881" r:id="rId35"/>
    <p:sldId id="28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lUCA" id="{004D76E3-C69E-594C-AF6E-5F3083CFF278}">
          <p14:sldIdLst>
            <p14:sldId id="281"/>
            <p14:sldId id="290"/>
            <p14:sldId id="285"/>
            <p14:sldId id="1637155218"/>
            <p14:sldId id="1637155214"/>
            <p14:sldId id="310"/>
            <p14:sldId id="1637155217"/>
            <p14:sldId id="1637155216"/>
            <p14:sldId id="1637155212"/>
            <p14:sldId id="291"/>
            <p14:sldId id="292"/>
            <p14:sldId id="294"/>
            <p14:sldId id="298"/>
            <p14:sldId id="300"/>
            <p14:sldId id="304"/>
            <p14:sldId id="2891"/>
            <p14:sldId id="256"/>
            <p14:sldId id="1637155219"/>
            <p14:sldId id="1637155220"/>
            <p14:sldId id="1637155221"/>
            <p14:sldId id="303"/>
            <p14:sldId id="305"/>
            <p14:sldId id="306"/>
            <p14:sldId id="1637155259"/>
            <p14:sldId id="2881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B54"/>
    <a:srgbClr val="E8EAEE"/>
    <a:srgbClr val="2FCC40"/>
    <a:srgbClr val="7A8299"/>
    <a:srgbClr val="1A2B55"/>
    <a:srgbClr val="0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D2BF38-BC7C-488C-8BB4-47B63487F13F}" vWet="4" dt="2022-10-25T14:11:01.238"/>
    <p1510:client id="{9FAC307E-0C7E-9D4D-AF31-576D306BF460}" v="132" dt="2022-10-25T14:18:20.1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0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34A68E-A204-2E4E-8101-B9A7DB5B26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CBA89-EB1C-0F44-945E-EDA46A4437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01AA-843D-164E-BD49-67E2FFC53CC1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1DA97-B91D-E74A-9C76-DD800F613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1FB06-181D-224E-9CB6-47DE469BE5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7E048-68A5-474D-90F1-75CBA16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18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7EA36-0A22-4642-98ED-71B822CDF270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4804A-4F8B-184F-AA9A-147F6012E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753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 of these might be shocking, others validating, but either way they demonstrate that massive shifts have been taking place in the Urgent Care industry </a:t>
            </a:r>
          </a:p>
          <a:p>
            <a:endParaRPr lang="en-US"/>
          </a:p>
          <a:p>
            <a:r>
              <a:rPr lang="en-US"/>
              <a:t>We wanted to take a moment to discuss </a:t>
            </a:r>
            <a:r>
              <a:rPr lang="en-US" err="1"/>
              <a:t>wht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Necessity is the mother of invention --- and you will see how there is an increased need for visibility and access to data in order to manage your practice and patient care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4804A-4F8B-184F-AA9A-147F6012E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127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261D7-6264-DA42-9A5B-1A63C1F0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8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261D7-6264-DA42-9A5B-1A63C1F0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5AE4B-200C-E14F-900E-BA118B4DF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9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08BC8-DD60-384F-A0AA-E6C86566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5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08BC8-DD60-384F-A0AA-E6C86566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9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2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0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84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6C7A-2107-FA48-A2F2-460BCDFA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B59B-443E-5048-AA05-79747C9B46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1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74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82" y="1061049"/>
            <a:ext cx="7418717" cy="5271774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5" y="199477"/>
            <a:ext cx="7750410" cy="689044"/>
          </a:xfrm>
        </p:spPr>
        <p:txBody>
          <a:bodyPr/>
          <a:lstStyle>
            <a:lvl1pPr>
              <a:defRPr sz="36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264" y="6314252"/>
            <a:ext cx="449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F0771B8-B752-4682-9247-5B80D750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8187" y="6426100"/>
            <a:ext cx="2518914" cy="225443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3594109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37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46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26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6C7A-2107-FA48-A2F2-460BCDFA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25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B59B-443E-5048-AA05-79747C9B46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64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4000" cy="1580051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D368DCA-8A62-DD4A-8BD8-C549A28D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41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0A809D-FE4C-D942-AFA4-C3E7D777A7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67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C8680-8B42-7E46-9EC8-6C62BC83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53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3E214-2D72-984D-BD92-5D9D2D19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116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428ED-8556-4E40-A0DA-81BADD164A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96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42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011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025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925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68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82" y="1061049"/>
            <a:ext cx="7418717" cy="5271774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5" y="199477"/>
            <a:ext cx="7750410" cy="689044"/>
          </a:xfrm>
        </p:spPr>
        <p:txBody>
          <a:bodyPr/>
          <a:lstStyle>
            <a:lvl1pPr>
              <a:defRPr sz="36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264" y="6314252"/>
            <a:ext cx="449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F0771B8-B752-4682-9247-5B80D750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8187" y="6426100"/>
            <a:ext cx="2518914" cy="225443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226802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33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36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78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8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307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716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61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27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104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599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82" y="1061049"/>
            <a:ext cx="7418717" cy="5271774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5" y="199477"/>
            <a:ext cx="7750410" cy="689044"/>
          </a:xfrm>
        </p:spPr>
        <p:txBody>
          <a:bodyPr/>
          <a:lstStyle>
            <a:lvl1pPr>
              <a:defRPr sz="36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264" y="6314252"/>
            <a:ext cx="449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F0771B8-B752-4682-9247-5B80D750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8187" y="6426100"/>
            <a:ext cx="2518914" cy="225443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89540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2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543F4434-06B9-284F-A7EB-9BC3FE9B7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7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4" r:id="rId2"/>
    <p:sldLayoutId id="2147483697" r:id="rId3"/>
    <p:sldLayoutId id="2147483696" r:id="rId4"/>
    <p:sldLayoutId id="214748371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1995ED6-A66D-3442-9789-A89A09E81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5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8" r:id="rId2"/>
    <p:sldLayoutId id="2147483666" r:id="rId3"/>
    <p:sldLayoutId id="2147483667" r:id="rId4"/>
    <p:sldLayoutId id="2147483668" r:id="rId5"/>
    <p:sldLayoutId id="2147483725" r:id="rId6"/>
    <p:sldLayoutId id="2147483727" r:id="rId7"/>
    <p:sldLayoutId id="2147483728" r:id="rId8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1995ED6-A66D-3442-9789-A89A09E81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6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677333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76BC81B9-BDEF-C04B-9126-B386FB2CF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8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4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26" r:id="rId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AC40BFF-FE68-EC40-931E-56F7AE5FFA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t="13176" r="994"/>
          <a:stretch/>
        </p:blipFill>
        <p:spPr>
          <a:xfrm>
            <a:off x="0" y="-25065"/>
            <a:ext cx="12192000" cy="69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6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image008.png@01D8E46C.3E9FF1A0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Alan.Ayers@ExperityHealth.com" TargetMode="Externa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B259FCD-73A9-AB4F-84D0-FBFBDB42D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6" y="4165351"/>
            <a:ext cx="5537180" cy="443442"/>
          </a:xfrm>
        </p:spPr>
        <p:txBody>
          <a:bodyPr/>
          <a:lstStyle/>
          <a:p>
            <a:r>
              <a:rPr lang="en-US"/>
              <a:t>Alan A. Ayers, MBA, </a:t>
            </a:r>
            <a:r>
              <a:rPr lang="en-US" err="1"/>
              <a:t>Macc</a:t>
            </a:r>
            <a:endParaRPr lang="en-US"/>
          </a:p>
          <a:p>
            <a:r>
              <a:rPr lang="en-US"/>
              <a:t>President, </a:t>
            </a:r>
            <a:r>
              <a:rPr lang="en-US" err="1"/>
              <a:t>Experity</a:t>
            </a:r>
            <a:r>
              <a:rPr lang="en-US"/>
              <a:t> Consulting</a:t>
            </a:r>
          </a:p>
          <a:p>
            <a:r>
              <a:rPr lang="en-US"/>
              <a:t>Senior Editor, </a:t>
            </a:r>
            <a:r>
              <a:rPr lang="en-US" i="1"/>
              <a:t>The Journal of Urgent Care Medicine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3CEAFB-0E35-FA49-B8AE-3A68EA4B1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73411"/>
            <a:ext cx="6292958" cy="952725"/>
          </a:xfrm>
        </p:spPr>
        <p:txBody>
          <a:bodyPr/>
          <a:lstStyle/>
          <a:p>
            <a:r>
              <a:rPr lang="en-US" sz="3500"/>
              <a:t>Urgent Care Growth in the Post-Pandemic World</a:t>
            </a:r>
          </a:p>
        </p:txBody>
      </p:sp>
      <p:pic>
        <p:nvPicPr>
          <p:cNvPr id="12" name="Picture Placeholder 11" descr="A doctor holding a clipboard&#10;&#10;Description automatically generated with low confidence">
            <a:extLst>
              <a:ext uri="{FF2B5EF4-FFF2-40B4-BE49-F238E27FC236}">
                <a16:creationId xmlns:a16="http://schemas.microsoft.com/office/drawing/2014/main" id="{04288219-8CAA-F041-3A3B-76ED8C8E24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3897" r="24205"/>
          <a:stretch/>
        </p:blipFill>
        <p:spPr>
          <a:xfrm>
            <a:off x="7146435" y="128790"/>
            <a:ext cx="4910093" cy="6592983"/>
          </a:xfrm>
        </p:spPr>
      </p:pic>
    </p:spTree>
    <p:extLst>
      <p:ext uri="{BB962C8B-B14F-4D97-AF65-F5344CB8AC3E}">
        <p14:creationId xmlns:p14="http://schemas.microsoft.com/office/powerpoint/2010/main" val="313147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2019-2022 Volume Trends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6" y="1402159"/>
            <a:ext cx="10804633" cy="472537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Total visits up approx. 16% from 2019 (36 </a:t>
            </a:r>
            <a:r>
              <a:rPr lang="en-US" err="1">
                <a:solidFill>
                  <a:srgbClr val="1B2B54"/>
                </a:solidFill>
              </a:rPr>
              <a:t>vpd</a:t>
            </a:r>
            <a:r>
              <a:rPr lang="en-US">
                <a:solidFill>
                  <a:srgbClr val="1B2B54"/>
                </a:solidFill>
              </a:rPr>
              <a:t> vs. 31 </a:t>
            </a:r>
            <a:r>
              <a:rPr lang="en-US" err="1">
                <a:solidFill>
                  <a:srgbClr val="1B2B54"/>
                </a:solidFill>
              </a:rPr>
              <a:t>vpd</a:t>
            </a:r>
            <a:r>
              <a:rPr lang="en-US">
                <a:solidFill>
                  <a:srgbClr val="1B2B54"/>
                </a:solidFill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COVID test or diagnosis approx. 30% of visits (11 </a:t>
            </a:r>
            <a:r>
              <a:rPr lang="en-US" err="1">
                <a:solidFill>
                  <a:srgbClr val="1B2B54"/>
                </a:solidFill>
              </a:rPr>
              <a:t>vpd</a:t>
            </a:r>
            <a:r>
              <a:rPr lang="en-US">
                <a:solidFill>
                  <a:srgbClr val="1B2B54"/>
                </a:solidFill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Non-COVID visits approx. 80% of 2019 levels (25 </a:t>
            </a:r>
            <a:r>
              <a:rPr lang="en-US" err="1">
                <a:solidFill>
                  <a:srgbClr val="1B2B54"/>
                </a:solidFill>
              </a:rPr>
              <a:t>vpd</a:t>
            </a:r>
            <a:r>
              <a:rPr lang="en-US">
                <a:solidFill>
                  <a:srgbClr val="1B2B54"/>
                </a:solidFill>
              </a:rPr>
              <a:t>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A9248E1-918E-4FF0-AB6E-BD48A66F3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6">
            <a:extLst>
              <a:ext uri="{FF2B5EF4-FFF2-40B4-BE49-F238E27FC236}">
                <a16:creationId xmlns:a16="http://schemas.microsoft.com/office/drawing/2014/main" id="{E0DD53A0-961C-454A-9B64-67E03D40A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34" y="2835057"/>
            <a:ext cx="10913515" cy="329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6C4786A8-2DB7-45AD-B316-E06D7DAF0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7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1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Pre-Pandemic Concerns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2522483"/>
            <a:ext cx="3431070" cy="355605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Market Saturation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Commoditization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Case Rate Reimbursement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Acuity Degradation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Telemedicine </a:t>
            </a:r>
            <a:r>
              <a:rPr lang="en-US" sz="1800">
                <a:sym typeface="Wingdings" panose="05000000000000000000" pitchFamily="2" charset="2"/>
              </a:rPr>
              <a:t> AI</a:t>
            </a:r>
            <a:endParaRPr lang="en-US" sz="1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3" name="Picture Placeholder 12" descr="Text&#10;&#10;Description automatically generated">
            <a:extLst>
              <a:ext uri="{FF2B5EF4-FFF2-40B4-BE49-F238E27FC236}">
                <a16:creationId xmlns:a16="http://schemas.microsoft.com/office/drawing/2014/main" id="{50E911C6-377A-85C0-7480-493E3830E9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t="-58" b="27236"/>
          <a:stretch/>
        </p:blipFill>
        <p:spPr>
          <a:xfrm>
            <a:off x="423863" y="331788"/>
            <a:ext cx="7264400" cy="5746750"/>
          </a:xfrm>
        </p:spPr>
      </p:pic>
    </p:spTree>
    <p:extLst>
      <p:ext uri="{BB962C8B-B14F-4D97-AF65-F5344CB8AC3E}">
        <p14:creationId xmlns:p14="http://schemas.microsoft.com/office/powerpoint/2010/main" val="224498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9747A5-7FA2-5E76-3F74-7E62F26596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82" y="1349805"/>
            <a:ext cx="7418717" cy="5271774"/>
          </a:xfrm>
        </p:spPr>
        <p:txBody>
          <a:bodyPr>
            <a:normAutofit/>
          </a:bodyPr>
          <a:lstStyle/>
          <a:p>
            <a:r>
              <a:rPr lang="en-US" sz="1800"/>
              <a:t>Reviewed data from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Between 2009-2022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60,461,379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Across 47 states</a:t>
            </a:r>
          </a:p>
          <a:p>
            <a:endParaRPr lang="en-US" sz="1800"/>
          </a:p>
          <a:p>
            <a:r>
              <a:rPr lang="en-US" sz="1800"/>
              <a:t>This data was captured from our Experity platform, and as such, all data has gone through the same workflows</a:t>
            </a:r>
          </a:p>
          <a:p>
            <a:endParaRPr lang="en-US" sz="1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F09685-D823-9BE8-F808-B2F7FE8C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5" y="488233"/>
            <a:ext cx="7750410" cy="689044"/>
          </a:xfrm>
        </p:spPr>
        <p:txBody>
          <a:bodyPr/>
          <a:lstStyle/>
          <a:p>
            <a:r>
              <a:rPr lang="en-US" sz="3200" b="1"/>
              <a:t>Urgent Care Trends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66F09-1F8A-0DD6-FD76-D7A09C016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D45877-8D52-B518-CBE6-3E06B9090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049" y="1514168"/>
            <a:ext cx="4203447" cy="340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3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 anchor="ctr">
            <a:noAutofit/>
          </a:bodyPr>
          <a:lstStyle/>
          <a:p>
            <a:pPr algn="l"/>
            <a:r>
              <a:rPr lang="en-US"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Normalization of Established Patients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0538E0-508F-B6C1-34AB-C2392D58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496" y="1074715"/>
            <a:ext cx="6465007" cy="4708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4473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86575-38B5-42B4-8C78-9A099351D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6DD683-9999-4C11-8839-3C515E5DE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34" y="2107095"/>
            <a:ext cx="4725977" cy="3488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B41CFE-5AB1-4711-ACFE-3C2DA9FDF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97" y="2107095"/>
            <a:ext cx="4725977" cy="3492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DDED2022-EC9F-4DD4-A6EB-4540AF06E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0" y="273766"/>
            <a:ext cx="10085089" cy="546041"/>
          </a:xfrm>
        </p:spPr>
        <p:txBody>
          <a:bodyPr anchor="ctr">
            <a:noAutofit/>
          </a:bodyPr>
          <a:lstStyle/>
          <a:p>
            <a:pPr algn="l"/>
            <a:r>
              <a:rPr lang="en-US"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Reduced E/M and Procedure Codes per Visit</a:t>
            </a:r>
          </a:p>
        </p:txBody>
      </p:sp>
    </p:spTree>
    <p:extLst>
      <p:ext uri="{BB962C8B-B14F-4D97-AF65-F5344CB8AC3E}">
        <p14:creationId xmlns:p14="http://schemas.microsoft.com/office/powerpoint/2010/main" val="3489690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86575-38B5-42B4-8C78-9A099351D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3BC388-EF86-497A-AA34-50E736209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34227"/>
            <a:ext cx="4775552" cy="3490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8524F-30A7-4013-8597-4E2E171A1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44" y="1734227"/>
            <a:ext cx="4775552" cy="3488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1176245-1555-418E-92EB-4A665AFDB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 anchor="ctr">
            <a:noAutofit/>
          </a:bodyPr>
          <a:lstStyle/>
          <a:p>
            <a:pPr algn="l"/>
            <a:r>
              <a:rPr lang="en-US" sz="3200" err="1"/>
              <a:t>Derm</a:t>
            </a:r>
            <a:r>
              <a:rPr lang="en-US" sz="3200"/>
              <a:t> Procedures and Non-Surgical Ortho</a:t>
            </a:r>
            <a:endParaRPr lang="en-US" sz="3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086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 anchor="ctr">
            <a:noAutofit/>
          </a:bodyPr>
          <a:lstStyle/>
          <a:p>
            <a:pPr algn="l"/>
            <a:r>
              <a:rPr lang="en-US"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Shift in Provider Type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0C8D32-129B-32F3-CB79-B76507A72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575" y="1188051"/>
            <a:ext cx="6148849" cy="4481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6989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 anchor="ctr">
            <a:noAutofit/>
          </a:bodyPr>
          <a:lstStyle/>
          <a:p>
            <a:pPr algn="l"/>
            <a:r>
              <a:rPr lang="en-US"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A2DFF1-8BCB-5A33-A769-90FB71B2D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730" y="1125321"/>
            <a:ext cx="6362540" cy="4607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2018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" y="883178"/>
            <a:ext cx="2895599" cy="5655734"/>
          </a:xfrm>
        </p:spPr>
        <p:txBody>
          <a:bodyPr>
            <a:normAutofit/>
          </a:bodyPr>
          <a:lstStyle/>
          <a:p>
            <a:r>
              <a:rPr lang="en-US" sz="3200"/>
              <a:t>COVID-19 Learnings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0509" y="2125355"/>
            <a:ext cx="3459991" cy="512846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Adapt quickly to meet patient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Achieve greater efficiency in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Throughput facilitated by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Innovative thinking to seize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Realized our place in the healthcare ecosystem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2" descr="Alan Ayers Appointed to the Virginia Department of Health COVID-19 Testing  Advisory Council - Velocity Urgent Care">
            <a:extLst>
              <a:ext uri="{FF2B5EF4-FFF2-40B4-BE49-F238E27FC236}">
                <a16:creationId xmlns:a16="http://schemas.microsoft.com/office/drawing/2014/main" id="{71152F07-5BB7-9DCD-E17C-00673FF33A7E}"/>
              </a:ext>
            </a:extLst>
          </p:cNvPr>
          <p:cNvPicPr>
            <a:picLocks noGrp="1" noChangeAspect="1" noChangeArrowheads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" r="2597"/>
          <a:stretch>
            <a:fillRect/>
          </a:stretch>
        </p:blipFill>
        <p:spPr bwMode="auto">
          <a:xfrm>
            <a:off x="4813357" y="976797"/>
            <a:ext cx="6506576" cy="514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032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Pandemic and Post-Pandemic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6" y="1402159"/>
            <a:ext cx="4264987" cy="472537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Influx of new sources of investment capital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Provider cash on hand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Change in de novo rooftop growth engine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”Corporation”</a:t>
            </a:r>
          </a:p>
          <a:p>
            <a:pPr marL="971550" lvl="1" indent="-285750"/>
            <a:r>
              <a:rPr lang="en-US"/>
              <a:t>25% of UCs owned by PE 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Project &gt;10% rooftop growth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”Hospitalization”</a:t>
            </a:r>
          </a:p>
          <a:p>
            <a:pPr marL="971550" lvl="1" indent="-285750"/>
            <a:r>
              <a:rPr lang="en-US"/>
              <a:t>40% of UCs owned by hospitals </a:t>
            </a:r>
          </a:p>
          <a:p>
            <a:pPr marL="971550" lvl="1" indent="-285750"/>
            <a:r>
              <a:rPr lang="en-US"/>
              <a:t>20% of hospital UCs in JVs</a:t>
            </a:r>
          </a:p>
          <a:p>
            <a:pPr marL="971550" lvl="1" indent="-285750"/>
            <a:r>
              <a:rPr lang="en-US"/>
              <a:t>Growth to 45% by 2026</a:t>
            </a:r>
          </a:p>
          <a:p>
            <a:pPr marL="971550" lvl="1" indent="-285750"/>
            <a:endParaRPr lang="en-US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2" descr="Percent of De Novo Urgent Cares by Operator Size">
            <a:extLst>
              <a:ext uri="{FF2B5EF4-FFF2-40B4-BE49-F238E27FC236}">
                <a16:creationId xmlns:a16="http://schemas.microsoft.com/office/drawing/2014/main" id="{13D9DC4B-1FEF-85C1-5BD3-F770866D7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t="23834" r="2602" b="13989"/>
          <a:stretch/>
        </p:blipFill>
        <p:spPr bwMode="auto">
          <a:xfrm>
            <a:off x="5267325" y="1402159"/>
            <a:ext cx="6562725" cy="236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F3F70-622C-08F2-1203-6B15A9137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325" y="4018472"/>
            <a:ext cx="6553641" cy="228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51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Post-Pandemic Growth Theses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5" y="1402158"/>
            <a:ext cx="5073510" cy="5319316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Healthcare resiliency (vs. consumer discretionary)</a:t>
            </a:r>
          </a:p>
          <a:p>
            <a:pPr marL="971550" lvl="1" indent="-285750"/>
            <a:r>
              <a:rPr lang="en-US"/>
              <a:t>Attractive to investors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Attractive to landlords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COVID patient retention</a:t>
            </a:r>
          </a:p>
          <a:p>
            <a:pPr marL="971550" lvl="1" indent="-285750"/>
            <a:r>
              <a:rPr lang="en-US"/>
              <a:t>Pandemic utilization up &gt;25%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66</a:t>
            </a:r>
            <a:r>
              <a:rPr lang="en-US"/>
              <a:t>% intend to return vs. 75% pre-COVID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Average patient returns 1.7 </a:t>
            </a:r>
            <a:r>
              <a:rPr lang="en-US"/>
              <a:t>to 2.1x/year</a:t>
            </a:r>
            <a:endParaRPr lang="en-US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Consolidation</a:t>
            </a:r>
          </a:p>
          <a:p>
            <a:pPr marL="971550" lvl="1" indent="-285750"/>
            <a:r>
              <a:rPr lang="en-US"/>
              <a:t>30% of UCs are independents (1-2 centers)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40% of UCs are “chains” (11+ centers)</a:t>
            </a:r>
          </a:p>
          <a:p>
            <a:pPr marL="971550" lvl="1" indent="-285750"/>
            <a:r>
              <a:rPr lang="en-US"/>
              <a:t>PE sponsors and hospitals account for 75% of transactions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Hospitals/health systems on a local level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PE-backed platforms merging with one another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New geographies (urban, rural health clinics)</a:t>
            </a:r>
          </a:p>
          <a:p>
            <a:pPr marL="971550" lvl="1" indent="-285750"/>
            <a:r>
              <a:rPr lang="en-US"/>
              <a:t>17% of US counties have population to support a UC but don’t yet have one</a:t>
            </a:r>
            <a:endParaRPr lang="en-US">
              <a:solidFill>
                <a:srgbClr val="1B2B54"/>
              </a:solidFill>
            </a:endParaRPr>
          </a:p>
          <a:p>
            <a:pPr marL="971550" lvl="1" indent="-285750"/>
            <a:endParaRPr lang="en-US"/>
          </a:p>
          <a:p>
            <a:pPr marL="971550" lvl="1" indent="-285750"/>
            <a:endParaRPr lang="en-US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BA485A-E40E-F9CB-6FAE-19B410D0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5171"/>
            <a:ext cx="5856194" cy="431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15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Post-Pandemic Growth Theses, cont’d.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4" y="1402158"/>
            <a:ext cx="5653475" cy="531931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Patients per hour per provider</a:t>
            </a:r>
          </a:p>
          <a:p>
            <a:pPr marL="971550" lvl="1" indent="-285750"/>
            <a:r>
              <a:rPr lang="en-US"/>
              <a:t>Volume-driven business</a:t>
            </a:r>
          </a:p>
          <a:p>
            <a:pPr marL="1428750" lvl="2" indent="-285750"/>
            <a:r>
              <a:rPr lang="en-US"/>
              <a:t>Flow-through margin of incremental visits</a:t>
            </a:r>
          </a:p>
          <a:p>
            <a:pPr marL="1428750" lvl="2" indent="-285750"/>
            <a:r>
              <a:rPr lang="en-US"/>
              <a:t>Skeletal labor as a fixed cost</a:t>
            </a:r>
          </a:p>
          <a:p>
            <a:pPr marL="1428750" lvl="2" indent="-285750"/>
            <a:r>
              <a:rPr lang="en-US"/>
              <a:t>Problem of adding incremental provider capacity </a:t>
            </a:r>
          </a:p>
          <a:p>
            <a:pPr marL="971550" lvl="1" indent="-285750"/>
            <a:r>
              <a:rPr lang="en-US"/>
              <a:t>Leverage labor as the greatest expense</a:t>
            </a:r>
          </a:p>
          <a:p>
            <a:pPr marL="971550" lvl="1" indent="-285750"/>
            <a:r>
              <a:rPr lang="en-US"/>
              <a:t>Staff according to patient per hour expectation</a:t>
            </a:r>
          </a:p>
          <a:p>
            <a:pPr marL="971550" lvl="1" indent="-285750"/>
            <a:r>
              <a:rPr lang="en-US"/>
              <a:t>Pace arrivals according to staff capacity</a:t>
            </a:r>
          </a:p>
          <a:p>
            <a:pPr marL="971550" lvl="1" indent="-285750"/>
            <a:r>
              <a:rPr lang="en-US"/>
              <a:t>Eliminate non-value added tasks to increase efficiency</a:t>
            </a:r>
            <a:endParaRPr lang="en-US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More locations in a market valued more per center</a:t>
            </a:r>
          </a:p>
          <a:p>
            <a:pPr marL="971550" lvl="1" indent="-285750"/>
            <a:r>
              <a:rPr lang="en-US"/>
              <a:t>Scale economies are local</a:t>
            </a:r>
          </a:p>
          <a:p>
            <a:pPr marL="1428750" lvl="2" indent="-285750"/>
            <a:r>
              <a:rPr lang="en-US"/>
              <a:t>Staffing bench flexibility</a:t>
            </a:r>
          </a:p>
          <a:p>
            <a:pPr marL="1428750" lvl="2" indent="-285750"/>
            <a:r>
              <a:rPr lang="en-US"/>
              <a:t>Mass marketing</a:t>
            </a:r>
          </a:p>
          <a:p>
            <a:pPr marL="971550" lvl="1" indent="-285750"/>
            <a:r>
              <a:rPr lang="en-US">
                <a:solidFill>
                  <a:srgbClr val="1B2B54"/>
                </a:solidFill>
              </a:rPr>
              <a:t>Payer leverage — network effect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Value-engineering the delivery model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>
              <a:solidFill>
                <a:srgbClr val="1B2B54"/>
              </a:solidFill>
            </a:endParaRPr>
          </a:p>
          <a:p>
            <a:pPr marL="971550" lvl="1" indent="-285750"/>
            <a:endParaRPr lang="en-US"/>
          </a:p>
          <a:p>
            <a:pPr marL="971550" lvl="1" indent="-285750"/>
            <a:endParaRPr lang="en-US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87130C-060E-4CE0-ABB7-0DB55EDC8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7690" y="4008474"/>
            <a:ext cx="3502136" cy="2500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1272A0-897D-4109-BEA6-C4B1532C7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690" y="1402158"/>
            <a:ext cx="3495675" cy="250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95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Post-Pandemic Growth Thesis, cont’d.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5" y="1402158"/>
            <a:ext cx="4842504" cy="5319316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rgbClr val="1B2B54"/>
                </a:solidFill>
              </a:rPr>
              <a:t>New patient populations: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Medicaid expansion/</a:t>
            </a:r>
            <a:r>
              <a:rPr lang="en-US" err="1">
                <a:solidFill>
                  <a:srgbClr val="1B2B54"/>
                </a:solidFill>
              </a:rPr>
              <a:t>privitization</a:t>
            </a:r>
            <a:endParaRPr lang="en-US">
              <a:solidFill>
                <a:srgbClr val="1B2B5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ACOs/population health/value-based care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In-school clinics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>
              <a:solidFill>
                <a:srgbClr val="1B2B54"/>
              </a:solidFill>
            </a:endParaRPr>
          </a:p>
          <a:p>
            <a:pPr algn="l"/>
            <a:r>
              <a:rPr lang="en-US">
                <a:solidFill>
                  <a:srgbClr val="1B2B54"/>
                </a:solidFill>
              </a:rPr>
              <a:t>New service lines: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Occupational medicine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Behavioral health (issues)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Dermatology vs. aesthetics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Orthopedics/physical therapy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Suboxone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IV hydration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>
              <a:solidFill>
                <a:srgbClr val="1B2B54"/>
              </a:solidFill>
            </a:endParaRPr>
          </a:p>
          <a:p>
            <a:pPr marL="971550" lvl="1" indent="-285750"/>
            <a:endParaRPr lang="en-US"/>
          </a:p>
          <a:p>
            <a:pPr marL="971550" lvl="1" indent="-285750"/>
            <a:endParaRPr lang="en-US">
              <a:solidFill>
                <a:srgbClr val="1B2B5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040916-C468-7635-3A0C-B4842BB0D0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936" r="1508" b="17468"/>
          <a:stretch/>
        </p:blipFill>
        <p:spPr>
          <a:xfrm>
            <a:off x="5630779" y="1402158"/>
            <a:ext cx="6188880" cy="1717675"/>
          </a:xfrm>
          <a:prstGeom prst="rect">
            <a:avLst/>
          </a:prstGeom>
        </p:spPr>
      </p:pic>
      <p:pic>
        <p:nvPicPr>
          <p:cNvPr id="6" name="Picture 2" descr="Top For-hire Company | Pitt Ohio Transportation Group | Transport Topics">
            <a:extLst>
              <a:ext uri="{FF2B5EF4-FFF2-40B4-BE49-F238E27FC236}">
                <a16:creationId xmlns:a16="http://schemas.microsoft.com/office/drawing/2014/main" id="{606E9535-68FA-8411-81BB-9102E51C6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779" y="3226973"/>
            <a:ext cx="6207447" cy="302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205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A051E81C-6B54-1E2C-B1A3-DD6C17CB5155}"/>
              </a:ext>
            </a:extLst>
          </p:cNvPr>
          <p:cNvSpPr/>
          <p:nvPr/>
        </p:nvSpPr>
        <p:spPr>
          <a:xfrm rot="16200000">
            <a:off x="5115621" y="3777346"/>
            <a:ext cx="546041" cy="721360"/>
          </a:xfrm>
          <a:prstGeom prst="downArrow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Ohio Bureau of Motor Vehicles on Twitter: &quot;Why waste your day standing in  line? Get In Line, Online! You can go about your day until you are ready to  visit an agency.">
            <a:extLst>
              <a:ext uri="{FF2B5EF4-FFF2-40B4-BE49-F238E27FC236}">
                <a16:creationId xmlns:a16="http://schemas.microsoft.com/office/drawing/2014/main" id="{926A9660-8684-4CD0-6E4E-0B6AA32610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3"/>
          <a:stretch/>
        </p:blipFill>
        <p:spPr bwMode="auto">
          <a:xfrm>
            <a:off x="722411" y="1523996"/>
            <a:ext cx="4091334" cy="46684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eijer | Ohio BMV Express">
            <a:extLst>
              <a:ext uri="{FF2B5EF4-FFF2-40B4-BE49-F238E27FC236}">
                <a16:creationId xmlns:a16="http://schemas.microsoft.com/office/drawing/2014/main" id="{4B44341F-F600-F6B2-C71D-D245F1425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537" y="1523995"/>
            <a:ext cx="2026709" cy="468202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5BEC6A38-6C83-9373-0FE5-77C4C31BB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038" y="1523995"/>
            <a:ext cx="2194328" cy="4682023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3481C36-7CA0-4934-B642-ADFA12504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Functional Shifting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8C9022CC-C8BA-4EEB-420C-9845C647711A}"/>
              </a:ext>
            </a:extLst>
          </p:cNvPr>
          <p:cNvSpPr/>
          <p:nvPr/>
        </p:nvSpPr>
        <p:spPr>
          <a:xfrm rot="16200000">
            <a:off x="8292121" y="3777347"/>
            <a:ext cx="546041" cy="721360"/>
          </a:xfrm>
          <a:prstGeom prst="downArrow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61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A4883E-5005-4D14-AC42-765436ACC1E2}"/>
              </a:ext>
            </a:extLst>
          </p:cNvPr>
          <p:cNvSpPr txBox="1"/>
          <p:nvPr/>
        </p:nvSpPr>
        <p:spPr>
          <a:xfrm>
            <a:off x="862532" y="1787213"/>
            <a:ext cx="6105525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A2B55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3" name="Picture 2" descr="Centers Urgent Care - Book Online - Urgent Care in Brooklyn, NY 11204 | Solv">
            <a:extLst>
              <a:ext uri="{FF2B5EF4-FFF2-40B4-BE49-F238E27FC236}">
                <a16:creationId xmlns:a16="http://schemas.microsoft.com/office/drawing/2014/main" id="{885BF671-8E9D-BD51-D0E3-70B852050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41"/>
          <a:stretch/>
        </p:blipFill>
        <p:spPr bwMode="auto">
          <a:xfrm>
            <a:off x="4231369" y="3699183"/>
            <a:ext cx="3729261" cy="2783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A picture containing text, indoor, green, computer&#10;&#10;Description automatically generated">
            <a:extLst>
              <a:ext uri="{FF2B5EF4-FFF2-40B4-BE49-F238E27FC236}">
                <a16:creationId xmlns:a16="http://schemas.microsoft.com/office/drawing/2014/main" id="{5A3E1625-AD6F-A8E0-0AC6-11B1D895A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36" y="3699183"/>
            <a:ext cx="3542575" cy="2775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9DA414B-EF1B-EB52-1264-0587DAAD8B22}"/>
              </a:ext>
            </a:extLst>
          </p:cNvPr>
          <p:cNvSpPr txBox="1"/>
          <p:nvPr/>
        </p:nvSpPr>
        <p:spPr>
          <a:xfrm>
            <a:off x="665667" y="453515"/>
            <a:ext cx="6988628" cy="21646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/>
                <a:uLnTx/>
                <a:uFillTx/>
                <a:latin typeface="Tahoma"/>
                <a:ea typeface="Tahoma"/>
                <a:cs typeface="Arial"/>
              </a:rPr>
              <a:t>Repeatable (process-driven, standardized operating procedures, facilitated by technology)​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/>
                <a:uLnTx/>
                <a:uFillTx/>
                <a:latin typeface="Tahoma"/>
                <a:ea typeface="Tahoma"/>
                <a:cs typeface="Arial"/>
              </a:rPr>
              <a:t>Consistent (every site, every patient, every provider, every day)​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/>
                <a:uLnTx/>
                <a:uFillTx/>
                <a:latin typeface="Tahoma"/>
                <a:ea typeface="Tahoma"/>
                <a:cs typeface="Arial"/>
              </a:rPr>
              <a:t>Measurable (KPI focused)​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/>
                <a:uLnTx/>
                <a:uFillTx/>
                <a:latin typeface="Tahoma"/>
                <a:ea typeface="Tahoma"/>
                <a:cs typeface="Arial"/>
              </a:rPr>
              <a:t>Accountable (team-oriented with shared values and culture)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>
                <a:solidFill>
                  <a:srgbClr val="1B2B54"/>
                </a:solidFill>
                <a:latin typeface="Tahoma"/>
                <a:ea typeface="Tahoma"/>
                <a:cs typeface="Arial"/>
              </a:rPr>
              <a:t>Predictable (driven by long-term planning)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1B2B54"/>
              </a:solidFill>
              <a:effectLst/>
              <a:uLnTx/>
              <a:uFillTx/>
              <a:latin typeface="Tahoma"/>
              <a:ea typeface="Tahom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78AB12-CB85-E405-71C5-A3252C5C71C9}"/>
              </a:ext>
            </a:extLst>
          </p:cNvPr>
          <p:cNvSpPr txBox="1"/>
          <p:nvPr/>
        </p:nvSpPr>
        <p:spPr>
          <a:xfrm>
            <a:off x="8407327" y="2069653"/>
            <a:ext cx="35119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/>
                <a:uLnTx/>
                <a:uFillTx/>
                <a:latin typeface="Tahoma"/>
                <a:ea typeface="Tahoma"/>
                <a:cs typeface="Segoe UI"/>
              </a:rPr>
              <a:t>Creating a branded patient experience destination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1B2B5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653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to Win in Venture Capital: Focus on the Fat Tails | by The Quantified  VC | Medium">
            <a:extLst>
              <a:ext uri="{FF2B5EF4-FFF2-40B4-BE49-F238E27FC236}">
                <a16:creationId xmlns:a16="http://schemas.microsoft.com/office/drawing/2014/main" id="{79B1CCD1-72F0-4555-A701-54BF14DEB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5077" y="375392"/>
            <a:ext cx="9381846" cy="501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42F923-C4C4-458F-88F5-BC113A51D98D}"/>
              </a:ext>
            </a:extLst>
          </p:cNvPr>
          <p:cNvSpPr txBox="1"/>
          <p:nvPr/>
        </p:nvSpPr>
        <p:spPr>
          <a:xfrm>
            <a:off x="1327452" y="5400620"/>
            <a:ext cx="6285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EBITDA Margin (High to Low)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148DC5-FE17-4B4E-9FAE-E92103AB92D2}"/>
              </a:ext>
            </a:extLst>
          </p:cNvPr>
          <p:cNvSpPr txBox="1"/>
          <p:nvPr/>
        </p:nvSpPr>
        <p:spPr>
          <a:xfrm rot="16200000">
            <a:off x="-1534690" y="2747728"/>
            <a:ext cx="5155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 of UC Locations</a:t>
            </a:r>
          </a:p>
        </p:txBody>
      </p:sp>
    </p:spTree>
    <p:extLst>
      <p:ext uri="{BB962C8B-B14F-4D97-AF65-F5344CB8AC3E}">
        <p14:creationId xmlns:p14="http://schemas.microsoft.com/office/powerpoint/2010/main" val="2441925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360-0C6C-1341-9470-FAC7566DB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2530" y="1296697"/>
            <a:ext cx="3617366" cy="58967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</a:rPr>
              <a:t>Driven by a growing shortage of primary care providers relative to an aging and increasingly comorbid population</a:t>
            </a:r>
          </a:p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</a:rPr>
              <a:t>Parallel line of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Separate contracts (Tax ID)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Scheduled appointments vs. walk-in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Dual flow; different throughput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Distinct providers</a:t>
            </a:r>
          </a:p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</a:rPr>
              <a:t>Standard definitions needed as to what capabilities constitute primary care in an urgent care setting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7CA9D-AA0F-CF40-BAF7-9F2A81DCB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98" y="253341"/>
            <a:ext cx="7788166" cy="584775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/>
              <a:t>Convergence of UC and Primary Care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E18C0-60C6-BE41-8F8B-376E0696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7E8A5E-3671-4AD7-E155-E3D4A8C7005B}"/>
              </a:ext>
            </a:extLst>
          </p:cNvPr>
          <p:cNvGrpSpPr/>
          <p:nvPr/>
        </p:nvGrpSpPr>
        <p:grpSpPr>
          <a:xfrm>
            <a:off x="776122" y="1209016"/>
            <a:ext cx="6332661" cy="5131929"/>
            <a:chOff x="1413192" y="1174044"/>
            <a:chExt cx="4977448" cy="3883252"/>
          </a:xfrm>
        </p:grpSpPr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CB04B177-E79A-7FD8-5E52-0453EB25478E}"/>
                </a:ext>
              </a:extLst>
            </p:cNvPr>
            <p:cNvSpPr/>
            <p:nvPr/>
          </p:nvSpPr>
          <p:spPr>
            <a:xfrm rot="10800000">
              <a:off x="1413192" y="1174044"/>
              <a:ext cx="1087120" cy="2859476"/>
            </a:xfrm>
            <a:prstGeom prst="downArrow">
              <a:avLst/>
            </a:prstGeom>
            <a:solidFill>
              <a:srgbClr val="2FC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Down Arrow 14">
              <a:extLst>
                <a:ext uri="{FF2B5EF4-FFF2-40B4-BE49-F238E27FC236}">
                  <a16:creationId xmlns:a16="http://schemas.microsoft.com/office/drawing/2014/main" id="{816D829E-E1B9-1851-E7B3-FFA4A069DA2D}"/>
                </a:ext>
              </a:extLst>
            </p:cNvPr>
            <p:cNvSpPr/>
            <p:nvPr/>
          </p:nvSpPr>
          <p:spPr>
            <a:xfrm rot="16200000">
              <a:off x="3845560" y="2512216"/>
              <a:ext cx="1087120" cy="4003040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DBBE7B-4F9F-424B-A7BA-1AF37CCFCAD3}"/>
                </a:ext>
              </a:extLst>
            </p:cNvPr>
            <p:cNvSpPr/>
            <p:nvPr/>
          </p:nvSpPr>
          <p:spPr>
            <a:xfrm>
              <a:off x="2387600" y="192024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Specialist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A171E5-9314-23C2-D98D-1055B0550F9D}"/>
                </a:ext>
              </a:extLst>
            </p:cNvPr>
            <p:cNvSpPr/>
            <p:nvPr/>
          </p:nvSpPr>
          <p:spPr>
            <a:xfrm>
              <a:off x="4114800" y="192024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Emergency Department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5036B5-F804-7B93-B7AD-354F7163A68A}"/>
                </a:ext>
              </a:extLst>
            </p:cNvPr>
            <p:cNvSpPr/>
            <p:nvPr/>
          </p:nvSpPr>
          <p:spPr>
            <a:xfrm>
              <a:off x="4114800" y="306832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Urgent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Care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1D68F25-1B57-3934-B043-79A1FC3CFD95}"/>
                </a:ext>
              </a:extLst>
            </p:cNvPr>
            <p:cNvSpPr/>
            <p:nvPr/>
          </p:nvSpPr>
          <p:spPr>
            <a:xfrm>
              <a:off x="2387600" y="3068320"/>
              <a:ext cx="1554480" cy="965200"/>
            </a:xfrm>
            <a:prstGeom prst="rect">
              <a:avLst/>
            </a:prstGeom>
            <a:solidFill>
              <a:srgbClr val="1B2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Primary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Care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43E86E-3EB9-76DA-C6FE-12AAB622267C}"/>
                </a:ext>
              </a:extLst>
            </p:cNvPr>
            <p:cNvSpPr txBox="1"/>
            <p:nvPr/>
          </p:nvSpPr>
          <p:spPr>
            <a:xfrm>
              <a:off x="2550160" y="4353749"/>
              <a:ext cx="325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Acuity of Illness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551E57-7704-A88F-C102-7F72DC0584DB}"/>
                </a:ext>
              </a:extLst>
            </p:cNvPr>
            <p:cNvSpPr txBox="1"/>
            <p:nvPr/>
          </p:nvSpPr>
          <p:spPr>
            <a:xfrm rot="16200000">
              <a:off x="770763" y="2663952"/>
              <a:ext cx="2360842" cy="318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Complexity of Illness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366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01712D-6F35-1145-9986-4B60A7C8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467" y="758538"/>
            <a:ext cx="9144000" cy="1253850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Care is Day-to-Day Healthcare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DB7E27-FFC9-7745-92E0-ACDC839D54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6467" y="1869081"/>
            <a:ext cx="9144000" cy="35994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 Family Practice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 Pediatric Primary Care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 and Focused Internal Medicine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Care by a Specialist for a Chronic Condition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Concierge Primary Care on a Subscription Basis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 Primary Care On-Site at an Employer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Community-Oriented Primary Care (including FQHCs)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Care by an OB/GYN for Pregnant Women</a:t>
            </a:r>
          </a:p>
          <a:p>
            <a:pPr algn="l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Care for a Workers Compensation Injury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D572E-69C3-1C4C-A10C-D096D0CF2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AF20708D-BBF5-0B50-F590-751292A23083}"/>
              </a:ext>
            </a:extLst>
          </p:cNvPr>
          <p:cNvSpPr/>
          <p:nvPr/>
        </p:nvSpPr>
        <p:spPr>
          <a:xfrm rot="20805307">
            <a:off x="6800754" y="1507884"/>
            <a:ext cx="2355632" cy="1789663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 for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2C32F89E-3942-A263-02AD-83CFBA09D73E}"/>
              </a:ext>
            </a:extLst>
          </p:cNvPr>
          <p:cNvSpPr/>
          <p:nvPr/>
        </p:nvSpPr>
        <p:spPr>
          <a:xfrm rot="1237613">
            <a:off x="9684173" y="4374123"/>
            <a:ext cx="1568142" cy="1429984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9D94FF32-819C-1AB7-9E5B-DCFFBF257A8D}"/>
              </a:ext>
            </a:extLst>
          </p:cNvPr>
          <p:cNvSpPr/>
          <p:nvPr/>
        </p:nvSpPr>
        <p:spPr>
          <a:xfrm rot="1197727">
            <a:off x="9140944" y="2540107"/>
            <a:ext cx="2453474" cy="164151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Capitation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FA07E4D6-C87B-CA41-DB4A-C6F358D63D2E}"/>
              </a:ext>
            </a:extLst>
          </p:cNvPr>
          <p:cNvSpPr/>
          <p:nvPr/>
        </p:nvSpPr>
        <p:spPr>
          <a:xfrm rot="20402905">
            <a:off x="7468351" y="3520184"/>
            <a:ext cx="1568142" cy="1431684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B2B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Cash</a:t>
            </a:r>
          </a:p>
        </p:txBody>
      </p:sp>
    </p:spTree>
    <p:extLst>
      <p:ext uri="{BB962C8B-B14F-4D97-AF65-F5344CB8AC3E}">
        <p14:creationId xmlns:p14="http://schemas.microsoft.com/office/powerpoint/2010/main" val="531101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9747A5-7FA2-5E76-3F74-7E62F26596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935" y="1586226"/>
            <a:ext cx="7418717" cy="52717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/>
              <a:t>When urgent care is present in a ZIP code, it;</a:t>
            </a:r>
          </a:p>
          <a:p>
            <a:r>
              <a:rPr lang="en-US" sz="1800"/>
              <a:t>Reduces Medicaid utilization of the ED by 30%</a:t>
            </a:r>
          </a:p>
          <a:p>
            <a:r>
              <a:rPr lang="en-US" sz="1800"/>
              <a:t>Effect is magnified by a factor of 10 when the ED has long wait times</a:t>
            </a:r>
          </a:p>
          <a:p>
            <a:endParaRPr lang="en-US" sz="1800"/>
          </a:p>
          <a:p>
            <a:r>
              <a:rPr lang="en-US" sz="1800"/>
              <a:t>Greatest cost savings of UC (vs. ED visits) is with Medicaid and uninsured populations.</a:t>
            </a:r>
          </a:p>
          <a:p>
            <a:endParaRPr lang="en-US" sz="1800"/>
          </a:p>
          <a:p>
            <a:r>
              <a:rPr lang="en-US" sz="1800"/>
              <a:t>The ”new drivers” of UC revenue would be: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 shortage of local PCP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Longer-than-average wait times at the local 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 prevalence of Medicaid populations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Adequate reimbursement of UC visits by Medicaid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F09685-D823-9BE8-F808-B2F7FE8C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4" y="199477"/>
            <a:ext cx="7418717" cy="689044"/>
          </a:xfrm>
        </p:spPr>
        <p:txBody>
          <a:bodyPr>
            <a:noAutofit/>
          </a:bodyPr>
          <a:lstStyle/>
          <a:p>
            <a:r>
              <a:rPr lang="en-US" sz="3200" b="1"/>
              <a:t>Urgent Care Impact on Nonemergent ER Visits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66F09-1F8A-0DD6-FD76-D7A09C016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393091-136E-E79F-08D5-541E5A549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630" y="842614"/>
            <a:ext cx="3701435" cy="517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9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Threats: Telemedicine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4" y="1402158"/>
            <a:ext cx="5653475" cy="531931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Utilization during the pandemic up 10x from 1% to 10% of patients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Only 25% who used telemedicine for a UC-type condition would use it again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Only 20% of telemedicine users would seek telemedicine from a local urgent care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Telemedicine is a scale business – the brick-and-mortar adds no value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Pushed by payers and employers for years yet inconsistent with consumer behavior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Urgent care’s value proposition must be it’s brick-and-mortar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Exceptions: primary care rechecks, load balancing, provider call-offs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104C8-259E-9D22-471D-8C2B681C2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3" b="16737"/>
          <a:stretch/>
        </p:blipFill>
        <p:spPr>
          <a:xfrm>
            <a:off x="6985650" y="1402158"/>
            <a:ext cx="4816308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30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Threats: Test and Treat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FDC5-D398-634A-B0A2-A9AE7724B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274" y="1402158"/>
            <a:ext cx="6041896" cy="531931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Long-term strategy to transform pharmacists into providers.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Reduces medical practice to a rapid lab test (no hands-on physical exam).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Walgreens, CVS, Walmart and Kroger control most state Rx boards – 39 states now enable test and treat.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1B2B54"/>
                </a:solidFill>
              </a:rPr>
              <a:t>Theranos</a:t>
            </a:r>
            <a:r>
              <a:rPr lang="en-US">
                <a:solidFill>
                  <a:srgbClr val="1B2B54"/>
                </a:solidFill>
              </a:rPr>
              <a:t> technology was fraudulent, the business case was not.  </a:t>
            </a:r>
            <a:r>
              <a:rPr lang="en-US" err="1">
                <a:solidFill>
                  <a:srgbClr val="1B2B54"/>
                </a:solidFill>
              </a:rPr>
              <a:t>Theranos</a:t>
            </a:r>
            <a:r>
              <a:rPr lang="en-US">
                <a:solidFill>
                  <a:srgbClr val="1B2B54"/>
                </a:solidFill>
              </a:rPr>
              <a:t> paved the road legislatively.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Urgent care excluded from COVID vaccine distribution, </a:t>
            </a:r>
            <a:r>
              <a:rPr lang="en-US" err="1">
                <a:solidFill>
                  <a:srgbClr val="1B2B54"/>
                </a:solidFill>
              </a:rPr>
              <a:t>Paxlovid</a:t>
            </a:r>
            <a:r>
              <a:rPr lang="en-US">
                <a:solidFill>
                  <a:srgbClr val="1B2B54"/>
                </a:solidFill>
              </a:rPr>
              <a:t> dispensing.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B2B54"/>
                </a:solidFill>
              </a:rPr>
              <a:t>Barriers to in-office dispensing must be eliminated in all 50 states.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DF3A8-230B-686A-F282-0FEC4492E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647" y="1402158"/>
            <a:ext cx="4695191" cy="352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60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578A-AB44-EC41-8E3A-1986B285B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31" y="273766"/>
            <a:ext cx="8933794" cy="546041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Staffing Challenges and Wage Inflation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BF5F-3CBB-F64F-AA05-2392F066A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8" name="Picture 7" descr="A couple of men sitting at a table with drinks&#10;&#10;Description automatically generated with medium confidence">
            <a:extLst>
              <a:ext uri="{FF2B5EF4-FFF2-40B4-BE49-F238E27FC236}">
                <a16:creationId xmlns:a16="http://schemas.microsoft.com/office/drawing/2014/main" id="{BA2F0651-975C-A2FE-8646-C4A9E9F8B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58" y="1710658"/>
            <a:ext cx="4686300" cy="4438650"/>
          </a:xfrm>
          <a:prstGeom prst="rect">
            <a:avLst/>
          </a:prstGeom>
        </p:spPr>
      </p:pic>
      <p:pic>
        <p:nvPicPr>
          <p:cNvPr id="9" name="image1.png">
            <a:extLst>
              <a:ext uri="{FF2B5EF4-FFF2-40B4-BE49-F238E27FC236}">
                <a16:creationId xmlns:a16="http://schemas.microsoft.com/office/drawing/2014/main" id="{3FA98E99-B0B9-4FB4-0D25-98BB1684B86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03204" y="1555553"/>
            <a:ext cx="6634324" cy="498335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1392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B91A1-0CE6-4A46-97F4-204A74DC2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D82BD-9A95-90FB-BE83-14B5653AE773}"/>
              </a:ext>
            </a:extLst>
          </p:cNvPr>
          <p:cNvSpPr txBox="1"/>
          <p:nvPr/>
        </p:nvSpPr>
        <p:spPr>
          <a:xfrm>
            <a:off x="102176" y="2643759"/>
            <a:ext cx="419889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No Better Time to Open 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​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New Centers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​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5A766BE-4817-17F0-17F1-87E932B9B4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9690" y="1357150"/>
            <a:ext cx="6192268" cy="512921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b="1">
                <a:latin typeface="Tahoma"/>
                <a:ea typeface="Open Sans"/>
                <a:cs typeface="Open Sans"/>
              </a:rPr>
              <a:t>Endemic COVID will lift overall center volumes </a:t>
            </a:r>
            <a:endParaRPr lang="en-US" sz="1800" b="1">
              <a:latin typeface="Tahoma"/>
            </a:endParaRPr>
          </a:p>
          <a:p>
            <a:pPr lvl="1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Less acute strains: 3-in-1 test, Rx antiviral availability </a:t>
            </a:r>
            <a:endParaRPr lang="en-US" sz="1800">
              <a:latin typeface="Tahoma"/>
            </a:endParaRPr>
          </a:p>
          <a:p>
            <a:pPr lvl="1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Accelerated volume ramp-up reduces working capital needs</a:t>
            </a:r>
          </a:p>
          <a:p>
            <a:pPr lvl="1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Higher volumes are equivalent to a “year-round flu”</a:t>
            </a:r>
          </a:p>
          <a:p>
            <a:pPr lvl="1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Incremental visits drive productivity; flow to the bottom line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800" b="1">
                <a:latin typeface="Tahoma"/>
                <a:ea typeface="Open Sans"/>
                <a:cs typeface="Open Sans"/>
              </a:rPr>
              <a:t>Operators are sitting on “COVID cash” </a:t>
            </a:r>
            <a:endParaRPr lang="en-US" sz="1800" b="1">
              <a:latin typeface="Tahoma"/>
            </a:endParaRPr>
          </a:p>
          <a:p>
            <a:pPr lvl="1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Poor investment options</a:t>
            </a:r>
          </a:p>
          <a:p>
            <a:pPr lvl="2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Rising interest rates, stock market volatility, low real estate cap rates</a:t>
            </a:r>
          </a:p>
          <a:p>
            <a:pPr lvl="1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Borrowing is cheap</a:t>
            </a:r>
          </a:p>
          <a:p>
            <a:pPr lvl="2">
              <a:lnSpc>
                <a:spcPct val="11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Low interest rates, high inflation</a:t>
            </a:r>
            <a:r>
              <a:rPr lang="en-US" sz="1800">
                <a:latin typeface="Open Sans"/>
                <a:ea typeface="Open Sans"/>
                <a:cs typeface="Open Sans"/>
              </a:rPr>
              <a:t> </a:t>
            </a:r>
            <a:endParaRPr lang="en-US" sz="1800"/>
          </a:p>
          <a:p>
            <a:r>
              <a:rPr lang="en-US" sz="1800" b="1"/>
              <a:t>Hyper-targeted marketing (geo-fencing)</a:t>
            </a:r>
          </a:p>
        </p:txBody>
      </p:sp>
      <p:pic>
        <p:nvPicPr>
          <p:cNvPr id="2050" name="Picture 2" descr="Geofencing for Local Businesses: 3 Tips to Get Started">
            <a:extLst>
              <a:ext uri="{FF2B5EF4-FFF2-40B4-BE49-F238E27FC236}">
                <a16:creationId xmlns:a16="http://schemas.microsoft.com/office/drawing/2014/main" id="{964D7D8F-EFE2-4A36-9544-96F4F516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2" y="1847678"/>
            <a:ext cx="4898813" cy="298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728EC94-FE6E-4CD0-BBA0-BAC169F73D5D}"/>
              </a:ext>
            </a:extLst>
          </p:cNvPr>
          <p:cNvSpPr txBox="1">
            <a:spLocks/>
          </p:cNvSpPr>
          <p:nvPr/>
        </p:nvSpPr>
        <p:spPr>
          <a:xfrm>
            <a:off x="241738" y="176685"/>
            <a:ext cx="10447283" cy="78777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i="0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3200"/>
              <a:t>Now is the time to add new centers</a:t>
            </a:r>
          </a:p>
        </p:txBody>
      </p:sp>
    </p:spTree>
    <p:extLst>
      <p:ext uri="{BB962C8B-B14F-4D97-AF65-F5344CB8AC3E}">
        <p14:creationId xmlns:p14="http://schemas.microsoft.com/office/powerpoint/2010/main" val="44782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E7A2B7-9900-4CA1-9EDD-F85556EA67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9690" y="1348483"/>
            <a:ext cx="6192268" cy="5128462"/>
          </a:xfrm>
        </p:spPr>
        <p:txBody>
          <a:bodyPr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>
                <a:latin typeface="Tahoma"/>
                <a:ea typeface="Open Sans"/>
                <a:cs typeface="Open Sans"/>
              </a:rPr>
              <a:t>Strong retail sites have opened 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>
                <a:latin typeface="Tahoma"/>
                <a:ea typeface="Open Sans"/>
                <a:cs typeface="Open Sans"/>
              </a:rPr>
              <a:t>Multi-location footprints bring a higher valuation</a:t>
            </a:r>
            <a:endParaRPr lang="en-US" sz="1800" b="1">
              <a:latin typeface="Tahoma"/>
            </a:endParaRPr>
          </a:p>
          <a:p>
            <a:pPr lvl="1">
              <a:lnSpc>
                <a:spcPct val="12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Existing centers benefit from new center additions</a:t>
            </a:r>
          </a:p>
          <a:p>
            <a:pPr lvl="1">
              <a:lnSpc>
                <a:spcPct val="12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Scale economies in marketing and staffing bench</a:t>
            </a:r>
          </a:p>
          <a:p>
            <a:pPr lvl="1">
              <a:lnSpc>
                <a:spcPct val="12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Payer leverage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>
                <a:latin typeface="Tahoma"/>
                <a:ea typeface="Open Sans"/>
                <a:cs typeface="Open Sans"/>
              </a:rPr>
              <a:t>Retain pandemic business gains</a:t>
            </a:r>
          </a:p>
          <a:p>
            <a:pPr lvl="1">
              <a:lnSpc>
                <a:spcPct val="12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New patients introduced by COVID testing</a:t>
            </a:r>
          </a:p>
          <a:p>
            <a:pPr lvl="1">
              <a:lnSpc>
                <a:spcPct val="120000"/>
              </a:lnSpc>
            </a:pPr>
            <a:r>
              <a:rPr lang="en-US" sz="1800">
                <a:latin typeface="Tahoma"/>
                <a:ea typeface="Open Sans"/>
                <a:cs typeface="Open Sans"/>
              </a:rPr>
              <a:t>Retain hard-to-find staff 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>
                <a:latin typeface="Tahoma"/>
                <a:ea typeface="Open Sans"/>
                <a:cs typeface="Open Sans"/>
              </a:rPr>
              <a:t>Race to establish brand in rural and other underserved markets</a:t>
            </a:r>
          </a:p>
          <a:p>
            <a:pPr algn="l"/>
            <a:endParaRPr lang="en-US" sz="1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B91A1-0CE6-4A46-97F4-204A74DC2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D82BD-9A95-90FB-BE83-14B5653AE773}"/>
              </a:ext>
            </a:extLst>
          </p:cNvPr>
          <p:cNvSpPr txBox="1"/>
          <p:nvPr/>
        </p:nvSpPr>
        <p:spPr>
          <a:xfrm>
            <a:off x="102176" y="2643759"/>
            <a:ext cx="419889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No Better Time to Open 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​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New Centers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​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C219CD-AA84-4203-B627-207827D931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25000" b="5639"/>
          <a:stretch/>
        </p:blipFill>
        <p:spPr>
          <a:xfrm>
            <a:off x="850455" y="1422056"/>
            <a:ext cx="3702860" cy="43745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22F33B-2FEE-C421-909A-BE5F2B8265A9}"/>
              </a:ext>
            </a:extLst>
          </p:cNvPr>
          <p:cNvSpPr txBox="1">
            <a:spLocks/>
          </p:cNvSpPr>
          <p:nvPr/>
        </p:nvSpPr>
        <p:spPr>
          <a:xfrm>
            <a:off x="241738" y="176685"/>
            <a:ext cx="10447283" cy="78777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i="0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3200"/>
              <a:t>Now is the time to add new centers, cont.</a:t>
            </a:r>
          </a:p>
        </p:txBody>
      </p:sp>
    </p:spTree>
    <p:extLst>
      <p:ext uri="{BB962C8B-B14F-4D97-AF65-F5344CB8AC3E}">
        <p14:creationId xmlns:p14="http://schemas.microsoft.com/office/powerpoint/2010/main" val="789801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6AF9-A3AB-F047-9048-63908A0C9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 for your time.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DFF44-0731-244B-83C3-195ED69C3D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For more information</a:t>
            </a:r>
          </a:p>
          <a:p>
            <a:r>
              <a:rPr lang="en-US"/>
              <a:t>Email: </a:t>
            </a:r>
            <a:r>
              <a:rPr lang="en-US" u="sng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Alan.Ayers@ExperityHealth.com</a:t>
            </a:r>
            <a:endParaRPr lang="en-US" u="sng"/>
          </a:p>
          <a:p>
            <a:r>
              <a:rPr lang="en-US"/>
              <a:t>Phone: (614)519-1221</a:t>
            </a:r>
          </a:p>
          <a:p>
            <a:r>
              <a:rPr lang="en-US"/>
              <a:t>Website: </a:t>
            </a:r>
            <a:r>
              <a:rPr lang="en-US" err="1"/>
              <a:t>AlanAyersUrgentCare.com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8202C5-D917-A04D-8E77-1AEB6347E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</p:spPr>
        <p:txBody>
          <a:bodyPr/>
          <a:lstStyle/>
          <a:p>
            <a:fld id="{1F088E6A-DEB3-8F42-A31C-4052FAE2689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376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age xmlns="0da2fe5b-18cc-4d2f-94ad-6fe1b07c31a6" xsi:nil="true"/>
    <Photo_x0020_usage xmlns="0da2fe5b-18cc-4d2f-94ad-6fe1b07c31a6" xsi:nil="true"/>
    <SharedWithUsers xmlns="70d961f9-5b45-4014-80fa-41882ba7bfd6">
      <UserInfo>
        <DisplayName/>
        <AccountId xsi:nil="true"/>
        <AccountType/>
      </UserInfo>
    </SharedWithUsers>
    <MediaLengthInSeconds xmlns="0da2fe5b-18cc-4d2f-94ad-6fe1b07c31a6" xsi:nil="true"/>
    <_Flow_SignoffStatus xmlns="0da2fe5b-18cc-4d2f-94ad-6fe1b07c31a6" xsi:nil="true"/>
    <Notes0 xmlns="0da2fe5b-18cc-4d2f-94ad-6fe1b07c31a6" xsi:nil="true"/>
    <TaxCatchAll xmlns="70d961f9-5b45-4014-80fa-41882ba7bfd6" xsi:nil="true"/>
    <lcf76f155ced4ddcb4097134ff3c332f xmlns="0da2fe5b-18cc-4d2f-94ad-6fe1b07c31a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AABA9434AC934E85DD59D409BF6AC3" ma:contentTypeVersion="20" ma:contentTypeDescription="Create a new document." ma:contentTypeScope="" ma:versionID="94de5ac1f852d002363af58a551d2a0e">
  <xsd:schema xmlns:xsd="http://www.w3.org/2001/XMLSchema" xmlns:xs="http://www.w3.org/2001/XMLSchema" xmlns:p="http://schemas.microsoft.com/office/2006/metadata/properties" xmlns:ns2="0da2fe5b-18cc-4d2f-94ad-6fe1b07c31a6" xmlns:ns3="70d961f9-5b45-4014-80fa-41882ba7bfd6" targetNamespace="http://schemas.microsoft.com/office/2006/metadata/properties" ma:root="true" ma:fieldsID="51c761b954d79e05f29c6df942b49a3a" ns2:_="" ns3:_="">
    <xsd:import namespace="0da2fe5b-18cc-4d2f-94ad-6fe1b07c31a6"/>
    <xsd:import namespace="70d961f9-5b45-4014-80fa-41882ba7b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Usage" minOccurs="0"/>
                <xsd:element ref="ns2:Photo_x0020_usage" minOccurs="0"/>
                <xsd:element ref="ns2:_Flow_SignoffStatus" minOccurs="0"/>
                <xsd:element ref="ns2:MediaServiceLocation" minOccurs="0"/>
                <xsd:element ref="ns2:Notes0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2fe5b-18cc-4d2f-94ad-6fe1b07c31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Usage" ma:index="20" nillable="true" ma:displayName="Usage" ma:format="Dropdown" ma:internalName="Usage">
      <xsd:simpleType>
        <xsd:restriction base="dms:Text">
          <xsd:maxLength value="255"/>
        </xsd:restriction>
      </xsd:simpleType>
    </xsd:element>
    <xsd:element name="Photo_x0020_usage" ma:index="21" nillable="true" ma:displayName="Photo usage" ma:description="Notes" ma:internalName="Photo_x0020_usage">
      <xsd:simpleType>
        <xsd:restriction base="dms:Text">
          <xsd:maxLength value="255"/>
        </xsd:restriction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Notes0" ma:index="24" nillable="true" ma:displayName="Notes" ma:description="Notes" ma:internalName="Notes0">
      <xsd:simpleType>
        <xsd:restriction base="dms:Note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bfbdab3-4865-46b0-8316-74d439cf5b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961f9-5b45-4014-80fa-41882ba7b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6a93b15b-bc55-412d-b185-edd944d46b12}" ma:internalName="TaxCatchAll" ma:showField="CatchAllData" ma:web="70d961f9-5b45-4014-80fa-41882ba7bf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68273E-29EC-422D-890A-F96DCD268756}">
  <ds:schemaRefs>
    <ds:schemaRef ds:uri="0da2fe5b-18cc-4d2f-94ad-6fe1b07c31a6"/>
    <ds:schemaRef ds:uri="70d961f9-5b45-4014-80fa-41882ba7bf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6ECBEBC-D7F5-4315-B94A-B534073163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7DBD93-655A-4DDF-BC87-9EFF66250A1C}">
  <ds:schemaRefs>
    <ds:schemaRef ds:uri="0da2fe5b-18cc-4d2f-94ad-6fe1b07c31a6"/>
    <ds:schemaRef ds:uri="70d961f9-5b45-4014-80fa-41882ba7bf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1258</Words>
  <Application>Microsoft Office PowerPoint</Application>
  <PresentationFormat>Widescreen</PresentationFormat>
  <Paragraphs>216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Arial</vt:lpstr>
      <vt:lpstr>Calibri</vt:lpstr>
      <vt:lpstr>Open Sans</vt:lpstr>
      <vt:lpstr>Tahoma</vt:lpstr>
      <vt:lpstr>Wingdings</vt:lpstr>
      <vt:lpstr>Custom Design</vt:lpstr>
      <vt:lpstr>3_Office Theme</vt:lpstr>
      <vt:lpstr>5_Office Theme</vt:lpstr>
      <vt:lpstr>4_Office Theme</vt:lpstr>
      <vt:lpstr>6_Office Theme</vt:lpstr>
      <vt:lpstr>7_Office Theme</vt:lpstr>
      <vt:lpstr>8_Office Theme</vt:lpstr>
      <vt:lpstr>Urgent Care Growth in the Post-Pandemic World</vt:lpstr>
      <vt:lpstr>2019-2022 Volume Trends</vt:lpstr>
      <vt:lpstr>Pre-Pandemic Concerns</vt:lpstr>
      <vt:lpstr>Urgent Care Trends</vt:lpstr>
      <vt:lpstr>Normalization of Established Patients</vt:lpstr>
      <vt:lpstr>Reduced E/M and Procedure Codes per Visit</vt:lpstr>
      <vt:lpstr>Derm Procedures and Non-Surgical Ortho</vt:lpstr>
      <vt:lpstr>Shift in Provider Type</vt:lpstr>
      <vt:lpstr>Radiology</vt:lpstr>
      <vt:lpstr>COVID-19 Learnings</vt:lpstr>
      <vt:lpstr>Pandemic and Post-Pandemic Growth</vt:lpstr>
      <vt:lpstr>Post-Pandemic Growth Theses</vt:lpstr>
      <vt:lpstr>Post-Pandemic Growth Theses, cont’d.</vt:lpstr>
      <vt:lpstr>Post-Pandemic Growth Thesis, cont’d.</vt:lpstr>
      <vt:lpstr>Functional Shifting</vt:lpstr>
      <vt:lpstr>PowerPoint Presentation</vt:lpstr>
      <vt:lpstr>PowerPoint Presentation</vt:lpstr>
      <vt:lpstr>Convergence of UC and Primary Care</vt:lpstr>
      <vt:lpstr>Primary Care is Day-to-Day Healthcare</vt:lpstr>
      <vt:lpstr>Urgent Care Impact on Nonemergent ER Visits</vt:lpstr>
      <vt:lpstr>Threats: Telemedicine</vt:lpstr>
      <vt:lpstr>Threats: Test and Treat</vt:lpstr>
      <vt:lpstr>Staffing Challenges and Wage Inflation</vt:lpstr>
      <vt:lpstr>PowerPoint Presentation</vt:lpstr>
      <vt:lpstr>PowerPoint Presentation</vt:lpstr>
      <vt:lpstr>Thank you for your time.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Ava MoweryCarlson</dc:creator>
  <cp:lastModifiedBy>Alan Ayers</cp:lastModifiedBy>
  <cp:revision>2</cp:revision>
  <dcterms:created xsi:type="dcterms:W3CDTF">2019-03-05T21:07:08Z</dcterms:created>
  <dcterms:modified xsi:type="dcterms:W3CDTF">2024-08-29T00:35:33Z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0x0101002CAABA9434AC934E85DD59D409BF6AC3</vt:lpwstr>
  </property>
  <property fmtid="{D5CDD505-2E9C-101B-9397-08002B2CF9AE}" pid="3" name="Order">
    <vt:r8>4498200</vt:r8>
  </property>
  <property fmtid="{D5CDD505-2E9C-101B-9397-08002B2CF9AE}" pid="4" name="_ExtendedDescription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MediaServiceImageTags">
    <vt:lpwstr/>
  </property>
</Properties>
</file>