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84" r:id="rId6"/>
    <p:sldId id="289" r:id="rId7"/>
    <p:sldId id="292" r:id="rId8"/>
    <p:sldId id="290" r:id="rId9"/>
    <p:sldId id="293" r:id="rId10"/>
    <p:sldId id="288" r:id="rId11"/>
    <p:sldId id="297" r:id="rId12"/>
    <p:sldId id="295" r:id="rId13"/>
    <p:sldId id="294" r:id="rId14"/>
    <p:sldId id="296" r:id="rId15"/>
    <p:sldId id="298" r:id="rId16"/>
    <p:sldId id="299" r:id="rId17"/>
    <p:sldId id="300" r:id="rId18"/>
    <p:sldId id="301" r:id="rId19"/>
    <p:sldId id="278" r:id="rId20"/>
    <p:sldId id="27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3032FC9-67B6-39C8-05BC-5EDCB744E878}" name="Melissa Rohwedder" initials="MR" userId="3UntQO5Z+VK7RsHLILOLvhYO1D7ANqo+AxqLNkCSnAc=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nya Christensen" initials="TC" lastIdx="1" clrIdx="0">
    <p:extLst>
      <p:ext uri="{19B8F6BF-5375-455C-9EA6-DF929625EA0E}">
        <p15:presenceInfo xmlns:p15="http://schemas.microsoft.com/office/powerpoint/2012/main" userId="lNpKcMrccQTNo/czb7WRMJHVl4Y448xEX877+SznnVk=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2B55"/>
    <a:srgbClr val="49B649"/>
    <a:srgbClr val="2572B1"/>
    <a:srgbClr val="9FA8BC"/>
    <a:srgbClr val="22AA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A75F2F-DC17-4DB9-92E9-589D4BF0295B}" v="4" dt="2022-03-01T05:12:31.380"/>
    <p1510:client id="{A2966BF5-1E39-4B88-8BC2-1DEAFC795792}" v="168" dt="2022-02-28T16:23:20.230"/>
    <p1510:client id="{BE0F5C7E-9740-4142-B6E7-63DDB1073297}" v="143" dt="2022-03-01T01:27:00.6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532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27" Type="http://schemas.microsoft.com/office/2015/10/relationships/revisionInfo" Target="revisionInfo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2-28T17:27:00.625" idx="1">
    <p:pos x="10" y="10"/>
    <p:text>tanya edited
</p:text>
    <p:extLst>
      <p:ext uri="{C676402C-5697-4E1C-873F-D02D1690AC5C}">
        <p15:threadingInfo xmlns:p15="http://schemas.microsoft.com/office/powerpoint/2012/main" timeZoneBias="4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ain 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B7DB9-1060-4E06-8AC8-659546D6AB3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6257" y="4350222"/>
            <a:ext cx="3837377" cy="994346"/>
          </a:xfrm>
          <a:ln>
            <a:noFill/>
          </a:ln>
        </p:spPr>
        <p:txBody>
          <a:bodyPr anchor="b">
            <a:normAutofit/>
          </a:bodyPr>
          <a:lstStyle>
            <a:lvl1pPr algn="ctr">
              <a:defRPr sz="2400" u="none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899225-C4E7-4048-903E-9352864261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6257" y="5344568"/>
            <a:ext cx="3837377" cy="608144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14647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B7DB9-1060-4E06-8AC8-659546D6AB3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67770" y="829468"/>
            <a:ext cx="6291262" cy="2599532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rgbClr val="1A2B5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899225-C4E7-4048-903E-9352864261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67770" y="3583780"/>
            <a:ext cx="6291262" cy="143589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28148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B7DB9-1060-4E06-8AC8-659546D6AB3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519464" y="829468"/>
            <a:ext cx="8822987" cy="2599532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rgbClr val="1A2B5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899225-C4E7-4048-903E-9352864261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9464" y="3583780"/>
            <a:ext cx="8822987" cy="143589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00379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E8450-17FF-49E7-8FED-6765B87A7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CE570-52B3-49D5-8242-0AD8C41EDB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9124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E8450-17FF-49E7-8FED-6765B87A7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17906" y="365125"/>
            <a:ext cx="9027268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CE570-52B3-49D5-8242-0AD8C41EDB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7906" y="1825625"/>
            <a:ext cx="9027268" cy="40206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42659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Two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E8450-17FF-49E7-8FED-6765B87A7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CE570-52B3-49D5-8242-0AD8C41EDB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11871" cy="4199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D044695-374B-1D40-941F-28A0573D14A8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412282" y="1825625"/>
            <a:ext cx="4948825" cy="4199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57312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Left Imag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E8450-17FF-49E7-8FED-6765B87A7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67610" y="365125"/>
            <a:ext cx="5886189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D044695-374B-1D40-941F-28A0573D14A8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467610" y="1825625"/>
            <a:ext cx="5893497" cy="4199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2BCAAD0-7384-4445-8CEF-9DA7655CF3E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0975" y="365125"/>
            <a:ext cx="5154613" cy="565943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331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Right Imag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6675982C-C5B9-0848-B86A-9F8734C3E1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6449" y="365125"/>
            <a:ext cx="5886189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67B478A-1E1E-2144-82E0-2FE311826B2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46449" y="1825625"/>
            <a:ext cx="5893497" cy="4199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04A0B16A-E9CF-104B-859B-F354300CF88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71468" y="365125"/>
            <a:ext cx="5154613" cy="565943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10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peak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E8450-17FF-49E7-8FED-6765B87A7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61988"/>
            <a:ext cx="10515600" cy="1163637"/>
          </a:xfrm>
        </p:spPr>
        <p:txBody>
          <a:bodyPr/>
          <a:lstStyle>
            <a:lvl1pPr>
              <a:defRPr>
                <a:solidFill>
                  <a:srgbClr val="1A2B5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039342D-7C05-4D4E-8AE6-081C9E23DB5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412282" y="1917699"/>
            <a:ext cx="4948825" cy="869889"/>
          </a:xfrm>
        </p:spPr>
        <p:txBody>
          <a:bodyPr/>
          <a:lstStyle>
            <a:lvl1pPr>
              <a:defRPr b="1">
                <a:solidFill>
                  <a:srgbClr val="1A2B55"/>
                </a:solidFill>
              </a:defRPr>
            </a:lvl1pPr>
            <a:lvl2pPr>
              <a:defRPr b="1">
                <a:solidFill>
                  <a:srgbClr val="1A2B55"/>
                </a:solidFill>
              </a:defRPr>
            </a:lvl2pPr>
            <a:lvl3pPr>
              <a:defRPr b="1">
                <a:solidFill>
                  <a:srgbClr val="1A2B55"/>
                </a:solidFill>
              </a:defRPr>
            </a:lvl3pPr>
            <a:lvl4pPr>
              <a:defRPr b="1">
                <a:solidFill>
                  <a:srgbClr val="1A2B55"/>
                </a:solidFill>
              </a:defRPr>
            </a:lvl4pPr>
            <a:lvl5pPr>
              <a:defRPr b="1">
                <a:solidFill>
                  <a:srgbClr val="1A2B5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3E193FA-20EF-4053-8AC9-9F67CBEEACC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8200" y="1917700"/>
            <a:ext cx="5429250" cy="4106863"/>
          </a:xfrm>
        </p:spPr>
        <p:txBody>
          <a:bodyPr/>
          <a:lstStyle/>
          <a:p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8DD3710-8FB8-4CA1-A362-E12147950330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404975" y="2879662"/>
            <a:ext cx="4948825" cy="314490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7962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peak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E8450-17FF-49E7-8FED-6765B87A7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61988"/>
            <a:ext cx="10515600" cy="1163637"/>
          </a:xfrm>
        </p:spPr>
        <p:txBody>
          <a:bodyPr/>
          <a:lstStyle>
            <a:lvl1pPr>
              <a:defRPr>
                <a:solidFill>
                  <a:srgbClr val="1A2B5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A786563-A7DC-42A5-B559-55D1B54C01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702764" y="1908175"/>
            <a:ext cx="2890838" cy="21844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738A5B2E-28B6-4AAF-BB64-41C95F6E0F3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15146" y="1908175"/>
            <a:ext cx="2890838" cy="2184400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6C4C58B-A5AB-4202-96D0-CF4C165FBC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702764" y="4165600"/>
            <a:ext cx="2890838" cy="663575"/>
          </a:xfrm>
        </p:spPr>
        <p:txBody>
          <a:bodyPr/>
          <a:lstStyle>
            <a:lvl1pPr>
              <a:defRPr b="1">
                <a:solidFill>
                  <a:srgbClr val="1A2B55"/>
                </a:solidFill>
              </a:defRPr>
            </a:lvl1pPr>
            <a:lvl2pPr>
              <a:defRPr b="1">
                <a:solidFill>
                  <a:srgbClr val="1A2B55"/>
                </a:solidFill>
              </a:defRPr>
            </a:lvl2pPr>
            <a:lvl3pPr>
              <a:defRPr b="1">
                <a:solidFill>
                  <a:srgbClr val="1A2B55"/>
                </a:solidFill>
              </a:defRPr>
            </a:lvl3pPr>
            <a:lvl4pPr>
              <a:defRPr b="1">
                <a:solidFill>
                  <a:srgbClr val="1A2B55"/>
                </a:solidFill>
              </a:defRPr>
            </a:lvl4pPr>
            <a:lvl5pPr>
              <a:defRPr b="1">
                <a:solidFill>
                  <a:srgbClr val="1A2B5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7B17D907-EE76-43A0-82B3-4E825E06B53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702764" y="4902200"/>
            <a:ext cx="2890838" cy="663575"/>
          </a:xfrm>
        </p:spPr>
        <p:txBody>
          <a:bodyPr/>
          <a:lstStyle>
            <a:lvl1pPr>
              <a:defRPr b="0">
                <a:solidFill>
                  <a:srgbClr val="1A2B55"/>
                </a:solidFill>
              </a:defRPr>
            </a:lvl1pPr>
            <a:lvl2pPr>
              <a:defRPr b="0">
                <a:solidFill>
                  <a:srgbClr val="1A2B55"/>
                </a:solidFill>
              </a:defRPr>
            </a:lvl2pPr>
            <a:lvl3pPr>
              <a:defRPr b="0">
                <a:solidFill>
                  <a:srgbClr val="1A2B55"/>
                </a:solidFill>
              </a:defRPr>
            </a:lvl3pPr>
            <a:lvl4pPr>
              <a:defRPr b="0">
                <a:solidFill>
                  <a:srgbClr val="1A2B55"/>
                </a:solidFill>
              </a:defRPr>
            </a:lvl4pPr>
            <a:lvl5pPr>
              <a:defRPr b="0">
                <a:solidFill>
                  <a:srgbClr val="1A2B5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34610553-BEF4-4F21-BF55-F0F0571D6F6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515145" y="4160421"/>
            <a:ext cx="2890838" cy="663575"/>
          </a:xfrm>
        </p:spPr>
        <p:txBody>
          <a:bodyPr/>
          <a:lstStyle>
            <a:lvl1pPr>
              <a:defRPr b="1">
                <a:solidFill>
                  <a:srgbClr val="1A2B55"/>
                </a:solidFill>
              </a:defRPr>
            </a:lvl1pPr>
            <a:lvl2pPr>
              <a:defRPr b="1">
                <a:solidFill>
                  <a:srgbClr val="1A2B55"/>
                </a:solidFill>
              </a:defRPr>
            </a:lvl2pPr>
            <a:lvl3pPr>
              <a:defRPr b="1">
                <a:solidFill>
                  <a:srgbClr val="1A2B55"/>
                </a:solidFill>
              </a:defRPr>
            </a:lvl3pPr>
            <a:lvl4pPr>
              <a:defRPr b="1">
                <a:solidFill>
                  <a:srgbClr val="1A2B55"/>
                </a:solidFill>
              </a:defRPr>
            </a:lvl4pPr>
            <a:lvl5pPr>
              <a:defRPr b="1">
                <a:solidFill>
                  <a:srgbClr val="1A2B5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0764DEBD-2F6C-441E-A469-C4DCADC854A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515145" y="4897021"/>
            <a:ext cx="2890838" cy="663575"/>
          </a:xfrm>
        </p:spPr>
        <p:txBody>
          <a:bodyPr/>
          <a:lstStyle>
            <a:lvl1pPr>
              <a:defRPr b="0">
                <a:solidFill>
                  <a:srgbClr val="1A2B55"/>
                </a:solidFill>
              </a:defRPr>
            </a:lvl1pPr>
            <a:lvl2pPr>
              <a:defRPr b="0">
                <a:solidFill>
                  <a:srgbClr val="1A2B55"/>
                </a:solidFill>
              </a:defRPr>
            </a:lvl2pPr>
            <a:lvl3pPr>
              <a:defRPr b="0">
                <a:solidFill>
                  <a:srgbClr val="1A2B55"/>
                </a:solidFill>
              </a:defRPr>
            </a:lvl3pPr>
            <a:lvl4pPr>
              <a:defRPr b="0">
                <a:solidFill>
                  <a:srgbClr val="1A2B55"/>
                </a:solidFill>
              </a:defRPr>
            </a:lvl4pPr>
            <a:lvl5pPr>
              <a:defRPr b="0">
                <a:solidFill>
                  <a:srgbClr val="1A2B5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51135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0558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1B7BBD-4828-4405-BE7B-0C3B1B278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E8D16B-0426-47D2-B542-D2606F239A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993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24004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86" r:id="rId3"/>
    <p:sldLayoutId id="2147483650" r:id="rId4"/>
    <p:sldLayoutId id="2147483687" r:id="rId5"/>
    <p:sldLayoutId id="2147483674" r:id="rId6"/>
    <p:sldLayoutId id="2147483676" r:id="rId7"/>
    <p:sldLayoutId id="2147483677" r:id="rId8"/>
    <p:sldLayoutId id="2147483685" r:id="rId9"/>
    <p:sldLayoutId id="2147483684" r:id="rId10"/>
    <p:sldLayoutId id="21474836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1A2B55"/>
          </a:solidFill>
          <a:latin typeface="Poppins" pitchFamily="2" charset="77"/>
          <a:ea typeface="Open Sans" panose="020B0606030504020204" pitchFamily="34" charset="0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E75C5-68FF-47CD-91D5-20254FD048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9427" y="4090172"/>
            <a:ext cx="6439678" cy="1641327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2800" b="1" i="0" dirty="0">
                <a:effectLst/>
                <a:latin typeface="Poppins"/>
                <a:ea typeface="Open Sans"/>
                <a:cs typeface="Poppins"/>
              </a:rPr>
              <a:t>A Strategic Marketing Approach to Creating Value for Investors, Employees</a:t>
            </a:r>
            <a:r>
              <a:rPr lang="en-US" sz="2800" dirty="0">
                <a:latin typeface="Poppins"/>
                <a:ea typeface="Open Sans"/>
                <a:cs typeface="Poppins"/>
              </a:rPr>
              <a:t>,</a:t>
            </a:r>
            <a:r>
              <a:rPr lang="en-US" sz="2800" b="1" i="0" dirty="0">
                <a:effectLst/>
                <a:latin typeface="Poppins"/>
                <a:ea typeface="Open Sans"/>
                <a:cs typeface="Poppins"/>
              </a:rPr>
              <a:t> and Patients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559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CB0D36-6F68-214E-93E6-3CFA5237D25E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333131" y="3772069"/>
            <a:ext cx="2926595" cy="102416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A2B55"/>
                </a:solidFill>
                <a:latin typeface="Poppins"/>
                <a:ea typeface="Open Sans"/>
                <a:cs typeface="Open Sans"/>
              </a:rPr>
              <a:t>President, Experity Network</a:t>
            </a:r>
            <a:endParaRPr lang="en-US" sz="1600">
              <a:solidFill>
                <a:srgbClr val="1A2B55"/>
              </a:solidFill>
              <a:latin typeface="Poppins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1A2B55"/>
                </a:solidFill>
                <a:latin typeface="Poppins"/>
                <a:ea typeface="Open Sans"/>
                <a:cs typeface="Open Sans"/>
              </a:rPr>
              <a:t>Senior Editor, The Journal of Urgent Care Medicine</a:t>
            </a:r>
            <a:endParaRPr lang="en-US" sz="1600" dirty="0">
              <a:solidFill>
                <a:srgbClr val="1A2B55"/>
              </a:solidFill>
              <a:latin typeface="Poppins"/>
            </a:endParaRPr>
          </a:p>
          <a:p>
            <a:pPr marL="0" indent="0">
              <a:buNone/>
            </a:pPr>
            <a:endParaRPr lang="en-US" sz="1600" dirty="0">
              <a:solidFill>
                <a:srgbClr val="1A2B55"/>
              </a:solidFill>
              <a:latin typeface="Poppins"/>
              <a:ea typeface="Open Sans"/>
              <a:cs typeface="Open Sans"/>
            </a:endParaRPr>
          </a:p>
          <a:p>
            <a:pPr marL="0" indent="0">
              <a:buNone/>
            </a:pPr>
            <a:endParaRPr lang="en-US" sz="1600" dirty="0">
              <a:solidFill>
                <a:srgbClr val="1A2B55"/>
              </a:solidFill>
              <a:latin typeface="Poppins"/>
              <a:ea typeface="Open Sans"/>
              <a:cs typeface="Open Sans"/>
            </a:endParaRPr>
          </a:p>
          <a:p>
            <a:pPr marL="0" indent="0">
              <a:buNone/>
            </a:pPr>
            <a:endParaRPr lang="en-US" sz="1600" dirty="0">
              <a:solidFill>
                <a:srgbClr val="1A2B55"/>
              </a:solidFill>
              <a:latin typeface="Poppins"/>
              <a:ea typeface="Open Sans"/>
              <a:cs typeface="Open Sans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475DFD6-EA20-4F61-AC37-6E590B7CB7D8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053513" y="3112806"/>
            <a:ext cx="3158475" cy="74813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en-US" sz="3600" dirty="0">
                <a:latin typeface="Poppins"/>
                <a:ea typeface="Open Sans"/>
                <a:cs typeface="Open Sans"/>
              </a:rPr>
              <a:t>Alan Ayers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C007A47-DE70-4F33-AEBA-2802BAA16C0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19" t="-726" r="719" b="20435"/>
          <a:stretch/>
        </p:blipFill>
        <p:spPr>
          <a:xfrm>
            <a:off x="2498639" y="2257154"/>
            <a:ext cx="2397833" cy="2397833"/>
          </a:xfrm>
          <a:prstGeom prst="ellipse">
            <a:avLst/>
          </a:prstGeom>
          <a:ln w="57150">
            <a:solidFill>
              <a:srgbClr val="1A2B55"/>
            </a:solidFill>
          </a:ln>
        </p:spPr>
      </p:pic>
    </p:spTree>
    <p:extLst>
      <p:ext uri="{BB962C8B-B14F-4D97-AF65-F5344CB8AC3E}">
        <p14:creationId xmlns:p14="http://schemas.microsoft.com/office/powerpoint/2010/main" val="4137740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D24E1-2CD6-43FF-A6B6-D99EB2159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2664"/>
            <a:ext cx="10515600" cy="1325563"/>
          </a:xfrm>
        </p:spPr>
        <p:txBody>
          <a:bodyPr/>
          <a:lstStyle/>
          <a:p>
            <a:r>
              <a:rPr lang="en-US" dirty="0"/>
              <a:t>Urgent Care Trends Driving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B5CA6A-9C06-4A78-BB9E-F4AD602CEB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8933"/>
            <a:ext cx="10515600" cy="419939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After 25 years the industry is showing signs of maturity</a:t>
            </a:r>
          </a:p>
          <a:p>
            <a:r>
              <a:rPr lang="en-US" sz="24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Saturation in desirable suburban markets</a:t>
            </a:r>
          </a:p>
          <a:p>
            <a:r>
              <a:rPr lang="en-US" sz="24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Commoditization in the mind of consumers</a:t>
            </a:r>
          </a:p>
          <a:p>
            <a:r>
              <a:rPr lang="en-US" sz="24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Degradation of acuity driven by “case rate” and productivity measures</a:t>
            </a:r>
          </a:p>
          <a:p>
            <a:r>
              <a:rPr lang="en-US" sz="24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Consolidation of regional platforms; M&amp;A on a local level</a:t>
            </a:r>
          </a:p>
          <a:p>
            <a:r>
              <a:rPr lang="en-US" sz="24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Services expansion leveraging existing patients and locations</a:t>
            </a:r>
          </a:p>
          <a:p>
            <a:r>
              <a:rPr lang="en-US" sz="24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Growth in new markets, new populations, and new services</a:t>
            </a:r>
          </a:p>
          <a:p>
            <a:endParaRPr lang="en-US" sz="2400" dirty="0">
              <a:solidFill>
                <a:srgbClr val="1A2B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646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8EC33-D87A-45DE-B446-EDEAA44CE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181" y="367337"/>
            <a:ext cx="10515600" cy="1325563"/>
          </a:xfrm>
        </p:spPr>
        <p:txBody>
          <a:bodyPr/>
          <a:lstStyle/>
          <a:p>
            <a:r>
              <a:rPr lang="en-US" dirty="0"/>
              <a:t>The Power of a “Brand”</a:t>
            </a:r>
          </a:p>
        </p:txBody>
      </p:sp>
      <p:pic>
        <p:nvPicPr>
          <p:cNvPr id="1026" name="Picture 2" descr="Sears.">
            <a:extLst>
              <a:ext uri="{FF2B5EF4-FFF2-40B4-BE49-F238E27FC236}">
                <a16:creationId xmlns:a16="http://schemas.microsoft.com/office/drawing/2014/main" id="{22A4D6B2-BA4D-445B-82E5-D8BF4A018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1466850"/>
            <a:ext cx="3481234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3A0C2E-02AD-48C9-B339-6AA5ACF1CAE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294" y="1466851"/>
            <a:ext cx="3686175" cy="19674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21076C-3AEF-4A49-8572-6E31B7C33B1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3685268"/>
            <a:ext cx="3481234" cy="2373324"/>
          </a:xfrm>
          <a:prstGeom prst="rect">
            <a:avLst/>
          </a:prstGeom>
        </p:spPr>
      </p:pic>
      <p:pic>
        <p:nvPicPr>
          <p:cNvPr id="1030" name="Picture 6" descr="Costco rolls out Instacart same-day delivery across Canada | Supermarket  News">
            <a:extLst>
              <a:ext uri="{FF2B5EF4-FFF2-40B4-BE49-F238E27FC236}">
                <a16:creationId xmlns:a16="http://schemas.microsoft.com/office/drawing/2014/main" id="{EAC6C3D3-5F4E-4D0C-9DAB-DE823803B7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16293" y="3685268"/>
            <a:ext cx="3686176" cy="2373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9239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D24E1-2CD6-43FF-A6B6-D99EB2159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123" y="1009894"/>
            <a:ext cx="10515600" cy="1325563"/>
          </a:xfrm>
        </p:spPr>
        <p:txBody>
          <a:bodyPr/>
          <a:lstStyle/>
          <a:p>
            <a:r>
              <a:rPr lang="en-US" dirty="0">
                <a:latin typeface="Poppins"/>
                <a:ea typeface="Open Sans"/>
                <a:cs typeface="Poppins"/>
              </a:rPr>
              <a:t>The Power of a “Brand” </a:t>
            </a:r>
            <a:r>
              <a:rPr lang="en-US" sz="3600" b="0" dirty="0">
                <a:latin typeface="Poppins"/>
                <a:ea typeface="Open Sans"/>
                <a:cs typeface="Poppins"/>
              </a:rPr>
              <a:t>(cont’d.)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B5CA6A-9C06-4A78-BB9E-F4AD602CEB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815" y="2343394"/>
            <a:ext cx="9382371" cy="419939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Authentic – differentiated from other providers in all aspects 		 of the patient experience</a:t>
            </a:r>
          </a:p>
          <a:p>
            <a:r>
              <a:rPr lang="en-US" sz="22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Relevant – focused on what’s most important to patients</a:t>
            </a:r>
          </a:p>
          <a:p>
            <a:r>
              <a:rPr lang="en-US" sz="22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Consistent – patients know exactly what to expect, every time, and the brand delivers</a:t>
            </a:r>
          </a:p>
          <a:p>
            <a:r>
              <a:rPr lang="en-US" sz="22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Excellent – better quality, better service, better place to work, better value than competing options</a:t>
            </a:r>
          </a:p>
          <a:p>
            <a:endParaRPr lang="en-US" sz="2200" dirty="0">
              <a:solidFill>
                <a:srgbClr val="1A2B55"/>
              </a:solidFill>
            </a:endParaRPr>
          </a:p>
          <a:p>
            <a:endParaRPr lang="en-US" sz="2200" dirty="0">
              <a:solidFill>
                <a:srgbClr val="1A2B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983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D24E1-2CD6-43FF-A6B6-D99EB2159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390" y="763820"/>
            <a:ext cx="10515600" cy="1325563"/>
          </a:xfrm>
        </p:spPr>
        <p:txBody>
          <a:bodyPr/>
          <a:lstStyle/>
          <a:p>
            <a:r>
              <a:rPr lang="en-US" dirty="0"/>
              <a:t>How Brands Add Value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B5CA6A-9C06-4A78-BB9E-F4AD602CEB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390" y="1713924"/>
            <a:ext cx="10515600" cy="419939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Simplifies patient decision-making processes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Creates an emotional attachment with patients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Defines the culture and focuses the efforts of team members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Gains and protects market share from competitors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Reduces risk and increases valuation for owners and stakeholders</a:t>
            </a:r>
          </a:p>
          <a:p>
            <a:pPr>
              <a:lnSpc>
                <a:spcPct val="150000"/>
              </a:lnSpc>
            </a:pPr>
            <a:endParaRPr lang="en-US" sz="2400" dirty="0">
              <a:solidFill>
                <a:srgbClr val="1A2B55"/>
              </a:solidFill>
            </a:endParaRPr>
          </a:p>
          <a:p>
            <a:pPr>
              <a:lnSpc>
                <a:spcPct val="150000"/>
              </a:lnSpc>
            </a:pPr>
            <a:endParaRPr lang="en-US" sz="2400" dirty="0">
              <a:solidFill>
                <a:srgbClr val="1A2B55"/>
              </a:solidFill>
            </a:endParaRPr>
          </a:p>
          <a:p>
            <a:pPr>
              <a:lnSpc>
                <a:spcPct val="150000"/>
              </a:lnSpc>
            </a:pPr>
            <a:endParaRPr lang="en-US" sz="2400" dirty="0">
              <a:solidFill>
                <a:srgbClr val="1A2B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112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92425-5C2B-4BD8-AD01-0D0FEC1EB7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52588" y="1093970"/>
            <a:ext cx="9339261" cy="3127070"/>
          </a:xfrm>
        </p:spPr>
        <p:txBody>
          <a:bodyPr/>
          <a:lstStyle/>
          <a:p>
            <a:r>
              <a:rPr lang="en-US" dirty="0">
                <a:latin typeface="Poppins"/>
                <a:ea typeface="Open Sans"/>
                <a:cs typeface="Poppins"/>
              </a:rPr>
              <a:t>Expanding Your Brand Footprint: People</a:t>
            </a:r>
          </a:p>
        </p:txBody>
      </p:sp>
    </p:spTree>
    <p:extLst>
      <p:ext uri="{BB962C8B-B14F-4D97-AF65-F5344CB8AC3E}">
        <p14:creationId xmlns:p14="http://schemas.microsoft.com/office/powerpoint/2010/main" val="4269160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BC87A3E-322A-4994-A2DB-9A78DE538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5279"/>
            <a:ext cx="10515600" cy="1325563"/>
          </a:xfrm>
        </p:spPr>
        <p:txBody>
          <a:bodyPr/>
          <a:lstStyle/>
          <a:p>
            <a:r>
              <a:rPr lang="en-US" dirty="0"/>
              <a:t>Scarcity of Medical Labor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7287B22-02E9-472E-98FF-5CAB45EDC4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92240"/>
            <a:ext cx="10273212" cy="419939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i="0" dirty="0">
                <a:solidFill>
                  <a:srgbClr val="1A2B55"/>
                </a:solidFill>
                <a:effectLst/>
                <a:latin typeface="Open Sans"/>
                <a:ea typeface="Open Sans"/>
                <a:cs typeface="Open Sans"/>
              </a:rPr>
              <a:t>104,400 openings for </a:t>
            </a:r>
            <a:r>
              <a:rPr lang="en-US" sz="24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MAs</a:t>
            </a:r>
            <a:r>
              <a:rPr lang="en-US" sz="2400" i="0" dirty="0">
                <a:solidFill>
                  <a:srgbClr val="1A2B55"/>
                </a:solidFill>
                <a:effectLst/>
                <a:latin typeface="Open Sans"/>
                <a:ea typeface="Open Sans"/>
                <a:cs typeface="Open Sans"/>
              </a:rPr>
              <a:t> are projected every year from 2020-2030</a:t>
            </a:r>
            <a:endParaRPr lang="en-US" sz="2400" dirty="0">
              <a:solidFill>
                <a:srgbClr val="1A2B55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In 2019 there was an 8.5% shortage of x-ray techs and in 2020 the number of RTs taking the ARRT exam fell by 7.8%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By 2025 there will be a shortage of 200,000 RNs and 29,400 NPs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By 2032 there will be a shortage of 122,000 physicians </a:t>
            </a:r>
            <a:endParaRPr lang="en-US" sz="2400" dirty="0">
              <a:solidFill>
                <a:srgbClr val="1A2B55"/>
              </a:solidFill>
            </a:endParaRPr>
          </a:p>
          <a:p>
            <a:pPr>
              <a:lnSpc>
                <a:spcPct val="100000"/>
              </a:lnSpc>
            </a:pPr>
            <a:endParaRPr lang="en-US" sz="2400" b="0" i="0" dirty="0">
              <a:solidFill>
                <a:srgbClr val="1A2B55"/>
              </a:solidFill>
              <a:effectLst/>
            </a:endParaRPr>
          </a:p>
          <a:p>
            <a:pPr>
              <a:lnSpc>
                <a:spcPct val="100000"/>
              </a:lnSpc>
            </a:pPr>
            <a:endParaRPr lang="en-US" sz="2400" dirty="0">
              <a:solidFill>
                <a:srgbClr val="1A2B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204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5DBDE-57F9-4685-B4EA-A3D22916D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6003"/>
            <a:ext cx="10515600" cy="1325563"/>
          </a:xfrm>
        </p:spPr>
        <p:txBody>
          <a:bodyPr/>
          <a:lstStyle/>
          <a:p>
            <a:r>
              <a:rPr lang="en-US" dirty="0"/>
              <a:t>Winning Employer Brands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0EE3FA-DE56-41A3-8159-90DFB026A72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4225" y="1437076"/>
            <a:ext cx="2707527" cy="28295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931ED70-04EC-4B3D-A2DD-4D610D960AC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3939" y="1349151"/>
            <a:ext cx="3073700" cy="28295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5D5989-62DF-47BB-AAF4-83B613DA73D9}"/>
              </a:ext>
            </a:extLst>
          </p:cNvPr>
          <p:cNvSpPr txBox="1"/>
          <p:nvPr/>
        </p:nvSpPr>
        <p:spPr>
          <a:xfrm>
            <a:off x="838200" y="4387581"/>
            <a:ext cx="4962525" cy="132343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$17.00/hr. starting wage</a:t>
            </a:r>
            <a:endParaRPr lang="en-US" sz="1600">
              <a:solidFill>
                <a:srgbClr val="1A2B55"/>
              </a:solidFill>
              <a:latin typeface="Open Sans"/>
              <a:ea typeface="Open Sans"/>
              <a:cs typeface="Open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Full medical/dental, 401(k), profit sharing after 180 days</a:t>
            </a:r>
            <a:endParaRPr lang="en-US" sz="1600">
              <a:solidFill>
                <a:srgbClr val="1A2B55"/>
              </a:solidFill>
              <a:latin typeface="Open Sans"/>
              <a:ea typeface="Open Sans"/>
              <a:cs typeface="Open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“Extra checks” 2x/year for high productivity</a:t>
            </a:r>
            <a:endParaRPr lang="en-US" sz="1600">
              <a:solidFill>
                <a:srgbClr val="1A2B55"/>
              </a:solidFill>
              <a:latin typeface="Open Sans"/>
              <a:ea typeface="Open Sans"/>
              <a:cs typeface="Open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94% employee retention</a:t>
            </a:r>
            <a:endParaRPr lang="en-US" sz="1600">
              <a:solidFill>
                <a:srgbClr val="1A2B55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966F6F-6001-446D-B8F1-0C0A853F61D5}"/>
              </a:ext>
            </a:extLst>
          </p:cNvPr>
          <p:cNvSpPr txBox="1"/>
          <p:nvPr/>
        </p:nvSpPr>
        <p:spPr>
          <a:xfrm>
            <a:off x="6096000" y="4299656"/>
            <a:ext cx="5920937" cy="132343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Bonuses paid since 1935; profit sharing since 1949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10% turnover for managers (40 hr. workweek) vs. fast food industry 130-150%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25% of employees &gt;10 yrs.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2,160 inductees to the “25 year club”</a:t>
            </a:r>
          </a:p>
        </p:txBody>
      </p:sp>
    </p:spTree>
    <p:extLst>
      <p:ext uri="{BB962C8B-B14F-4D97-AF65-F5344CB8AC3E}">
        <p14:creationId xmlns:p14="http://schemas.microsoft.com/office/powerpoint/2010/main" val="2794654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96BDD-F525-4ADC-8782-8725416D9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815" y="537469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Branded Patient Experience Destination</a:t>
            </a:r>
          </a:p>
        </p:txBody>
      </p:sp>
      <p:pic>
        <p:nvPicPr>
          <p:cNvPr id="2050" name="Picture 2" descr="Centers Urgent Care - Book Online - Urgent Care in Brooklyn, NY 11204 | Solv">
            <a:extLst>
              <a:ext uri="{FF2B5EF4-FFF2-40B4-BE49-F238E27FC236}">
                <a16:creationId xmlns:a16="http://schemas.microsoft.com/office/drawing/2014/main" id="{1CE0FEDA-DB0B-465E-8374-36D261EB81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47534" y="3358149"/>
            <a:ext cx="4016076" cy="2783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9DC7DB5-1B15-42BF-B520-C9E38B7B44DE}"/>
              </a:ext>
            </a:extLst>
          </p:cNvPr>
          <p:cNvSpPr txBox="1"/>
          <p:nvPr/>
        </p:nvSpPr>
        <p:spPr>
          <a:xfrm>
            <a:off x="1023815" y="1783345"/>
            <a:ext cx="10371301" cy="1477328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b="1" dirty="0">
                <a:solidFill>
                  <a:srgbClr val="49B649"/>
                </a:solidFill>
                <a:latin typeface="Poppins"/>
                <a:ea typeface="Open Sans"/>
                <a:cs typeface="Open Sans"/>
              </a:rPr>
              <a:t>Scalable and predictable operating model: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Repeatable	(process-driven, standardized operating procedures, facilitated by technology)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Consistent 	(every day, every patient, every provider, every site)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Measurable	(KPI focused with incentives)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Accountable	(team-oriented with shared values and culture)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AF9B54-0808-431F-9B39-6EEA681EF0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7783" y="3358149"/>
            <a:ext cx="3542575" cy="2775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116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92425-5C2B-4BD8-AD01-0D0FEC1EB7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26665" y="1904816"/>
            <a:ext cx="6291262" cy="2599532"/>
          </a:xfrm>
        </p:spPr>
        <p:txBody>
          <a:bodyPr/>
          <a:lstStyle/>
          <a:p>
            <a:r>
              <a:rPr lang="en-US" dirty="0"/>
              <a:t>Expanding Your Brand Footprint:</a:t>
            </a:r>
            <a:br>
              <a:rPr lang="en-US" dirty="0"/>
            </a:br>
            <a:r>
              <a:rPr lang="en-US" dirty="0"/>
              <a:t>New Locations</a:t>
            </a:r>
          </a:p>
        </p:txBody>
      </p:sp>
    </p:spTree>
    <p:extLst>
      <p:ext uri="{BB962C8B-B14F-4D97-AF65-F5344CB8AC3E}">
        <p14:creationId xmlns:p14="http://schemas.microsoft.com/office/powerpoint/2010/main" val="2557547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CD285-76CC-4B8F-A432-9AEC091D3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0" y="658202"/>
            <a:ext cx="10515600" cy="1325563"/>
          </a:xfrm>
        </p:spPr>
        <p:txBody>
          <a:bodyPr/>
          <a:lstStyle/>
          <a:p>
            <a:r>
              <a:rPr lang="en-US" dirty="0"/>
              <a:t>No Better Time to Open New Centers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3B42A-1534-4AFC-8F5B-2F48A6029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5200" y="1786918"/>
            <a:ext cx="10515600" cy="447256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49B649"/>
                </a:solidFill>
                <a:latin typeface="Poppins"/>
                <a:ea typeface="Open Sans"/>
                <a:cs typeface="Open Sans"/>
              </a:rPr>
              <a:t>Endemic COVID will lift overall center volumes </a:t>
            </a:r>
            <a:endParaRPr lang="en-US" sz="1800" b="1" dirty="0">
              <a:solidFill>
                <a:srgbClr val="49B649"/>
              </a:solidFill>
              <a:latin typeface="Poppins"/>
            </a:endParaRPr>
          </a:p>
          <a:p>
            <a:pPr lvl="1">
              <a:lnSpc>
                <a:spcPct val="110000"/>
              </a:lnSpc>
            </a:pPr>
            <a:r>
              <a:rPr lang="en-US" sz="18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Less acute strains: 3-in-1 test, Rx antiviral availability </a:t>
            </a:r>
            <a:endParaRPr lang="en-US" sz="1800" dirty="0">
              <a:solidFill>
                <a:srgbClr val="1A2B55"/>
              </a:solidFill>
            </a:endParaRPr>
          </a:p>
          <a:p>
            <a:pPr lvl="1">
              <a:lnSpc>
                <a:spcPct val="110000"/>
              </a:lnSpc>
            </a:pPr>
            <a:r>
              <a:rPr lang="en-US" sz="18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Accelerated volume ramp-up reduces working capital needs</a:t>
            </a:r>
          </a:p>
          <a:p>
            <a:pPr lvl="1">
              <a:lnSpc>
                <a:spcPct val="110000"/>
              </a:lnSpc>
            </a:pPr>
            <a:r>
              <a:rPr lang="en-US" sz="18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Higher volumes are equivalent to a “year-round flu”</a:t>
            </a:r>
          </a:p>
          <a:p>
            <a:pPr lvl="1">
              <a:lnSpc>
                <a:spcPct val="110000"/>
              </a:lnSpc>
            </a:pPr>
            <a:r>
              <a:rPr lang="en-US" sz="18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Incremental visits drive productivity; flow to the bottom line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49B649"/>
                </a:solidFill>
                <a:latin typeface="Poppins"/>
                <a:ea typeface="Open Sans"/>
                <a:cs typeface="Open Sans"/>
              </a:rPr>
              <a:t>Operators are sitting on “COVID cash” </a:t>
            </a:r>
            <a:endParaRPr lang="en-US" sz="1800" b="1" dirty="0">
              <a:solidFill>
                <a:srgbClr val="49B649"/>
              </a:solidFill>
              <a:latin typeface="Poppins"/>
            </a:endParaRPr>
          </a:p>
          <a:p>
            <a:pPr lvl="1">
              <a:lnSpc>
                <a:spcPct val="110000"/>
              </a:lnSpc>
            </a:pPr>
            <a:r>
              <a:rPr lang="en-US" sz="18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Poor investment options</a:t>
            </a:r>
          </a:p>
          <a:p>
            <a:pPr lvl="2">
              <a:lnSpc>
                <a:spcPct val="110000"/>
              </a:lnSpc>
            </a:pPr>
            <a:r>
              <a:rPr lang="en-US" sz="18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Rising interest rates, stock market volatility, low real estate cap rates</a:t>
            </a:r>
          </a:p>
          <a:p>
            <a:pPr lvl="1">
              <a:lnSpc>
                <a:spcPct val="110000"/>
              </a:lnSpc>
            </a:pPr>
            <a:r>
              <a:rPr lang="en-US" sz="18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Borrowing is cheap</a:t>
            </a:r>
          </a:p>
          <a:p>
            <a:pPr lvl="2">
              <a:lnSpc>
                <a:spcPct val="110000"/>
              </a:lnSpc>
            </a:pPr>
            <a:r>
              <a:rPr lang="en-US" sz="18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Low interest rates, high inflation </a:t>
            </a:r>
            <a:endParaRPr lang="en-US" sz="1800" dirty="0">
              <a:solidFill>
                <a:srgbClr val="1A2B55"/>
              </a:solidFill>
            </a:endParaRPr>
          </a:p>
          <a:p>
            <a:pPr lvl="1">
              <a:lnSpc>
                <a:spcPct val="110000"/>
              </a:lnSpc>
            </a:pPr>
            <a:endParaRPr lang="en-US" sz="1800" dirty="0">
              <a:solidFill>
                <a:srgbClr val="1A2B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059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CD285-76CC-4B8F-A432-9AEC091D3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585" y="824278"/>
            <a:ext cx="10515600" cy="1325563"/>
          </a:xfrm>
        </p:spPr>
        <p:txBody>
          <a:bodyPr/>
          <a:lstStyle/>
          <a:p>
            <a:r>
              <a:rPr lang="en-US" dirty="0">
                <a:latin typeface="Poppins"/>
                <a:ea typeface="Open Sans"/>
                <a:cs typeface="Poppins"/>
              </a:rPr>
              <a:t>New Centers </a:t>
            </a:r>
            <a:r>
              <a:rPr lang="en-US" sz="3600" b="0" dirty="0">
                <a:latin typeface="Poppins"/>
                <a:ea typeface="Open Sans"/>
                <a:cs typeface="Poppins"/>
              </a:rPr>
              <a:t>(cont’d.)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3B42A-1534-4AFC-8F5B-2F48A6029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6585" y="1883503"/>
            <a:ext cx="10515600" cy="441505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49B649"/>
                </a:solidFill>
                <a:latin typeface="Poppins"/>
                <a:ea typeface="Open Sans"/>
                <a:cs typeface="Open Sans"/>
              </a:rPr>
              <a:t>Strong retail sites have opened 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49B649"/>
                </a:solidFill>
                <a:latin typeface="Poppins"/>
                <a:ea typeface="Open Sans"/>
                <a:cs typeface="Open Sans"/>
              </a:rPr>
              <a:t>Multi-location footprints bring a higher valuation</a:t>
            </a:r>
            <a:endParaRPr lang="en-US" sz="1800" b="1" dirty="0">
              <a:solidFill>
                <a:srgbClr val="49B649"/>
              </a:solidFill>
              <a:latin typeface="Poppins"/>
            </a:endParaRPr>
          </a:p>
          <a:p>
            <a:pPr lvl="1">
              <a:lnSpc>
                <a:spcPct val="120000"/>
              </a:lnSpc>
            </a:pPr>
            <a:r>
              <a:rPr lang="en-US" sz="18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Existing centers benefit from new center additions</a:t>
            </a:r>
          </a:p>
          <a:p>
            <a:pPr lvl="1">
              <a:lnSpc>
                <a:spcPct val="120000"/>
              </a:lnSpc>
            </a:pPr>
            <a:r>
              <a:rPr lang="en-US" sz="18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Scale economies in marketing and staffing bench</a:t>
            </a:r>
          </a:p>
          <a:p>
            <a:pPr lvl="1">
              <a:lnSpc>
                <a:spcPct val="120000"/>
              </a:lnSpc>
            </a:pPr>
            <a:r>
              <a:rPr lang="en-US" sz="18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Payer leverage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49B649"/>
                </a:solidFill>
                <a:latin typeface="Poppins"/>
                <a:ea typeface="Open Sans"/>
                <a:cs typeface="Open Sans"/>
              </a:rPr>
              <a:t>Retain pandemic business gains</a:t>
            </a:r>
          </a:p>
          <a:p>
            <a:pPr lvl="1">
              <a:lnSpc>
                <a:spcPct val="120000"/>
              </a:lnSpc>
            </a:pPr>
            <a:r>
              <a:rPr lang="en-US" sz="18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New patients introduced by COVID testing</a:t>
            </a:r>
          </a:p>
          <a:p>
            <a:pPr lvl="1">
              <a:lnSpc>
                <a:spcPct val="120000"/>
              </a:lnSpc>
            </a:pPr>
            <a:r>
              <a:rPr lang="en-US" sz="1800" dirty="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Retain hard-to-find staff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49B649"/>
                </a:solidFill>
                <a:latin typeface="Poppins"/>
                <a:ea typeface="Open Sans"/>
                <a:cs typeface="Open Sans"/>
              </a:rPr>
              <a:t>Race to establish brand in rural and other underserved markets</a:t>
            </a:r>
          </a:p>
          <a:p>
            <a:pPr lvl="1">
              <a:lnSpc>
                <a:spcPct val="120000"/>
              </a:lnSpc>
            </a:pPr>
            <a:endParaRPr lang="en-US" sz="1800" dirty="0">
              <a:solidFill>
                <a:srgbClr val="1A2B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2837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62FA3-A708-45C8-BB3A-167CDEEBE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738" y="423740"/>
            <a:ext cx="10515600" cy="1325563"/>
          </a:xfrm>
        </p:spPr>
        <p:txBody>
          <a:bodyPr/>
          <a:lstStyle/>
          <a:p>
            <a:r>
              <a:rPr lang="en-US" dirty="0"/>
              <a:t>Leveraging the Power of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D06F66-8163-4217-AE61-2C1A75B7D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62099"/>
            <a:ext cx="6886129" cy="454342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E1694574-E45D-4D00-98C5-62CE4DC8FB22}"/>
              </a:ext>
            </a:extLst>
          </p:cNvPr>
          <p:cNvSpPr/>
          <p:nvPr/>
        </p:nvSpPr>
        <p:spPr>
          <a:xfrm>
            <a:off x="5057775" y="4076700"/>
            <a:ext cx="409575" cy="361950"/>
          </a:xfrm>
          <a:prstGeom prst="ellipse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5241059-1D6B-495F-999D-14AFCA0BE9AC}"/>
              </a:ext>
            </a:extLst>
          </p:cNvPr>
          <p:cNvSpPr/>
          <p:nvPr/>
        </p:nvSpPr>
        <p:spPr>
          <a:xfrm>
            <a:off x="4648200" y="4076700"/>
            <a:ext cx="409575" cy="361950"/>
          </a:xfrm>
          <a:prstGeom prst="ellipse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3926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9EEBF4F-E0FB-4483-8548-52E2ABDBB643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896" y="1820636"/>
            <a:ext cx="4830987" cy="39804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C72B71-B277-4533-8BE1-DB4C15680F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7833" y="1787678"/>
            <a:ext cx="6424777" cy="4015486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F6F2D8A-D6D1-4A8A-9293-45507A984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677741"/>
            <a:ext cx="10515600" cy="1325563"/>
          </a:xfrm>
        </p:spPr>
        <p:txBody>
          <a:bodyPr/>
          <a:lstStyle/>
          <a:p>
            <a:r>
              <a:rPr lang="en-US" dirty="0"/>
              <a:t>New Perspectives on Real Estate</a:t>
            </a:r>
          </a:p>
        </p:txBody>
      </p:sp>
    </p:spTree>
    <p:extLst>
      <p:ext uri="{BB962C8B-B14F-4D97-AF65-F5344CB8AC3E}">
        <p14:creationId xmlns:p14="http://schemas.microsoft.com/office/powerpoint/2010/main" val="19575504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19636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ADF6B-CA9F-C349-A32F-991E250CAE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54212" y="1881513"/>
            <a:ext cx="8822987" cy="2599532"/>
          </a:xfrm>
        </p:spPr>
        <p:txBody>
          <a:bodyPr>
            <a:normAutofit/>
          </a:bodyPr>
          <a:lstStyle/>
          <a:p>
            <a:r>
              <a:rPr lang="en-US" sz="5000" dirty="0">
                <a:latin typeface="Poppins"/>
                <a:ea typeface="Open Sans"/>
                <a:cs typeface="Poppins"/>
              </a:rPr>
              <a:t>Scan to rate </a:t>
            </a:r>
            <a:br>
              <a:rPr lang="en-US" sz="5000" dirty="0">
                <a:latin typeface="Poppins"/>
                <a:ea typeface="Open Sans"/>
                <a:cs typeface="Poppins"/>
              </a:rPr>
            </a:br>
            <a:r>
              <a:rPr lang="en-US" sz="5000" dirty="0">
                <a:latin typeface="Poppins"/>
                <a:ea typeface="Open Sans"/>
                <a:cs typeface="Poppins"/>
              </a:rPr>
              <a:t>this session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D4FC880-927A-5B47-BF67-A15765B4780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972847" y="1611093"/>
            <a:ext cx="3870325" cy="3870325"/>
          </a:xfrm>
        </p:spPr>
      </p:pic>
    </p:spTree>
    <p:extLst>
      <p:ext uri="{BB962C8B-B14F-4D97-AF65-F5344CB8AC3E}">
        <p14:creationId xmlns:p14="http://schemas.microsoft.com/office/powerpoint/2010/main" val="3049568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30247BC29FE884290F02F46CC90F040" ma:contentTypeVersion="12" ma:contentTypeDescription="Create a new document." ma:contentTypeScope="" ma:versionID="55960da24f65850e50104ee7088fa2aa">
  <xsd:schema xmlns:xsd="http://www.w3.org/2001/XMLSchema" xmlns:xs="http://www.w3.org/2001/XMLSchema" xmlns:p="http://schemas.microsoft.com/office/2006/metadata/properties" xmlns:ns2="02f44649-2f9d-453d-aee6-eb0dd1c00c66" xmlns:ns3="03a67363-0174-4e84-b0b0-03441103e3b4" targetNamespace="http://schemas.microsoft.com/office/2006/metadata/properties" ma:root="true" ma:fieldsID="ed0b4f3dcaf68450de1362a9209f4374" ns2:_="" ns3:_="">
    <xsd:import namespace="02f44649-2f9d-453d-aee6-eb0dd1c00c66"/>
    <xsd:import namespace="03a67363-0174-4e84-b0b0-03441103e3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f44649-2f9d-453d-aee6-eb0dd1c00c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a67363-0174-4e84-b0b0-03441103e3b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842A209-5518-4DA7-86BA-6E589F20DCC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5858F39-EB75-4F9D-A12C-D84FB1E12D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f44649-2f9d-453d-aee6-eb0dd1c00c66"/>
    <ds:schemaRef ds:uri="03a67363-0174-4e84-b0b0-03441103e3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648193-6D50-4EF4-A624-AF6B1ADF7E13}">
  <ds:schemaRefs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02f44649-2f9d-453d-aee6-eb0dd1c00c66"/>
    <ds:schemaRef ds:uri="http://schemas.microsoft.com/office/infopath/2007/PartnerControls"/>
    <ds:schemaRef ds:uri="http://purl.org/dc/terms/"/>
    <ds:schemaRef ds:uri="http://purl.org/dc/elements/1.1/"/>
    <ds:schemaRef ds:uri="http://schemas.microsoft.com/office/2006/metadata/properties"/>
    <ds:schemaRef ds:uri="03a67363-0174-4e84-b0b0-03441103e3b4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3510</TotalTime>
  <Words>583</Words>
  <Application>Microsoft Office PowerPoint</Application>
  <PresentationFormat>Widescreen</PresentationFormat>
  <Paragraphs>72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Open Sans</vt:lpstr>
      <vt:lpstr>Poppins</vt:lpstr>
      <vt:lpstr>Office Theme</vt:lpstr>
      <vt:lpstr>A Strategic Marketing Approach to Creating Value for Investors, Employees, and Patients</vt:lpstr>
      <vt:lpstr>PowerPoint Presentation</vt:lpstr>
      <vt:lpstr>Urgent Care Trends Driving Change</vt:lpstr>
      <vt:lpstr>The Power of a “Brand”</vt:lpstr>
      <vt:lpstr>The Power of a “Brand” (cont’d.)</vt:lpstr>
      <vt:lpstr>How Brands Add Value</vt:lpstr>
      <vt:lpstr>Expanding Your Brand Footprint: People</vt:lpstr>
      <vt:lpstr>Scarcity of Medical Labor</vt:lpstr>
      <vt:lpstr>Winning Employer Brands</vt:lpstr>
      <vt:lpstr>Branded Patient Experience Destination</vt:lpstr>
      <vt:lpstr>Expanding Your Brand Footprint: New Locations</vt:lpstr>
      <vt:lpstr>No Better Time to Open New Centers</vt:lpstr>
      <vt:lpstr>New Centers (cont’d.)</vt:lpstr>
      <vt:lpstr>Leveraging the Power of Data</vt:lpstr>
      <vt:lpstr>New Perspectives on Real Estate</vt:lpstr>
      <vt:lpstr>PowerPoint Presentation</vt:lpstr>
      <vt:lpstr>Scan to rate  this session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Neil Hinkle</dc:creator>
  <cp:lastModifiedBy>Alan Ayers</cp:lastModifiedBy>
  <cp:revision>306</cp:revision>
  <dcterms:created xsi:type="dcterms:W3CDTF">2021-08-25T11:42:20Z</dcterms:created>
  <dcterms:modified xsi:type="dcterms:W3CDTF">2022-03-02T17:29:20Z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0x010100430247BC29FE884290F02F46CC90F040</vt:lpwstr>
  </property>
</Properties>
</file>