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9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87" r:id="rId6"/>
    <p:sldId id="1637155225" r:id="rId7"/>
    <p:sldId id="290" r:id="rId8"/>
    <p:sldId id="1637155257" r:id="rId9"/>
    <p:sldId id="292" r:id="rId10"/>
    <p:sldId id="284" r:id="rId11"/>
    <p:sldId id="1637155258" r:id="rId12"/>
    <p:sldId id="283" r:id="rId13"/>
    <p:sldId id="291" r:id="rId14"/>
    <p:sldId id="1637155231" r:id="rId15"/>
    <p:sldId id="294" r:id="rId16"/>
    <p:sldId id="1637155256" r:id="rId17"/>
    <p:sldId id="293" r:id="rId18"/>
    <p:sldId id="299" r:id="rId19"/>
    <p:sldId id="1637155227" r:id="rId20"/>
    <p:sldId id="298" r:id="rId21"/>
    <p:sldId id="300" r:id="rId22"/>
    <p:sldId id="296" r:id="rId23"/>
    <p:sldId id="264" r:id="rId24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D862AC9-7CEC-46BB-B14B-35818A676782}">
          <p14:sldIdLst>
            <p14:sldId id="256"/>
            <p14:sldId id="287"/>
            <p14:sldId id="1637155225"/>
            <p14:sldId id="290"/>
            <p14:sldId id="1637155257"/>
            <p14:sldId id="292"/>
            <p14:sldId id="284"/>
            <p14:sldId id="1637155258"/>
            <p14:sldId id="283"/>
            <p14:sldId id="291"/>
            <p14:sldId id="1637155231"/>
            <p14:sldId id="294"/>
            <p14:sldId id="1637155256"/>
            <p14:sldId id="293"/>
            <p14:sldId id="299"/>
            <p14:sldId id="1637155227"/>
            <p14:sldId id="298"/>
            <p14:sldId id="300"/>
            <p14:sldId id="296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matheny@UCAOA.local" initials="c" lastIdx="0" clrIdx="0">
    <p:extLst>
      <p:ext uri="{19B8F6BF-5375-455C-9EA6-DF929625EA0E}">
        <p15:presenceInfo xmlns:p15="http://schemas.microsoft.com/office/powerpoint/2012/main" userId="S-1-5-21-3129609167-3521144788-2432628500-2158" providerId="AD"/>
      </p:ext>
    </p:extLst>
  </p:cmAuthor>
  <p:cmAuthor id="2" name="Tammi DeGeneres" initials="TD" lastIdx="2" clrIdx="1">
    <p:extLst>
      <p:ext uri="{19B8F6BF-5375-455C-9EA6-DF929625EA0E}">
        <p15:presenceInfo xmlns:p15="http://schemas.microsoft.com/office/powerpoint/2012/main" userId="S::tdegeneres@phcurgentcare.com::7197379c-5a9e-4586-a6c9-63599f7b76ed" providerId="AD"/>
      </p:ext>
    </p:extLst>
  </p:cmAuthor>
  <p:cmAuthor id="3" name="Jennifer Tucker" initials="JT" lastIdx="1" clrIdx="2">
    <p:extLst>
      <p:ext uri="{19B8F6BF-5375-455C-9EA6-DF929625EA0E}">
        <p15:presenceInfo xmlns:p15="http://schemas.microsoft.com/office/powerpoint/2012/main" userId="Jennifer Tuck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55A3"/>
    <a:srgbClr val="FFFFFF"/>
    <a:srgbClr val="C0C0C0"/>
    <a:srgbClr val="0180BF"/>
    <a:srgbClr val="03788F"/>
    <a:srgbClr val="038AA5"/>
    <a:srgbClr val="039EBD"/>
    <a:srgbClr val="737373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9EC8C-E89A-4448-8201-EDBDBE5E9810}" v="46" dt="2023-09-02T00:07:31.3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20"/>
    <p:restoredTop sz="96327"/>
  </p:normalViewPr>
  <p:slideViewPr>
    <p:cSldViewPr snapToGrid="0">
      <p:cViewPr>
        <p:scale>
          <a:sx n="66" d="100"/>
          <a:sy n="66" d="100"/>
        </p:scale>
        <p:origin x="976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49A550-2F02-4123-8BBC-A8C98FC9DC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048" cy="470356"/>
          </a:xfrm>
          <a:prstGeom prst="rect">
            <a:avLst/>
          </a:prstGeom>
        </p:spPr>
        <p:txBody>
          <a:bodyPr vert="horz" lIns="89132" tIns="44566" rIns="89132" bIns="4456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51A3C8-C0CF-428F-ACBA-D3DC2A7DBB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887" y="0"/>
            <a:ext cx="3078048" cy="470356"/>
          </a:xfrm>
          <a:prstGeom prst="rect">
            <a:avLst/>
          </a:prstGeom>
        </p:spPr>
        <p:txBody>
          <a:bodyPr vert="horz" lIns="89132" tIns="44566" rIns="89132" bIns="44566" rtlCol="0"/>
          <a:lstStyle>
            <a:lvl1pPr algn="r">
              <a:defRPr sz="1200"/>
            </a:lvl1pPr>
          </a:lstStyle>
          <a:p>
            <a:fld id="{1F5C8040-0B37-46DA-A0C9-D6B5E582D5DB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549E3D-CB1A-4AE9-A610-7FA0928E32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918120"/>
            <a:ext cx="3078048" cy="470355"/>
          </a:xfrm>
          <a:prstGeom prst="rect">
            <a:avLst/>
          </a:prstGeom>
        </p:spPr>
        <p:txBody>
          <a:bodyPr vert="horz" lIns="89132" tIns="44566" rIns="89132" bIns="4456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976444-5CDE-4A0F-88EB-843CBF6705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887" y="8918120"/>
            <a:ext cx="3078048" cy="470355"/>
          </a:xfrm>
          <a:prstGeom prst="rect">
            <a:avLst/>
          </a:prstGeom>
        </p:spPr>
        <p:txBody>
          <a:bodyPr vert="horz" lIns="89132" tIns="44566" rIns="89132" bIns="44566" rtlCol="0" anchor="b"/>
          <a:lstStyle>
            <a:lvl1pPr algn="r">
              <a:defRPr sz="1200"/>
            </a:lvl1pPr>
          </a:lstStyle>
          <a:p>
            <a:fld id="{4639D63F-341C-4AD3-9328-F0AED63D1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42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39" cy="471054"/>
          </a:xfrm>
          <a:prstGeom prst="rect">
            <a:avLst/>
          </a:prstGeom>
        </p:spPr>
        <p:txBody>
          <a:bodyPr vert="horz" lIns="94222" tIns="47112" rIns="94222" bIns="471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1"/>
            <a:ext cx="3077739" cy="471054"/>
          </a:xfrm>
          <a:prstGeom prst="rect">
            <a:avLst/>
          </a:prstGeom>
        </p:spPr>
        <p:txBody>
          <a:bodyPr vert="horz" lIns="94222" tIns="47112" rIns="94222" bIns="47112" rtlCol="0"/>
          <a:lstStyle>
            <a:lvl1pPr algn="r">
              <a:defRPr sz="1300"/>
            </a:lvl1pPr>
          </a:lstStyle>
          <a:p>
            <a:fld id="{9EA35727-1C7A-497B-B15A-F7760BD8A487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2" tIns="47112" rIns="94222" bIns="471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3"/>
          </a:xfrm>
          <a:prstGeom prst="rect">
            <a:avLst/>
          </a:prstGeom>
        </p:spPr>
        <p:txBody>
          <a:bodyPr vert="horz" lIns="94222" tIns="47112" rIns="94222" bIns="471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2" tIns="47112" rIns="94222" bIns="471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2" tIns="47112" rIns="94222" bIns="47112" rtlCol="0" anchor="b"/>
          <a:lstStyle>
            <a:lvl1pPr algn="r">
              <a:defRPr sz="1300"/>
            </a:lvl1pPr>
          </a:lstStyle>
          <a:p>
            <a:fld id="{9207B7BA-7BE5-4B54-ACCF-FFDF7E1E7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098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7B7BA-7BE5-4B54-ACCF-FFDF7E1E7E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01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04A-4F8B-184F-AA9A-147F6012E4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61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andscape, water, outdoor, sky&#10;&#10;Description automatically generated">
            <a:extLst>
              <a:ext uri="{FF2B5EF4-FFF2-40B4-BE49-F238E27FC236}">
                <a16:creationId xmlns:a16="http://schemas.microsoft.com/office/drawing/2014/main" id="{995179A2-2FC9-1ADD-7406-6966B10E6C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52231419-2C6D-594C-BBD0-2200426E41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426" y="6271511"/>
            <a:ext cx="3141886" cy="215444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2023 California Urgent Care Association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1BD47D8-5EC8-2B4D-847A-AD08B0C9AE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6642" y="2789168"/>
            <a:ext cx="7384835" cy="1311128"/>
          </a:xfrm>
        </p:spPr>
        <p:txBody>
          <a:bodyPr wrap="square" anchor="b">
            <a:spAutoFit/>
          </a:bodyPr>
          <a:lstStyle>
            <a:lvl1pPr marL="0" marR="0" indent="0" algn="l" defTabSz="5143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Western Regional Urgent Care Conference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023EA7F-1A7D-EC40-8526-CFB039E64CE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26642" y="4172656"/>
            <a:ext cx="7038763" cy="63302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Here</a:t>
            </a:r>
          </a:p>
        </p:txBody>
      </p:sp>
      <p:pic>
        <p:nvPicPr>
          <p:cNvPr id="9" name="Picture 8" descr="A white circle with blue text and green text&#10;&#10;Description automatically generated with low confidence">
            <a:extLst>
              <a:ext uri="{FF2B5EF4-FFF2-40B4-BE49-F238E27FC236}">
                <a16:creationId xmlns:a16="http://schemas.microsoft.com/office/drawing/2014/main" id="{FC6F5DA7-87F3-9F95-DED3-592A97A531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75" y="2510740"/>
            <a:ext cx="2363543" cy="236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95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cloud, water, sky&#10;&#10;Description automatically generated">
            <a:extLst>
              <a:ext uri="{FF2B5EF4-FFF2-40B4-BE49-F238E27FC236}">
                <a16:creationId xmlns:a16="http://schemas.microsoft.com/office/drawing/2014/main" id="{2D95F59B-CA4F-888B-F7F7-CD3D109648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52231419-2C6D-594C-BBD0-2200426E41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426" y="6271511"/>
            <a:ext cx="3141886" cy="215444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2023 California Urgent Care Association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1BD47D8-5EC8-2B4D-847A-AD08B0C9AE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0442" y="960368"/>
            <a:ext cx="7384835" cy="1311128"/>
          </a:xfrm>
        </p:spPr>
        <p:txBody>
          <a:bodyPr wrap="square" anchor="b">
            <a:spAutoFit/>
          </a:bodyPr>
          <a:lstStyle>
            <a:lvl1pPr marL="0" marR="0" indent="0" algn="l" defTabSz="5143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Western Regional Urgent Care Conference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023EA7F-1A7D-EC40-8526-CFB039E64CE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50442" y="2343856"/>
            <a:ext cx="7038763" cy="63302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Here</a:t>
            </a:r>
          </a:p>
        </p:txBody>
      </p:sp>
      <p:pic>
        <p:nvPicPr>
          <p:cNvPr id="6" name="Picture 5" descr="A white circle with blue text and green text&#10;&#10;Description automatically generated with low confidence">
            <a:extLst>
              <a:ext uri="{FF2B5EF4-FFF2-40B4-BE49-F238E27FC236}">
                <a16:creationId xmlns:a16="http://schemas.microsoft.com/office/drawing/2014/main" id="{9540D8B4-B6FE-6F3E-4F87-E6945C6E0B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75" y="674104"/>
            <a:ext cx="2363543" cy="236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1F4D5-2DCB-451C-BD8C-59A2711E72D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0381"/>
            </a:schemeClr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620A5-1DE8-46B4-A4D0-1B17EA860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6" y="1005142"/>
            <a:ext cx="10270065" cy="4552378"/>
          </a:xfrm>
          <a:solidFill>
            <a:schemeClr val="bg1">
              <a:alpha val="80381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8FFBDBB-6CC2-7A48-BE40-E636EF6C2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5488" y="6262096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71FEFF-0421-0616-445D-954976C6BB50}"/>
              </a:ext>
            </a:extLst>
          </p:cNvPr>
          <p:cNvSpPr txBox="1">
            <a:spLocks/>
          </p:cNvSpPr>
          <p:nvPr userDrawn="1"/>
        </p:nvSpPr>
        <p:spPr>
          <a:xfrm>
            <a:off x="1701427" y="6304088"/>
            <a:ext cx="3141886" cy="215444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© 2023 California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794207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Content Body 2 Colum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7FDB4-546C-40E4-AF0D-1F5C5B542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19A7C-8272-46DF-B517-6BF1B15A4A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894" y="1036239"/>
            <a:ext cx="5497505" cy="48930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39159-10E0-4182-99BE-7D456442A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5604" y="1047024"/>
            <a:ext cx="5633939" cy="48930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388F749-636B-9740-A6A8-319F789203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5488" y="6262096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FD363AF-125F-8D1B-3C5D-BF536B13E5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01427" y="6304088"/>
            <a:ext cx="3141886" cy="215444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 2023 California Urgent Care Association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544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BC46-A273-5041-8ED2-00793F303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7446B5E-3C26-7949-9840-7C09649CB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5488" y="6262096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7BFDB03F-77CA-78E1-6B12-50356D4DFB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01427" y="6304088"/>
            <a:ext cx="3141886" cy="215444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 2023 California Urgent Care Association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148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BC46-A273-5041-8ED2-00793F30386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0000"/>
            </a:schemeClr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AE60F4-ED8D-FB4F-AA80-754C62EEDB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5488" y="6262096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A9C8FEBB-F4BF-1A20-11BB-95CEE82E2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01427" y="6304088"/>
            <a:ext cx="3141886" cy="215444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 2023 California Urgent Care Association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898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landscape, water, outdoor, sky&#10;&#10;Description automatically generated">
            <a:extLst>
              <a:ext uri="{FF2B5EF4-FFF2-40B4-BE49-F238E27FC236}">
                <a16:creationId xmlns:a16="http://schemas.microsoft.com/office/drawing/2014/main" id="{CFC2CA94-2A03-90FB-1DD3-5D9383B4ED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034C963-DEAE-104C-B035-00C7D2BAFA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426" y="6271511"/>
            <a:ext cx="3141886" cy="215444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2023 California Urgent Care Association</a:t>
            </a:r>
          </a:p>
        </p:txBody>
      </p:sp>
      <p:pic>
        <p:nvPicPr>
          <p:cNvPr id="10" name="Picture 9" descr="A white circle with blue text and green text&#10;&#10;Description automatically generated with low confidence">
            <a:extLst>
              <a:ext uri="{FF2B5EF4-FFF2-40B4-BE49-F238E27FC236}">
                <a16:creationId xmlns:a16="http://schemas.microsoft.com/office/drawing/2014/main" id="{E52737BC-C096-19C5-2F40-F0FA987F50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534" y="1225950"/>
            <a:ext cx="3740932" cy="3740932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2CD6C0-7B58-AB43-B10D-B95CD7B6B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5488" y="6262096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981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>
                <a:solidFill>
                  <a:srgbClr val="1B2B54"/>
                </a:solidFill>
              </a:defRPr>
            </a:lvl1pPr>
            <a:lvl2pPr>
              <a:defRPr>
                <a:solidFill>
                  <a:srgbClr val="1B2B54"/>
                </a:solidFill>
              </a:defRPr>
            </a:lvl2pPr>
            <a:lvl3pPr>
              <a:defRPr>
                <a:solidFill>
                  <a:srgbClr val="1B2B54"/>
                </a:solidFill>
              </a:defRPr>
            </a:lvl3pPr>
            <a:lvl4pPr>
              <a:defRPr>
                <a:solidFill>
                  <a:srgbClr val="1B2B54"/>
                </a:solidFill>
              </a:defRPr>
            </a:lvl4pPr>
            <a:lvl5pPr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AD3C2-CEE4-AA48-9BCA-ED18A8A40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383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9406"/>
            <a:ext cx="9144000" cy="47396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362189"/>
            <a:ext cx="9143999" cy="334566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83684-93C0-204D-8CBD-A973C8FA7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0" y="2231755"/>
            <a:ext cx="9144000" cy="3347015"/>
          </a:xfrm>
        </p:spPr>
        <p:txBody>
          <a:bodyPr/>
          <a:lstStyle>
            <a:lvl1pPr algn="l">
              <a:defRPr>
                <a:solidFill>
                  <a:srgbClr val="1B2B54"/>
                </a:solidFill>
              </a:defRPr>
            </a:lvl1pPr>
            <a:lvl2pPr algn="l">
              <a:defRPr>
                <a:solidFill>
                  <a:srgbClr val="1B2B54"/>
                </a:solidFill>
              </a:defRPr>
            </a:lvl2pPr>
            <a:lvl3pPr algn="l">
              <a:defRPr>
                <a:solidFill>
                  <a:srgbClr val="1B2B54"/>
                </a:solidFill>
              </a:defRPr>
            </a:lvl3pPr>
            <a:lvl4pPr algn="l">
              <a:defRPr>
                <a:solidFill>
                  <a:srgbClr val="1B2B54"/>
                </a:solidFill>
              </a:defRPr>
            </a:lvl4pPr>
            <a:lvl5pPr algn="l">
              <a:defRPr>
                <a:solidFill>
                  <a:srgbClr val="1B2B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504275-4166-DD4C-A872-4D79CB754B7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29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1D766DB-0CDD-5135-E42E-65FB67C654E5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930900"/>
            <a:ext cx="12192001" cy="9271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860F3C-12FD-4CAC-8B9D-03C88F133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893" y="315878"/>
            <a:ext cx="11410648" cy="552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C6683-1E45-48EE-A8CF-36D55D395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895" y="1005142"/>
            <a:ext cx="11410649" cy="4885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32CEB44-6F1E-9041-85B2-34D7BBCB5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918" y="6262096"/>
            <a:ext cx="952169" cy="299428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4215D7-D03E-B393-8A56-E5742AF7A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01427" y="6304088"/>
            <a:ext cx="3141886" cy="215444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 2023 California Urgent Care Association</a:t>
            </a:r>
            <a:endParaRPr lang="en-US" dirty="0"/>
          </a:p>
        </p:txBody>
      </p:sp>
      <p:pic>
        <p:nvPicPr>
          <p:cNvPr id="14" name="Picture 13" descr="A white circle with blue text and green text&#10;&#10;Description automatically generated with low confidence">
            <a:extLst>
              <a:ext uri="{FF2B5EF4-FFF2-40B4-BE49-F238E27FC236}">
                <a16:creationId xmlns:a16="http://schemas.microsoft.com/office/drawing/2014/main" id="{67C5FE9A-9CAD-0F5C-BF2D-4B3354608FF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13" y="5372642"/>
            <a:ext cx="1378971" cy="137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40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24" r:id="rId2"/>
    <p:sldLayoutId id="2147483719" r:id="rId3"/>
    <p:sldLayoutId id="2147483702" r:id="rId4"/>
    <p:sldLayoutId id="2147483718" r:id="rId5"/>
    <p:sldLayoutId id="2147483722" r:id="rId6"/>
    <p:sldLayoutId id="2147483723" r:id="rId7"/>
    <p:sldLayoutId id="2147483725" r:id="rId8"/>
    <p:sldLayoutId id="2147483726" r:id="rId9"/>
  </p:sldLayoutIdLst>
  <p:hf hd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rgbClr val="0855A3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128588" indent="-128588" algn="l" defTabSz="514350" rtl="0" eaLnBrk="1" latinLnBrk="0" hangingPunct="1">
        <a:lnSpc>
          <a:spcPct val="150000"/>
        </a:lnSpc>
        <a:spcBef>
          <a:spcPts val="563"/>
        </a:spcBef>
        <a:buFont typeface="Arial" panose="020B0604020202020204" pitchFamily="34" charset="0"/>
        <a:buChar char="•"/>
        <a:defRPr sz="28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385763" indent="-128588" algn="l" defTabSz="514350" rtl="0" eaLnBrk="1" latinLnBrk="0" hangingPunct="1">
        <a:lnSpc>
          <a:spcPct val="150000"/>
        </a:lnSpc>
        <a:spcBef>
          <a:spcPts val="281"/>
        </a:spcBef>
        <a:buFont typeface="Arial" panose="020B0604020202020204" pitchFamily="34" charset="0"/>
        <a:buChar char="•"/>
        <a:defRPr sz="24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642938" indent="-128588" algn="l" defTabSz="514350" rtl="0" eaLnBrk="1" latinLnBrk="0" hangingPunct="1">
        <a:lnSpc>
          <a:spcPct val="150000"/>
        </a:lnSpc>
        <a:spcBef>
          <a:spcPts val="281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900113" indent="-128588" algn="l" defTabSz="514350" rtl="0" eaLnBrk="1" latinLnBrk="0" hangingPunct="1">
        <a:lnSpc>
          <a:spcPct val="150000"/>
        </a:lnSpc>
        <a:spcBef>
          <a:spcPts val="281"/>
        </a:spcBef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157288" indent="-128588" algn="l" defTabSz="514350" rtl="0" eaLnBrk="1" latinLnBrk="0" hangingPunct="1">
        <a:lnSpc>
          <a:spcPct val="150000"/>
        </a:lnSpc>
        <a:spcBef>
          <a:spcPts val="281"/>
        </a:spcBef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79DB4E2-D237-B148-8556-2D10D374B3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426" y="6271511"/>
            <a:ext cx="3141886" cy="215444"/>
          </a:xfrm>
        </p:spPr>
        <p:txBody>
          <a:bodyPr/>
          <a:lstStyle/>
          <a:p>
            <a:r>
              <a:rPr lang="en-US" dirty="0"/>
              <a:t>© 2023 California Urgent Care Association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B956E53-9621-614B-A337-A1DB0AAE8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6642" y="2789168"/>
            <a:ext cx="7384835" cy="1311128"/>
          </a:xfrm>
        </p:spPr>
        <p:txBody>
          <a:bodyPr/>
          <a:lstStyle/>
          <a:p>
            <a:r>
              <a:rPr lang="en-US" dirty="0"/>
              <a:t>Western Regional Urgent Care Conference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128114-7E80-941D-2F4B-DB382C839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26642" y="4172655"/>
            <a:ext cx="7038763" cy="193230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/>
              <a:t>Operational Differentiators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b="1" dirty="0"/>
              <a:t>Alan A. Ayers, MBA, </a:t>
            </a:r>
            <a:r>
              <a:rPr lang="en-US" sz="2000" b="1" dirty="0" err="1"/>
              <a:t>MAcc</a:t>
            </a:r>
            <a:endParaRPr lang="en-US" sz="2000" b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b="1" dirty="0"/>
              <a:t>President, Experity Consulting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95899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60C02B-1FF0-CEE9-8FDE-5AF7B9CE78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6" y="1365452"/>
            <a:ext cx="7666145" cy="481521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050" b="0" i="0" dirty="0">
                <a:effectLst/>
                <a:latin typeface="-apple-system"/>
              </a:rPr>
              <a:t>Alan Ayers has ~17 years’ experience in strategic planning, business development, clinical operations, sales/marketing and customer service for urgent care, occupational medicine, and primary care facilities.</a:t>
            </a:r>
            <a:br>
              <a:rPr lang="en-US" sz="1050" dirty="0"/>
            </a:br>
            <a:br>
              <a:rPr lang="en-US" sz="1050" dirty="0"/>
            </a:br>
            <a:r>
              <a:rPr lang="en-US" sz="1050" b="0" i="0" dirty="0">
                <a:effectLst/>
                <a:latin typeface="-apple-system"/>
              </a:rPr>
              <a:t>Currently, Ayers serves as President of Experity Consulting, responsible for helping clients identify and cultivate new revenue streams while supporting the company's strategic growth initiatives.  Ayers has consulted with independent, PE-backed, and hospital-affiliated platforms representing well over 1,000 units. He has also served as an expert witness in landlord-tenant litigation involving urgent care. </a:t>
            </a:r>
            <a:br>
              <a:rPr lang="en-US" sz="1050" dirty="0"/>
            </a:br>
            <a:br>
              <a:rPr lang="en-US" sz="1050" dirty="0"/>
            </a:br>
            <a:r>
              <a:rPr lang="en-US" sz="1050" b="0" i="0" dirty="0">
                <a:effectLst/>
                <a:latin typeface="-apple-system"/>
              </a:rPr>
              <a:t>From 2017 to 2021, while still part of Experity, Ayers served as Chief Executive Officer of Velocity Urgent Care, a venture of Sentara Healthcare, growing the company from 7 to 15 locations building a complete operating and administrative infrastructure, assembling leadership and management teams, migrating systems, optimizing the staffing model, acquiring the hospital's occ med practice, and implementing a values-based culture. In 2020, Velocity Urgent Care became the leading provider of COVID19 test services in its markets.</a:t>
            </a:r>
            <a:br>
              <a:rPr lang="en-US" sz="1050" dirty="0"/>
            </a:br>
            <a:br>
              <a:rPr lang="en-US" sz="1050" dirty="0"/>
            </a:br>
            <a:r>
              <a:rPr lang="en-US" sz="1050" b="0" i="0" dirty="0">
                <a:effectLst/>
                <a:latin typeface="-apple-system"/>
              </a:rPr>
              <a:t>A prolific and award-winning writer, Ayers is Senior Editor of </a:t>
            </a:r>
            <a:r>
              <a:rPr lang="en-US" sz="1050" b="0" i="1" dirty="0">
                <a:effectLst/>
                <a:latin typeface="-apple-system"/>
              </a:rPr>
              <a:t>The Journal of Urgent Care Medicine </a:t>
            </a:r>
            <a:r>
              <a:rPr lang="en-US" sz="1050" b="0" i="0" dirty="0">
                <a:effectLst/>
                <a:latin typeface="-apple-system"/>
              </a:rPr>
              <a:t>(JUCM), and has contributed hundreds of original articles, blog entries and presentations on urgent care-related subjects. In 2018 he was co-author of </a:t>
            </a:r>
            <a:r>
              <a:rPr lang="en-US" sz="1050" b="0" i="1" dirty="0">
                <a:effectLst/>
                <a:latin typeface="-apple-system"/>
              </a:rPr>
              <a:t>The Health Care Executives’ Guide to Urgent Care and Freestanding EDs, Second Edition.</a:t>
            </a:r>
            <a:br>
              <a:rPr lang="en-US" sz="1050" i="1" dirty="0"/>
            </a:br>
            <a:br>
              <a:rPr lang="en-US" sz="1050" dirty="0"/>
            </a:br>
            <a:r>
              <a:rPr lang="en-US" sz="1050" b="0" i="0" dirty="0">
                <a:effectLst/>
                <a:latin typeface="-apple-system"/>
              </a:rPr>
              <a:t>Ayers has served as Chief Operating Officer of OhioHealth Urgent Care and spent eight years in executive positions at Concentra including VP of Corporate Development responsible for acquisitions, divestitures, de </a:t>
            </a:r>
            <a:r>
              <a:rPr lang="en-US" sz="1050" b="0" i="0" dirty="0" err="1">
                <a:effectLst/>
                <a:latin typeface="-apple-system"/>
              </a:rPr>
              <a:t>novos</a:t>
            </a:r>
            <a:r>
              <a:rPr lang="en-US" sz="1050" b="0" i="0" dirty="0">
                <a:effectLst/>
                <a:latin typeface="-apple-system"/>
              </a:rPr>
              <a:t>, relocations, and major renovations. </a:t>
            </a:r>
            <a:br>
              <a:rPr lang="en-US" sz="1050" dirty="0"/>
            </a:br>
            <a:br>
              <a:rPr lang="en-US" sz="1050" dirty="0"/>
            </a:br>
            <a:r>
              <a:rPr lang="en-US" sz="1050" b="0" i="0" dirty="0">
                <a:effectLst/>
                <a:latin typeface="-apple-system"/>
              </a:rPr>
              <a:t>For eight years, Ayers served the Board of Directors of the national Urgent Care Association (UCA), providing expertise and guidance on emerging issues; identifying market and regulatory trends; defining content, planning educational programs, and speaking at industry events. In 2019, he received UCA’s prestigious Lifetime Membership Award.</a:t>
            </a:r>
            <a:br>
              <a:rPr lang="en-US" sz="1050" dirty="0"/>
            </a:br>
            <a:br>
              <a:rPr lang="en-US" sz="1050" dirty="0"/>
            </a:br>
            <a:r>
              <a:rPr lang="en-US" sz="1050" b="0" i="0" dirty="0">
                <a:effectLst/>
                <a:latin typeface="-apple-system"/>
              </a:rPr>
              <a:t>Ayers graduated Phi Beta Kappa from the University of North Carolina, has an MBA from the University of Mississippi, and a Masters of Accounting from The Ohio State University graduating first in his class.</a:t>
            </a:r>
            <a:endParaRPr lang="en-US" sz="105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990205-E3AD-2C85-C94B-2AFA7A414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Alan Ayers, MBA, </a:t>
            </a:r>
            <a:r>
              <a:rPr lang="en-US" dirty="0" err="1"/>
              <a:t>MAcc</a:t>
            </a:r>
            <a:br>
              <a:rPr lang="en-US" dirty="0"/>
            </a:br>
            <a:r>
              <a:rPr lang="en-US" dirty="0"/>
              <a:t>President, Experity Consulting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3ECA8-71E6-DAD9-AD01-EB6ADCFC2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569449-40C5-5C4F-95BE-64F628FA07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828"/>
          <a:stretch/>
        </p:blipFill>
        <p:spPr>
          <a:xfrm>
            <a:off x="8584013" y="1365452"/>
            <a:ext cx="3340110" cy="418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04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1BA788-984D-17B8-BB45-FEBF8B426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Drivers of the Post-COVID Lull in Visits</a:t>
            </a:r>
          </a:p>
        </p:txBody>
      </p:sp>
      <p:pic>
        <p:nvPicPr>
          <p:cNvPr id="1026" name="Picture 2" descr="text">
            <a:extLst>
              <a:ext uri="{FF2B5EF4-FFF2-40B4-BE49-F238E27FC236}">
                <a16:creationId xmlns:a16="http://schemas.microsoft.com/office/drawing/2014/main" id="{ABCB5C58-E7ED-ABAE-A11F-68A93570B1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77" r="68418"/>
          <a:stretch/>
        </p:blipFill>
        <p:spPr bwMode="auto">
          <a:xfrm>
            <a:off x="458893" y="1589020"/>
            <a:ext cx="3511420" cy="326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text">
            <a:extLst>
              <a:ext uri="{FF2B5EF4-FFF2-40B4-BE49-F238E27FC236}">
                <a16:creationId xmlns:a16="http://schemas.microsoft.com/office/drawing/2014/main" id="{5DB8E34C-9767-2632-3DD9-9949BD762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79" t="23177" r="33599"/>
          <a:stretch/>
        </p:blipFill>
        <p:spPr bwMode="auto">
          <a:xfrm>
            <a:off x="4004175" y="1589020"/>
            <a:ext cx="3893905" cy="326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text">
            <a:extLst>
              <a:ext uri="{FF2B5EF4-FFF2-40B4-BE49-F238E27FC236}">
                <a16:creationId xmlns:a16="http://schemas.microsoft.com/office/drawing/2014/main" id="{2B3732AF-FD41-12AF-000F-48B59E5854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77" t="23177"/>
          <a:stretch/>
        </p:blipFill>
        <p:spPr bwMode="auto">
          <a:xfrm>
            <a:off x="7931942" y="1589020"/>
            <a:ext cx="3816222" cy="326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698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9A16102-A8D6-E5AA-1259-35646DF40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Staying the Course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B91A1-0E2A-BBBD-250B-504EC57A2F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F519060-A716-02EF-3704-067489BD79A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8893" y="814667"/>
            <a:ext cx="10619785" cy="5521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i="1" dirty="0"/>
              <a:t>Successful operators adapted to COVID but did not change their fundamental business focus.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8B4E0C4-1C5B-3103-4B10-9872A299F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127607"/>
              </p:ext>
            </p:extLst>
          </p:nvPr>
        </p:nvGraphicFramePr>
        <p:xfrm>
          <a:off x="390043" y="1366785"/>
          <a:ext cx="11410648" cy="5322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638">
                  <a:extLst>
                    <a:ext uri="{9D8B030D-6E8A-4147-A177-3AD203B41FA5}">
                      <a16:colId xmlns:a16="http://schemas.microsoft.com/office/drawing/2014/main" val="2102628323"/>
                    </a:ext>
                  </a:extLst>
                </a:gridCol>
                <a:gridCol w="4541761">
                  <a:extLst>
                    <a:ext uri="{9D8B030D-6E8A-4147-A177-3AD203B41FA5}">
                      <a16:colId xmlns:a16="http://schemas.microsoft.com/office/drawing/2014/main" val="710129166"/>
                    </a:ext>
                  </a:extLst>
                </a:gridCol>
                <a:gridCol w="4774249">
                  <a:extLst>
                    <a:ext uri="{9D8B030D-6E8A-4147-A177-3AD203B41FA5}">
                      <a16:colId xmlns:a16="http://schemas.microsoft.com/office/drawing/2014/main" val="2132779455"/>
                    </a:ext>
                  </a:extLst>
                </a:gridCol>
              </a:tblGrid>
              <a:tr h="4174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“COVID Care”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“Urgent Care”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792598"/>
                  </a:ext>
                </a:extLst>
              </a:tr>
              <a:tr h="660971">
                <a:tc>
                  <a:txBody>
                    <a:bodyPr/>
                    <a:lstStyle/>
                    <a:p>
                      <a:r>
                        <a:rPr lang="en-US" sz="1800" dirty="0"/>
                        <a:t>Strategic 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Must “bootstrap” operations back to pre-COVID performance with reduced revenues.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High-volume COVID testing augmented but did not replace “core” urgent care services.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701800"/>
                  </a:ext>
                </a:extLst>
              </a:tr>
              <a:tr h="6633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Operating Hours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Reduced total hours of operations, particularly on weekends, due to staffing challenges.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Maintained “regular” operating hours.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799981"/>
                  </a:ext>
                </a:extLst>
              </a:tr>
              <a:tr h="939276">
                <a:tc>
                  <a:txBody>
                    <a:bodyPr/>
                    <a:lstStyle/>
                    <a:p>
                      <a:r>
                        <a:rPr lang="en-US" sz="1800" dirty="0"/>
                        <a:t>Clinical Capabilities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“Downsized” services to focus on high-volume COVID19 testing.  Turned away “higher touch” patients including those who may need an x-ray.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Retained full capabilities including laceration repair and non-surgical ortho.  Found ways to assure x-ray was always available (PRN, on-call, travel RT).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206637"/>
                  </a:ext>
                </a:extLst>
              </a:tr>
              <a:tr h="1358330">
                <a:tc>
                  <a:txBody>
                    <a:bodyPr/>
                    <a:lstStyle/>
                    <a:p>
                      <a:r>
                        <a:rPr lang="en-US" sz="1800" dirty="0"/>
                        <a:t>Clinical Staffing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/>
                        <a:t>Recruited “green” NPs with limited experience in procedures and uncomfortable with moderately acute patients.  Attrition of rad techs without backfill leading to no x-ray during most hours of operation. Remained siloed in job duties.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/>
                        <a:t>Maintained “regular” staffing models (augmenting w/agencies when required) despite hiring difficulties and wage inflation.  “Team” approach--cross-trained MAs to cover front desk.  Providers willing to do MA work (i.e. intake, vitals, rapid tests).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831259"/>
                  </a:ext>
                </a:extLst>
              </a:tr>
              <a:tr h="622398">
                <a:tc>
                  <a:txBody>
                    <a:bodyPr/>
                    <a:lstStyle/>
                    <a:p>
                      <a:r>
                        <a:rPr lang="en-US" sz="1800" dirty="0"/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Discontinued grassroots marketing to focus on SEO and AdWords for “COVID test near me.”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Continued marketing “core” services during the pandemic w/early return to grassroots marketing.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536783"/>
                  </a:ext>
                </a:extLst>
              </a:tr>
              <a:tr h="660971">
                <a:tc>
                  <a:txBody>
                    <a:bodyPr/>
                    <a:lstStyle/>
                    <a:p>
                      <a:r>
                        <a:rPr lang="en-US" sz="1800" dirty="0"/>
                        <a:t>Occ 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Discontinued sales of occupational medicine including maintenance of previous accounts.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Utilized rapid COVID testing as a way to establish new employer relationships.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390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420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584A8-497A-51D1-5547-09FA20ACB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Degradation of Acuity in Urgent Care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C0E48D-92B0-D799-BE48-423432BCB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3" y="1097280"/>
            <a:ext cx="10270065" cy="3959726"/>
          </a:xfrm>
        </p:spPr>
        <p:txBody>
          <a:bodyPr/>
          <a:lstStyle/>
          <a:p>
            <a:pPr marL="542925" indent="-342900"/>
            <a:r>
              <a:rPr lang="en-US" sz="2400" dirty="0"/>
              <a:t>Confuses patients as to services offered</a:t>
            </a:r>
          </a:p>
          <a:p>
            <a:pPr marL="542925" indent="-342900"/>
            <a:r>
              <a:rPr lang="en-US" sz="2400" dirty="0"/>
              <a:t>Makes urgent care more dependent on flu seasonality</a:t>
            </a:r>
          </a:p>
          <a:p>
            <a:pPr marL="542925" indent="-342900"/>
            <a:r>
              <a:rPr lang="en-US" sz="2400" dirty="0"/>
              <a:t>Reduces value proposition of urgent care to payers</a:t>
            </a:r>
          </a:p>
          <a:p>
            <a:pPr marL="542925" indent="-342900"/>
            <a:r>
              <a:rPr lang="en-US" sz="2400" dirty="0"/>
              <a:t>Makes urgent care less competitive vs. other options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30A2A0-4505-A4A5-1678-015DB717C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FCD15C-CEE5-5A74-F4AD-62443367F61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03963"/>
            <a:ext cx="3141663" cy="215900"/>
          </a:xfrm>
        </p:spPr>
        <p:txBody>
          <a:bodyPr/>
          <a:lstStyle/>
          <a:p>
            <a:r>
              <a:rPr lang="en-US"/>
              <a:t>© 2023 California Urgent Care Association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224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363F8F-FFC9-174D-36B7-2045A7FDC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Operational Success Factors**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0B0A83-1556-5858-FD1E-33234E381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3" y="1259173"/>
            <a:ext cx="10270065" cy="4082848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Putting the patient first.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Recruiting staff who really cares.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Promoting a strong work-life balance.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Focus on building a fun, engaging culture.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0" indent="0">
              <a:buNone/>
            </a:pPr>
            <a:r>
              <a:rPr lang="en-US" sz="2400" b="1" i="1" dirty="0"/>
              <a:t>**Okay, but who says they don’t do these things?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F0EFE-4DAB-ADBE-36ED-28F223096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How To Build a Strong Foundation for Execution | JD Meier">
            <a:extLst>
              <a:ext uri="{FF2B5EF4-FFF2-40B4-BE49-F238E27FC236}">
                <a16:creationId xmlns:a16="http://schemas.microsoft.com/office/drawing/2014/main" id="{559E2EB0-ADA0-BCD1-75D8-A2B4066BC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03" y="1259173"/>
            <a:ext cx="4605982" cy="308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424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4CE23-72C7-5DA4-1A6F-8C987B206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Pediatric Focus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0257D-8E8A-9000-5734-D3330424F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7" y="1455590"/>
            <a:ext cx="7530072" cy="410193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Peds is one of the fastest growing segments of urgent care with 13% year-over-year growth since 2019 </a:t>
            </a:r>
            <a:r>
              <a:rPr lang="en-US" sz="1800" i="1" dirty="0"/>
              <a:t>(National UC Realty).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“Mom” focused. “Brand halo” is better care and patient experience for kids with “kid-friendly” aesthetics.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Staffed by pediatricians (30-50%) and FNPs.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Focus on geographies with (starter) housing growth but limited access to pediatricians.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Close 1-3 hours later than competitors (9pm-11pm).  Will accept new patients up until closing time (100% of calls).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“Front door” referral coordination for continuity of care with pediatric specialists.  Coordination with PCPs including priority phone line for physicians.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Grassroots marketing with school preceptors and community liaisons going “wherever moms are.”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BA4873-A2DE-7625-C7D1-C9604CCB42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4" name="Picture 6" descr="Pediatrix Urgent Care, Katy - Book Online - Urgent Care in Katy, TX 77449 |  Solv">
            <a:extLst>
              <a:ext uri="{FF2B5EF4-FFF2-40B4-BE49-F238E27FC236}">
                <a16:creationId xmlns:a16="http://schemas.microsoft.com/office/drawing/2014/main" id="{E055C105-116D-AB3B-B4DD-B2426B20B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488" y="1730324"/>
            <a:ext cx="3783724" cy="317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A8B553CB-3D3C-E786-0128-ABE68FD8D51E}"/>
              </a:ext>
            </a:extLst>
          </p:cNvPr>
          <p:cNvSpPr txBox="1">
            <a:spLocks/>
          </p:cNvSpPr>
          <p:nvPr/>
        </p:nvSpPr>
        <p:spPr>
          <a:xfrm>
            <a:off x="458893" y="814667"/>
            <a:ext cx="10619785" cy="552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28588" indent="-128588" algn="l" defTabSz="514350" rtl="0" eaLnBrk="1" latinLnBrk="0" hangingPunct="1">
              <a:lnSpc>
                <a:spcPct val="15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85763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642938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900113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157288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000" b="1" i="1" dirty="0"/>
              <a:t>Urgent care has always appealed to time-strapped “soccer moms.”</a:t>
            </a:r>
          </a:p>
        </p:txBody>
      </p:sp>
    </p:spTree>
    <p:extLst>
      <p:ext uri="{BB962C8B-B14F-4D97-AF65-F5344CB8AC3E}">
        <p14:creationId xmlns:p14="http://schemas.microsoft.com/office/powerpoint/2010/main" val="1650743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37096-408A-F6C9-7FF9-A410A0DCF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Pediatric Urgent Care Wins </a:t>
            </a:r>
            <a:r>
              <a:rPr lang="en-US" dirty="0" err="1"/>
              <a:t>Marketshare</a:t>
            </a:r>
            <a:r>
              <a:rPr lang="en-US" dirty="0"/>
              <a:t> from Existing Players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360E0A-79F5-4D63-7B2A-4DF43EBB66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6A5568-A7AA-00E0-9FB1-52788F9863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2023 California Urgent Care Association</a:t>
            </a:r>
            <a:endParaRPr lang="en-US" dirty="0"/>
          </a:p>
        </p:txBody>
      </p:sp>
      <p:pic>
        <p:nvPicPr>
          <p:cNvPr id="1026" name="Picture 2" descr="Urgent Care in West University | Houston, Texas | Memorial Hermann -  GoHealth Urgent Care">
            <a:extLst>
              <a:ext uri="{FF2B5EF4-FFF2-40B4-BE49-F238E27FC236}">
                <a16:creationId xmlns:a16="http://schemas.microsoft.com/office/drawing/2014/main" id="{FB1A1729-736C-0921-E2F8-629465D12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93" y="1591467"/>
            <a:ext cx="4506452" cy="300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7B19E9F-0AA5-3570-1B02-1D68B01F3981}"/>
              </a:ext>
            </a:extLst>
          </p:cNvPr>
          <p:cNvSpPr txBox="1">
            <a:spLocks/>
          </p:cNvSpPr>
          <p:nvPr/>
        </p:nvSpPr>
        <p:spPr>
          <a:xfrm>
            <a:off x="458893" y="814667"/>
            <a:ext cx="10619785" cy="552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28588" indent="-128588" algn="l" defTabSz="514350" rtl="0" eaLnBrk="1" latinLnBrk="0" hangingPunct="1">
              <a:lnSpc>
                <a:spcPct val="15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85763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642938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900113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157288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000" b="1" i="1" dirty="0"/>
              <a:t>Co-branding examples—split waiting room but common back-office and shared staff.</a:t>
            </a:r>
          </a:p>
        </p:txBody>
      </p:sp>
      <p:pic>
        <p:nvPicPr>
          <p:cNvPr id="1028" name="Picture 4" descr="AdventHealth Centra Care | Rothman Orthopaedic Institute">
            <a:extLst>
              <a:ext uri="{FF2B5EF4-FFF2-40B4-BE49-F238E27FC236}">
                <a16:creationId xmlns:a16="http://schemas.microsoft.com/office/drawing/2014/main" id="{80DA0D8C-6E8C-4659-FA85-AF1D4F9D4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760" y="3288282"/>
            <a:ext cx="4950050" cy="247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t MainStreet, many patients pay via text before the provider can mail a  bill | Healthcare IT News">
            <a:extLst>
              <a:ext uri="{FF2B5EF4-FFF2-40B4-BE49-F238E27FC236}">
                <a16:creationId xmlns:a16="http://schemas.microsoft.com/office/drawing/2014/main" id="{698BAF0E-C300-BEA3-AB2F-63595CC6F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369" y="1578284"/>
            <a:ext cx="4950050" cy="259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260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E1A4D-A1BC-76CA-9E16-17F27A700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Marketing and Advertising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59C8C5-A0AF-5D4D-BBB0-C51CE92DF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0E2A0-6B1B-627B-2E20-758D71A73EB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8893" y="840197"/>
            <a:ext cx="9144000" cy="3349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i="1" dirty="0"/>
              <a:t>Emphasis on guerilla and grassroots tactics versus a “digital only” strategy.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0C3540-1275-A072-DD22-3779EE052AD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8893" y="1482326"/>
            <a:ext cx="5874530" cy="412432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Deployed grassroots marketing (community liaisons) before anyone else including community events.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“Guerilla” tactics like handing out flyers door-to-door and at a “temporarily closed” competitor.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Outreach to school districts—athletic directors, school nurses, and special needs departments.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“Get in front of moms”—moms groups, social media, family events—focus on opinion leaders.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Return to conventional advertising media like direct mail, billboards and TV advertising (</a:t>
            </a:r>
            <a:r>
              <a:rPr lang="en-US" sz="2000" dirty="0" err="1"/>
              <a:t>SuperBowl</a:t>
            </a:r>
            <a:r>
              <a:rPr lang="en-US" sz="2000" dirty="0"/>
              <a:t>).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Re-branding to become more contemporary and better stand out.</a:t>
            </a:r>
          </a:p>
        </p:txBody>
      </p:sp>
      <p:pic>
        <p:nvPicPr>
          <p:cNvPr id="7" name="Picture 6" descr="A billboard with a sign on it&#10;&#10;Description automatically generated">
            <a:extLst>
              <a:ext uri="{FF2B5EF4-FFF2-40B4-BE49-F238E27FC236}">
                <a16:creationId xmlns:a16="http://schemas.microsoft.com/office/drawing/2014/main" id="{47AAA364-520F-8918-8782-265D95912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774" y="1482326"/>
            <a:ext cx="3930867" cy="2948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33FB65-E0D2-5FD7-9FDF-9D8827C19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5488" y="3244138"/>
            <a:ext cx="3788278" cy="256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91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EE26C-3138-E4DD-D7DF-C2AD5D7EF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Opportunistic Relocation + Rooftop Growth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B3C7BA-3E56-F8F3-781C-235A69A46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7" y="1896176"/>
            <a:ext cx="6933306" cy="366134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Took advantage of lease terms to relocate to larger and/or more visible space.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Took advantage of the lull in commercial real estate to add new sites.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Considered the long-term urgent care viability of sites vs. short-term COVID traffic.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Considered long-term population trends including pandemic shifts in population growth.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6C07EA-F990-6A71-ED16-B5649113C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EAAA7-0D15-AE72-690F-B1DCCDD219A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8893" y="867996"/>
            <a:ext cx="9144000" cy="5521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i="1" dirty="0"/>
              <a:t>Continuing to pursue long-term growth despite economic challenges.</a:t>
            </a:r>
          </a:p>
        </p:txBody>
      </p:sp>
      <p:pic>
        <p:nvPicPr>
          <p:cNvPr id="3074" name="Picture 2" descr="Carolina QuickCare Breaks Ground on Multiple Urgent Care Sites in North  Carolina">
            <a:extLst>
              <a:ext uri="{FF2B5EF4-FFF2-40B4-BE49-F238E27FC236}">
                <a16:creationId xmlns:a16="http://schemas.microsoft.com/office/drawing/2014/main" id="{AB902C1F-A313-B2C8-57EE-A769AC7A6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607" y="1972232"/>
            <a:ext cx="4135934" cy="310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299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1BA788-984D-17B8-BB45-FEBF8B426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Center Closures: Separating the Wheat from the Chaff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56DA422C-E851-2341-D069-E383B44E7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3" y="1119418"/>
            <a:ext cx="6249915" cy="4351338"/>
          </a:xfrm>
        </p:spPr>
        <p:txBody>
          <a:bodyPr>
            <a:noAutofit/>
          </a:bodyPr>
          <a:lstStyle/>
          <a:p>
            <a:pPr marL="91440" indent="0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Competition an issue in over-saturated markets</a:t>
            </a:r>
          </a:p>
          <a:p>
            <a:pPr marL="348615" lvl="2" indent="0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“A/B” location is even more essential</a:t>
            </a:r>
          </a:p>
          <a:p>
            <a:pPr marL="348615" lvl="2" indent="0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Out-position, out-execute, out-market the competition</a:t>
            </a:r>
          </a:p>
          <a:p>
            <a:pPr marL="91440" indent="0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marL="91440" indent="0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Industry still showing positive net rooftop growth </a:t>
            </a:r>
          </a:p>
          <a:p>
            <a:pPr marL="91440" indent="0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marL="91440" indent="0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Anecdotal closures</a:t>
            </a:r>
          </a:p>
          <a:p>
            <a:pPr marL="348615" lvl="2" indent="0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Primarily “D-F” grade sites</a:t>
            </a:r>
          </a:p>
          <a:p>
            <a:pPr marL="348615" lvl="2" indent="0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Poorly positioned centers could survive during COVID spike in demand</a:t>
            </a:r>
          </a:p>
          <a:p>
            <a:pPr marL="348615" lvl="2" indent="0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Historically closures occur every year </a:t>
            </a:r>
          </a:p>
          <a:p>
            <a:pPr marL="348615" lvl="2" indent="0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Simple “catch up” from the past four years</a:t>
            </a: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070598-3905-8D5E-496C-90D7AAE0F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333" y="1813040"/>
            <a:ext cx="5090208" cy="296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78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EE26C-3138-E4DD-D7DF-C2AD5D7EF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Intangibles and Operational Practices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B3C7BA-3E56-F8F3-781C-235A69A46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3" y="1484683"/>
            <a:ext cx="10735288" cy="4377102"/>
          </a:xfrm>
          <a:solidFill>
            <a:schemeClr val="bg1">
              <a:alpha val="0"/>
            </a:schemeClr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Leadership time in centers (constant rotation) observing processes, asking questions, seeing what needs improvement and willing to roll up sleeves and work the floor as needed.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Fully staffing x-ray including cross-training staff or augmenting with staffing agencies (~25% of urgent care days lost due to no x-ray technician).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Flexible staffing—balance schedule by shifting people among sites (vs. rigidity of teams anchored to only one site).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Paying attention to Google reviews and using reviews for accountability and continual improvement.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Online check-in/</a:t>
            </a:r>
            <a:r>
              <a:rPr lang="en-US" sz="2000" dirty="0" err="1"/>
              <a:t>eRegistration</a:t>
            </a:r>
            <a:r>
              <a:rPr lang="en-US" sz="2000" dirty="0"/>
              <a:t> including use of queuing to pace and level throughput.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6C07EA-F990-6A71-ED16-B5649113C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EAAA7-0D15-AE72-690F-B1DCCDD219A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8893" y="820939"/>
            <a:ext cx="9144000" cy="33496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i="1" dirty="0"/>
              <a:t>Highly involved owners and managers aware of what’s going on in the centers.</a:t>
            </a:r>
          </a:p>
        </p:txBody>
      </p:sp>
    </p:spTree>
    <p:extLst>
      <p:ext uri="{BB962C8B-B14F-4D97-AF65-F5344CB8AC3E}">
        <p14:creationId xmlns:p14="http://schemas.microsoft.com/office/powerpoint/2010/main" val="1878265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16DD1-D6A5-64A1-BFB3-BB5549227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Duration of Visit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E78740-153F-5493-1DAB-128C38D36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CEFDF-3149-C9B7-57BA-2A7C643C09E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8893" y="796816"/>
            <a:ext cx="9144000" cy="3349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i="1" dirty="0"/>
              <a:t>Study set visit duration is 11 minutes shorter than average.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212024-21A1-A940-CFE8-9B075353B4AB}"/>
              </a:ext>
            </a:extLst>
          </p:cNvPr>
          <p:cNvSpPr txBox="1"/>
          <p:nvPr/>
        </p:nvSpPr>
        <p:spPr>
          <a:xfrm>
            <a:off x="3846078" y="5277770"/>
            <a:ext cx="3082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*80</a:t>
            </a:r>
            <a:r>
              <a:rPr kumimoji="0" lang="en-US" sz="1800" b="1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Percentile, Experity Data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AD2908-663B-CD42-8456-79C7EFED5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28" y="1395564"/>
            <a:ext cx="6392369" cy="38422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2D5FC7-B347-9E00-D6EE-E953B7348708}"/>
              </a:ext>
            </a:extLst>
          </p:cNvPr>
          <p:cNvSpPr txBox="1"/>
          <p:nvPr/>
        </p:nvSpPr>
        <p:spPr>
          <a:xfrm>
            <a:off x="7108506" y="2756325"/>
            <a:ext cx="3184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dirty="0">
                <a:solidFill>
                  <a:srgbClr val="FF0000"/>
                </a:solidFill>
                <a:latin typeface="Calibri" panose="020F0502020204030204"/>
              </a:rPr>
              <a:t>California average: 64 minutes.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439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EE26C-3138-E4DD-D7DF-C2AD5D7EF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Turning Patients Away?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B3C7BA-3E56-F8F3-781C-235A69A46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6" y="1389778"/>
            <a:ext cx="10270065" cy="416774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Question is “how late can I come in tonight?” &lt;for a sore throat, for a jammed finger&gt;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Turn-aways occurred despite leadership commitment—”we don’t turn any patients away.”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Variations in responses include:</a:t>
            </a:r>
          </a:p>
          <a:p>
            <a:pPr marL="257175" lvl="2" indent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“We close at 8pm but last patient accepted at 7:00pm.”</a:t>
            </a:r>
          </a:p>
          <a:p>
            <a:pPr marL="257175" lvl="2" indent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“Depends on what you’re coming in for.”</a:t>
            </a:r>
          </a:p>
          <a:p>
            <a:pPr marL="257175" lvl="2" indent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“Depends on how many we have waiting when you get here.”</a:t>
            </a:r>
          </a:p>
          <a:p>
            <a:pPr marL="257175" lvl="2" indent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“We’re full up in the back so unless it’s a drug screen you’ll have to call back tomorrow.”</a:t>
            </a:r>
          </a:p>
          <a:p>
            <a:pPr marL="257175" lvl="2" indent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“We start cleaning at 7:30 so if you can’t make it by then we may not be able to see you.”</a:t>
            </a:r>
          </a:p>
          <a:p>
            <a:pPr marL="257175" lvl="2" indent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“Our x-ray tech is out until Thursday so you’ll need to wait until then if you need any imaging.”</a:t>
            </a:r>
          </a:p>
          <a:p>
            <a:pPr marL="257175" lvl="2" indent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“Our x-ray machine is broken so I suggest you try calling other urgent cares in the area.”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</a:pPr>
            <a:endParaRPr lang="en-US" sz="2000" dirty="0"/>
          </a:p>
          <a:p>
            <a:pPr marL="0" lvl="1" indent="0">
              <a:lnSpc>
                <a:spcPct val="110000"/>
              </a:lnSpc>
              <a:spcBef>
                <a:spcPts val="0"/>
              </a:spcBef>
            </a:pPr>
            <a:endParaRPr lang="en-US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6C07EA-F990-6A71-ED16-B5649113C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EAAA7-0D15-AE72-690F-B1DCCDD219A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8893" y="837660"/>
            <a:ext cx="9144000" cy="3349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i="1" dirty="0"/>
              <a:t>The last 2-3 patients of the day could account for &gt;10% of daily volume.</a:t>
            </a:r>
          </a:p>
        </p:txBody>
      </p:sp>
    </p:spTree>
    <p:extLst>
      <p:ext uri="{BB962C8B-B14F-4D97-AF65-F5344CB8AC3E}">
        <p14:creationId xmlns:p14="http://schemas.microsoft.com/office/powerpoint/2010/main" val="1457348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D6A70-71E4-BFD6-D1AB-4DC67B1CF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Secret Shopping: Evening Turn-Aways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DD646-13A2-5837-45EF-7914D6C51C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4BED0-6337-CBD7-47DC-D757675DDC7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8892" y="791176"/>
            <a:ext cx="9144000" cy="3349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i="1" dirty="0"/>
              <a:t>~40% of calls in “secret shopping” were turned away the last hour of the day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1D9BB0A9-B402-D444-ECC9-67C090EAD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262794"/>
              </p:ext>
            </p:extLst>
          </p:nvPr>
        </p:nvGraphicFramePr>
        <p:xfrm>
          <a:off x="458893" y="1607450"/>
          <a:ext cx="8127999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8070">
                  <a:extLst>
                    <a:ext uri="{9D8B030D-6E8A-4147-A177-3AD203B41FA5}">
                      <a16:colId xmlns:a16="http://schemas.microsoft.com/office/drawing/2014/main" val="1142201360"/>
                    </a:ext>
                  </a:extLst>
                </a:gridCol>
                <a:gridCol w="3163614">
                  <a:extLst>
                    <a:ext uri="{9D8B030D-6E8A-4147-A177-3AD203B41FA5}">
                      <a16:colId xmlns:a16="http://schemas.microsoft.com/office/drawing/2014/main" val="3713326101"/>
                    </a:ext>
                  </a:extLst>
                </a:gridCol>
                <a:gridCol w="1846315">
                  <a:extLst>
                    <a:ext uri="{9D8B030D-6E8A-4147-A177-3AD203B41FA5}">
                      <a16:colId xmlns:a16="http://schemas.microsoft.com/office/drawing/2014/main" val="3735162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Type of 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Geographic 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% Turned Away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55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Enterprise Urgent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Midwest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88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Ultra-Enterprise Urgent Care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68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Ultra-Enterprise Urgent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Southwest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50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Mid-Market Urgent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Midwest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72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Enterprise Urgent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Southeast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202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Ultra-Enterprise Urgent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Midwest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80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Ultra-Enterprise Urgent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5101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850BE77-083D-CEA2-5C38-DD511CF4C8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93023"/>
              </p:ext>
            </p:extLst>
          </p:nvPr>
        </p:nvGraphicFramePr>
        <p:xfrm>
          <a:off x="458892" y="4673544"/>
          <a:ext cx="812799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8070">
                  <a:extLst>
                    <a:ext uri="{9D8B030D-6E8A-4147-A177-3AD203B41FA5}">
                      <a16:colId xmlns:a16="http://schemas.microsoft.com/office/drawing/2014/main" val="2575288913"/>
                    </a:ext>
                  </a:extLst>
                </a:gridCol>
                <a:gridCol w="3163614">
                  <a:extLst>
                    <a:ext uri="{9D8B030D-6E8A-4147-A177-3AD203B41FA5}">
                      <a16:colId xmlns:a16="http://schemas.microsoft.com/office/drawing/2014/main" val="3874516422"/>
                    </a:ext>
                  </a:extLst>
                </a:gridCol>
                <a:gridCol w="1846315">
                  <a:extLst>
                    <a:ext uri="{9D8B030D-6E8A-4147-A177-3AD203B41FA5}">
                      <a16:colId xmlns:a16="http://schemas.microsoft.com/office/drawing/2014/main" val="3271369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Mid-Market Peds Urgent Care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Mid-Atlantic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0%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30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Enterprise Peds Urgent Care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Southwest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0%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23844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BAD98C2-AA98-6B43-0492-56A78877D062}"/>
              </a:ext>
            </a:extLst>
          </p:cNvPr>
          <p:cNvSpPr txBox="1"/>
          <p:nvPr/>
        </p:nvSpPr>
        <p:spPr>
          <a:xfrm>
            <a:off x="5466071" y="5424849"/>
            <a:ext cx="3222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dirty="0">
                <a:solidFill>
                  <a:prstClr val="black"/>
                </a:solidFill>
                <a:latin typeface="Calibri" panose="020F0502020204030204"/>
              </a:rPr>
              <a:t>Phone calls made August, 2023.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6164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1BA788-984D-17B8-BB45-FEBF8B426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 know what visits you’re missing?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AF3DFD-A6DC-36D4-616E-2A4097DA5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4" y="1103730"/>
            <a:ext cx="6634960" cy="4351338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Closing early/opening late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Locking doors mid-shift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Slowing/manipulating queuing velocities/capacities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Queuing fake patients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Triaging at the front desk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Telling patients to “Come back tomorrow…”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Sending patients to the ER who could be treated within the clinic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Under-representing scope of services offered on phone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US" sz="105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i="1" dirty="0">
                <a:solidFill>
                  <a:srgbClr val="C00000"/>
                </a:solidFill>
              </a:rPr>
              <a:t>This is occurring at current, post-COVID volumes…far from “burnout” or “unsafe” levels.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US" sz="2400" dirty="0"/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FA2B9B-1B76-5B3C-BA55-1F409D257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3853" y="1103730"/>
            <a:ext cx="3983148" cy="16392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 descr="text">
            <a:extLst>
              <a:ext uri="{FF2B5EF4-FFF2-40B4-BE49-F238E27FC236}">
                <a16:creationId xmlns:a16="http://schemas.microsoft.com/office/drawing/2014/main" id="{96773BE9-B0B6-8FC9-2B31-13949CB36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853" y="3089539"/>
            <a:ext cx="4879974" cy="365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68CE83-C012-4419-D8AC-11B532BAAB8C}"/>
              </a:ext>
            </a:extLst>
          </p:cNvPr>
          <p:cNvSpPr txBox="1"/>
          <p:nvPr/>
        </p:nvSpPr>
        <p:spPr>
          <a:xfrm>
            <a:off x="7982563" y="2743029"/>
            <a:ext cx="3094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dirty="0">
                <a:solidFill>
                  <a:prstClr val="black"/>
                </a:solidFill>
                <a:latin typeface="Calibri" panose="020F0502020204030204"/>
              </a:rPr>
              <a:t>LinkedIn Survey, August, 2023.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142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EE26C-3138-E4DD-D7DF-C2AD5D7EF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Credit Card on File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6C07EA-F990-6A71-ED16-B5649113C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EAAA7-0D15-AE72-690F-B1DCCDD219A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8893" y="822162"/>
            <a:ext cx="9144000" cy="3349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i="1" dirty="0"/>
              <a:t>New CFPB rules limit credit reporting of medical debt &lt;$500.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B3C7BA-3E56-F8F3-781C-235A69A460F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8893" y="1449405"/>
            <a:ext cx="5500473" cy="42294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Collections agencies can no longer hit credit report (FICO score) for medical debt &lt;$500.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Does not apply to revolving consumer loans (i.e. credit cards) or medical “purchases” made on them.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Last line of defense against “zero EOBs” due to deductible, co-insurance, or ineligibility is the front desk.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FF0000"/>
                </a:solidFill>
              </a:rPr>
              <a:t>Front desk will also need to step up efforts to collect prior balances prior to patient being seen.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33CDD4-73D1-8752-AC8D-467D7D091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163" y="1739271"/>
            <a:ext cx="5662925" cy="31600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BBE13E-F370-280B-D464-28A4CCD8C592}"/>
              </a:ext>
            </a:extLst>
          </p:cNvPr>
          <p:cNvSpPr txBox="1"/>
          <p:nvPr/>
        </p:nvSpPr>
        <p:spPr>
          <a:xfrm>
            <a:off x="10397873" y="4908948"/>
            <a:ext cx="1485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dirty="0">
                <a:solidFill>
                  <a:prstClr val="black"/>
                </a:solidFill>
                <a:latin typeface="Calibri" panose="020F0502020204030204"/>
              </a:rPr>
              <a:t>Experity Data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861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EE26C-3138-E4DD-D7DF-C2AD5D7EF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Medicaid Participation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B3C7BA-3E56-F8F3-781C-235A69A46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6" y="1443788"/>
            <a:ext cx="10270065" cy="411373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75% of urgent care centers are billing Medicaid visits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Of centers that accept Medicaid, it’s an average of 13% of visits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Of the study set, Medicaid represents 18% of visits</a:t>
            </a:r>
          </a:p>
          <a:p>
            <a:pPr marL="0" indent="0">
              <a:buNone/>
            </a:pPr>
            <a:r>
              <a:rPr lang="en-US" sz="1800" b="1" dirty="0"/>
              <a:t>Considerations: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Excess capacity in the center (volume &lt; productivity).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Medicaid covered lives in the center’s trade area.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Average reimbursement under straight and managed Medicaid.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BUCA requirements including straight Medicaid enrollment.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6C07EA-F990-6A71-ED16-B5649113C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EAAA7-0D15-AE72-690F-B1DCCDD219A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8893" y="814902"/>
            <a:ext cx="9609132" cy="552118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i="1" dirty="0"/>
              <a:t>States that have expanded and privatized Medicaid open urgent care to new populations.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942F3F-16BC-00E3-FEE0-132A695382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363"/>
          <a:stretch/>
        </p:blipFill>
        <p:spPr>
          <a:xfrm>
            <a:off x="6949857" y="1406980"/>
            <a:ext cx="5031510" cy="3096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375A9D-66E9-CF5A-5B26-FE0F399AC2E5}"/>
              </a:ext>
            </a:extLst>
          </p:cNvPr>
          <p:cNvSpPr/>
          <p:nvPr/>
        </p:nvSpPr>
        <p:spPr>
          <a:xfrm>
            <a:off x="11355558" y="4109544"/>
            <a:ext cx="471805" cy="998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02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E4E62-6C6C-B01F-C6AD-12EF3503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 of Operational Differentiators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C9C97-D79C-9334-8A45-B5BE7108E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Strong operators who are highly involved, aware and visible in clinics.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Maintained full “urgent care” capabilities and hours through the pandemic.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Creatively staffing x-ray during all shifts, even when short-handed.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Accepts patients up until posted closing hours with short visit times.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Accepts all insurance including Medicaid to serve local covered lives.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Pediatric focus appealing to “mom” as the decision-maker.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Aggressive community marketing w/grassroots focus on schools.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Brand conscious including conventional brand-building advertising.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Follows population growth patterns for opportunistic rooftop growth.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BD41-2587-A95E-F654-0368CE9AA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088E6A-DEB3-8F42-A31C-4052FAE268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A82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A82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079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5CE1AC-D54B-EFC0-F539-450E4736A6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2023 California Urgent Care Association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A193CF-5815-2BB1-A7E0-1875A846D9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839735"/>
      </p:ext>
    </p:extLst>
  </p:cSld>
  <p:clrMapOvr>
    <a:masterClrMapping/>
  </p:clrMapOvr>
</p:sld>
</file>

<file path=ppt/theme/theme1.xml><?xml version="1.0" encoding="utf-8"?>
<a:theme xmlns:a="http://schemas.openxmlformats.org/drawingml/2006/main" name="UCA Benchmarking Spring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564F157-1918-6247-9427-BFA260B3B715}" vid="{DF389C91-1A1E-2641-ADAF-4012CCF69D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25f0b2-54c8-47de-9c07-caaa7a1ae3be">
      <Terms xmlns="http://schemas.microsoft.com/office/infopath/2007/PartnerControls"/>
    </lcf76f155ced4ddcb4097134ff3c332f>
    <TaxCatchAll xmlns="7473b62a-d2c3-44c0-a581-adce9b155d9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70580B490C6545B0FF1214ED0E8CCF" ma:contentTypeVersion="9" ma:contentTypeDescription="Create a new document." ma:contentTypeScope="" ma:versionID="e472756d09f06e9e00899186210c0132">
  <xsd:schema xmlns:xsd="http://www.w3.org/2001/XMLSchema" xmlns:xs="http://www.w3.org/2001/XMLSchema" xmlns:p="http://schemas.microsoft.com/office/2006/metadata/properties" xmlns:ns2="9125f0b2-54c8-47de-9c07-caaa7a1ae3be" xmlns:ns3="7473b62a-d2c3-44c0-a581-adce9b155d9b" targetNamespace="http://schemas.microsoft.com/office/2006/metadata/properties" ma:root="true" ma:fieldsID="d8c9188e2f0bf33950a7402b23e120ea" ns2:_="" ns3:_="">
    <xsd:import namespace="9125f0b2-54c8-47de-9c07-caaa7a1ae3be"/>
    <xsd:import namespace="7473b62a-d2c3-44c0-a581-adce9b155d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25f0b2-54c8-47de-9c07-caaa7a1ae3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71ddb0be-7a97-4d0a-80cb-24919bebd6e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73b62a-d2c3-44c0-a581-adce9b155d9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55ae7c6-31ad-46a0-bc2a-cff2081d99ec}" ma:internalName="TaxCatchAll" ma:showField="CatchAllData" ma:web="7473b62a-d2c3-44c0-a581-adce9b155d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5869FF-8FF2-456D-8C56-A2768D1093B8}">
  <ds:schemaRefs>
    <ds:schemaRef ds:uri="http://purl.org/dc/terms/"/>
    <ds:schemaRef ds:uri="http://www.w3.org/XML/1998/namespace"/>
    <ds:schemaRef ds:uri="http://schemas.microsoft.com/office/infopath/2007/PartnerControls"/>
    <ds:schemaRef ds:uri="4302985d-93ff-408d-8182-6459c0c59b62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9125f0b2-54c8-47de-9c07-caaa7a1ae3be"/>
    <ds:schemaRef ds:uri="7473b62a-d2c3-44c0-a581-adce9b155d9b"/>
  </ds:schemaRefs>
</ds:datastoreItem>
</file>

<file path=customXml/itemProps2.xml><?xml version="1.0" encoding="utf-8"?>
<ds:datastoreItem xmlns:ds="http://schemas.openxmlformats.org/officeDocument/2006/customXml" ds:itemID="{D05CF0D5-4F4D-4EB7-9D14-2DA894F390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25f0b2-54c8-47de-9c07-caaa7a1ae3be"/>
    <ds:schemaRef ds:uri="7473b62a-d2c3-44c0-a581-adce9b155d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30F8C44-BC14-4216-AAE4-E26001F5D2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CalUCA-Template-16.9-V3 (2)</Template>
  <TotalTime>894</TotalTime>
  <Words>2048</Words>
  <Application>Microsoft Office PowerPoint</Application>
  <PresentationFormat>Widescreen</PresentationFormat>
  <Paragraphs>210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-apple-system</vt:lpstr>
      <vt:lpstr>Arial</vt:lpstr>
      <vt:lpstr>Calibri</vt:lpstr>
      <vt:lpstr>Calibri Light</vt:lpstr>
      <vt:lpstr>UCA Benchmarking Spring Theme</vt:lpstr>
      <vt:lpstr>Western Regional Urgent Care Conference</vt:lpstr>
      <vt:lpstr>Alan Ayers, MBA, MAcc President, Experity Consulting</vt:lpstr>
      <vt:lpstr>Drivers of the Post-COVID Lull in Visits</vt:lpstr>
      <vt:lpstr>Staying the Course</vt:lpstr>
      <vt:lpstr>Degradation of Acuity in Urgent Care</vt:lpstr>
      <vt:lpstr>Operational Success Factors**</vt:lpstr>
      <vt:lpstr>Pediatric Focus</vt:lpstr>
      <vt:lpstr>Pediatric Urgent Care Wins Marketshare from Existing Players</vt:lpstr>
      <vt:lpstr>Marketing and Advertising</vt:lpstr>
      <vt:lpstr>Opportunistic Relocation + Rooftop Growth</vt:lpstr>
      <vt:lpstr>Center Closures: Separating the Wheat from the Chaff</vt:lpstr>
      <vt:lpstr>Intangibles and Operational Practices</vt:lpstr>
      <vt:lpstr>Duration of Visit</vt:lpstr>
      <vt:lpstr>Turning Patients Away?</vt:lpstr>
      <vt:lpstr>Secret Shopping: Evening Turn-Aways</vt:lpstr>
      <vt:lpstr>Do you know what visits you’re missing?</vt:lpstr>
      <vt:lpstr>Credit Card on File</vt:lpstr>
      <vt:lpstr>Medicaid Participation</vt:lpstr>
      <vt:lpstr>Summary of Operational Differentiators</vt:lpstr>
      <vt:lpstr>PowerPoint Presentation</vt:lpstr>
    </vt:vector>
  </TitlesOfParts>
  <Company>Experity,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Western Regional Urgent Care Conference</dc:title>
  <dc:creator>Alan Ayers</dc:creator>
  <cp:lastModifiedBy>Alan Ayers</cp:lastModifiedBy>
  <cp:revision>2</cp:revision>
  <cp:lastPrinted>2021-02-23T18:04:27Z</cp:lastPrinted>
  <dcterms:created xsi:type="dcterms:W3CDTF">2023-08-31T19:57:39Z</dcterms:created>
  <dcterms:modified xsi:type="dcterms:W3CDTF">2023-09-02T00:08:35Z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0x0101001E2902978A2A4448982D61D8DCAB35EA</vt:lpwstr>
  </property>
</Properties>
</file>