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notesMasterIdLst>
    <p:notesMasterId r:id="rId32"/>
  </p:notesMasterIdLst>
  <p:handoutMasterIdLst>
    <p:handoutMasterId r:id="rId33"/>
  </p:handoutMasterIdLst>
  <p:sldIdLst>
    <p:sldId id="256" r:id="rId5"/>
    <p:sldId id="1637155266" r:id="rId6"/>
    <p:sldId id="1637155264" r:id="rId7"/>
    <p:sldId id="292" r:id="rId8"/>
    <p:sldId id="1637155265" r:id="rId9"/>
    <p:sldId id="294" r:id="rId10"/>
    <p:sldId id="272" r:id="rId11"/>
    <p:sldId id="273" r:id="rId12"/>
    <p:sldId id="1637155268" r:id="rId13"/>
    <p:sldId id="1637155269" r:id="rId14"/>
    <p:sldId id="290" r:id="rId15"/>
    <p:sldId id="372" r:id="rId16"/>
    <p:sldId id="373" r:id="rId17"/>
    <p:sldId id="374" r:id="rId18"/>
    <p:sldId id="1637155275" r:id="rId19"/>
    <p:sldId id="375" r:id="rId20"/>
    <p:sldId id="1637155277" r:id="rId21"/>
    <p:sldId id="1637155278" r:id="rId22"/>
    <p:sldId id="1637155267" r:id="rId23"/>
    <p:sldId id="1637155219" r:id="rId24"/>
    <p:sldId id="278" r:id="rId25"/>
    <p:sldId id="1637155299" r:id="rId26"/>
    <p:sldId id="1637155281" r:id="rId27"/>
    <p:sldId id="1637155282" r:id="rId28"/>
    <p:sldId id="1637155286" r:id="rId29"/>
    <p:sldId id="296" r:id="rId30"/>
    <p:sldId id="1637155272" r:id="rId3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862AC9-7CEC-46BB-B14B-35818A676782}">
          <p14:sldIdLst>
            <p14:sldId id="256"/>
            <p14:sldId id="1637155266"/>
            <p14:sldId id="1637155264"/>
            <p14:sldId id="292"/>
            <p14:sldId id="1637155265"/>
            <p14:sldId id="294"/>
            <p14:sldId id="272"/>
            <p14:sldId id="273"/>
            <p14:sldId id="1637155268"/>
            <p14:sldId id="1637155269"/>
            <p14:sldId id="290"/>
            <p14:sldId id="372"/>
            <p14:sldId id="373"/>
            <p14:sldId id="374"/>
            <p14:sldId id="1637155275"/>
            <p14:sldId id="375"/>
            <p14:sldId id="1637155277"/>
            <p14:sldId id="1637155278"/>
            <p14:sldId id="1637155267"/>
            <p14:sldId id="1637155219"/>
            <p14:sldId id="278"/>
            <p14:sldId id="1637155299"/>
            <p14:sldId id="1637155281"/>
            <p14:sldId id="1637155282"/>
            <p14:sldId id="1637155286"/>
            <p14:sldId id="296"/>
            <p14:sldId id="1637155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matheny@UCAOA.local" initials="c" lastIdx="0" clrIdx="0">
    <p:extLst>
      <p:ext uri="{19B8F6BF-5375-455C-9EA6-DF929625EA0E}">
        <p15:presenceInfo xmlns:p15="http://schemas.microsoft.com/office/powerpoint/2012/main" userId="S-1-5-21-3129609167-3521144788-2432628500-2158" providerId="AD"/>
      </p:ext>
    </p:extLst>
  </p:cmAuthor>
  <p:cmAuthor id="2" name="Tammi DeGeneres" initials="TD" lastIdx="2" clrIdx="1">
    <p:extLst>
      <p:ext uri="{19B8F6BF-5375-455C-9EA6-DF929625EA0E}">
        <p15:presenceInfo xmlns:p15="http://schemas.microsoft.com/office/powerpoint/2012/main" userId="S::tdegeneres@phcurgentcare.com::7197379c-5a9e-4586-a6c9-63599f7b76ed" providerId="AD"/>
      </p:ext>
    </p:extLst>
  </p:cmAuthor>
  <p:cmAuthor id="3" name="Jennifer Tucker" initials="JT" lastIdx="1" clrIdx="2">
    <p:extLst>
      <p:ext uri="{19B8F6BF-5375-455C-9EA6-DF929625EA0E}">
        <p15:presenceInfo xmlns:p15="http://schemas.microsoft.com/office/powerpoint/2012/main" userId="Jennifer Tu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57A5"/>
    <a:srgbClr val="E47E3D"/>
    <a:srgbClr val="0855A3"/>
    <a:srgbClr val="C0C0C0"/>
    <a:srgbClr val="0180BF"/>
    <a:srgbClr val="03788F"/>
    <a:srgbClr val="038AA5"/>
    <a:srgbClr val="039EBD"/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/>
    <p:restoredTop sz="92455" autoAdjust="0"/>
  </p:normalViewPr>
  <p:slideViewPr>
    <p:cSldViewPr snapToGrid="0">
      <p:cViewPr varScale="1">
        <p:scale>
          <a:sx n="61" d="100"/>
          <a:sy n="61" d="100"/>
        </p:scale>
        <p:origin x="10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Ayers" userId="9742291d-3c75-44b0-aac6-f0b9658765bc" providerId="ADAL" clId="{AFE8C7C8-E61B-4E23-B368-EE1A9A08FF58}"/>
    <pc:docChg chg="modSld">
      <pc:chgData name="Alan Ayers" userId="9742291d-3c75-44b0-aac6-f0b9658765bc" providerId="ADAL" clId="{AFE8C7C8-E61B-4E23-B368-EE1A9A08FF58}" dt="2023-12-05T16:49:27.203" v="0" actId="1036"/>
      <pc:docMkLst>
        <pc:docMk/>
      </pc:docMkLst>
      <pc:sldChg chg="modSp mod">
        <pc:chgData name="Alan Ayers" userId="9742291d-3c75-44b0-aac6-f0b9658765bc" providerId="ADAL" clId="{AFE8C7C8-E61B-4E23-B368-EE1A9A08FF58}" dt="2023-12-05T16:49:27.203" v="0" actId="1036"/>
        <pc:sldMkLst>
          <pc:docMk/>
          <pc:sldMk cId="840251712" sldId="292"/>
        </pc:sldMkLst>
        <pc:picChg chg="mod">
          <ac:chgData name="Alan Ayers" userId="9742291d-3c75-44b0-aac6-f0b9658765bc" providerId="ADAL" clId="{AFE8C7C8-E61B-4E23-B368-EE1A9A08FF58}" dt="2023-12-05T16:49:27.203" v="0" actId="1036"/>
          <ac:picMkLst>
            <pc:docMk/>
            <pc:sldMk cId="840251712" sldId="292"/>
            <ac:picMk id="7" creationId="{E39F3F70-622C-08F2-1203-6B15A9137C9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49A550-2F02-4123-8BBC-A8C98FC9DC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51A3C8-C0CF-428F-ACBA-D3DC2A7DBB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887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r">
              <a:defRPr sz="1200"/>
            </a:lvl1pPr>
          </a:lstStyle>
          <a:p>
            <a:fld id="{1F5C8040-0B37-46DA-A0C9-D6B5E582D5DB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549E3D-CB1A-4AE9-A610-7FA0928E32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76444-5CDE-4A0F-88EB-843CBF670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887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r">
              <a:defRPr sz="1200"/>
            </a:lvl1pPr>
          </a:lstStyle>
          <a:p>
            <a:fld id="{4639D63F-341C-4AD3-9328-F0AED63D1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42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r">
              <a:defRPr sz="1300"/>
            </a:lvl1pPr>
          </a:lstStyle>
          <a:p>
            <a:fld id="{9EA35727-1C7A-497B-B15A-F7760BD8A48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2" tIns="47112" rIns="94222" bIns="471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3"/>
          </a:xfrm>
          <a:prstGeom prst="rect">
            <a:avLst/>
          </a:prstGeom>
        </p:spPr>
        <p:txBody>
          <a:bodyPr vert="horz" lIns="94222" tIns="47112" rIns="94222" bIns="471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r">
              <a:defRPr sz="1300"/>
            </a:lvl1pPr>
          </a:lstStyle>
          <a:p>
            <a:fld id="{9207B7BA-7BE5-4B54-ACCF-FFDF7E1E7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9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7B7BA-7BE5-4B54-ACCF-FFDF7E1E7E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15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27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55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1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ity at night with a beach and water&#10;&#10;Description automatically generated">
            <a:extLst>
              <a:ext uri="{FF2B5EF4-FFF2-40B4-BE49-F238E27FC236}">
                <a16:creationId xmlns:a16="http://schemas.microsoft.com/office/drawing/2014/main" id="{B8E146FC-CF89-2196-996D-3816AD33F0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246045-FDF8-7FA1-2B8C-0D2664245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5" y="975660"/>
            <a:ext cx="6781921" cy="701731"/>
          </a:xfrm>
        </p:spPr>
        <p:txBody>
          <a:bodyPr wrap="none" anchor="b">
            <a:spAutoFit/>
          </a:bodyPr>
          <a:lstStyle>
            <a:lvl1pPr algn="l"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DEE54BF-E1E7-2050-5664-6D80FF484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024" y="1685050"/>
            <a:ext cx="7038763" cy="589072"/>
          </a:xfrm>
        </p:spPr>
        <p:txBody>
          <a:bodyPr>
            <a:sp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91FD39A-1D8E-4038-9102-C38312F331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453" y="4308512"/>
            <a:ext cx="2681667" cy="1346197"/>
          </a:xfrm>
          <a:prstGeom prst="rect">
            <a:avLst/>
          </a:prstGeom>
        </p:spPr>
      </p:pic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81C5981-5D11-6182-434C-04372F252BF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495" y="5535162"/>
            <a:ext cx="2588665" cy="745535"/>
          </a:xfrm>
          <a:prstGeom prst="rect">
            <a:avLst/>
          </a:prstGeom>
        </p:spPr>
      </p:pic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767BE54C-F469-1DB0-EC66-0BFEB31E6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4741" y="63595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79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F4D5-2DCB-451C-BD8C-59A2711E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20A5-1DE8-46B4-A4D0-1B17EA860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BA7E4-8BED-A8CC-004F-49FAA1BCD8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5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BC46-A273-5041-8ED2-00793F30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90417-14F5-2833-245A-B8240D8346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4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ity at night with a beach and water&#10;&#10;Description automatically generated">
            <a:extLst>
              <a:ext uri="{FF2B5EF4-FFF2-40B4-BE49-F238E27FC236}">
                <a16:creationId xmlns:a16="http://schemas.microsoft.com/office/drawing/2014/main" id="{0AAB3694-F0F9-A0F8-A975-7F2443DDA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6D7C0E-A533-440C-B6D5-315A27FE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5" y="1992080"/>
            <a:ext cx="5577745" cy="590931"/>
          </a:xfrm>
        </p:spPr>
        <p:txBody>
          <a:bodyPr wrap="none" anchor="b">
            <a:sp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B1FAC-7A91-498F-8753-3C60C2084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024" y="2803039"/>
            <a:ext cx="7038763" cy="633024"/>
          </a:xfr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5E46CDF-290C-BFBE-C697-1EBC28F8FB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4" y="559886"/>
            <a:ext cx="4972896" cy="143219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BE9B0-0FE7-F3E9-02BB-41F165EC29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Content Body 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FDB4-546C-40E4-AF0D-1F5C5B54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9A7C-8272-46DF-B517-6BF1B15A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3" y="1409065"/>
            <a:ext cx="6063827" cy="4036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39159-10E0-4182-99BE-7D456442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2893" y="1409065"/>
            <a:ext cx="6063827" cy="4036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6CC80-9F10-F0CF-1F4F-449452B8F9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4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black logo&#10;&#10;Description automatically generated">
            <a:extLst>
              <a:ext uri="{FF2B5EF4-FFF2-40B4-BE49-F238E27FC236}">
                <a16:creationId xmlns:a16="http://schemas.microsoft.com/office/drawing/2014/main" id="{0C614F7B-F6BC-5FF1-C95A-738CC60A52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1701800"/>
            <a:ext cx="6350000" cy="18288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5F6828-7E44-8347-A97F-E5EE45F5A6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7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D2EC1F-AF9E-DE2A-90F4-FD9378A2E0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5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40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3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061049"/>
            <a:ext cx="7418717" cy="5271774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199477"/>
            <a:ext cx="7750410" cy="689044"/>
          </a:xfrm>
        </p:spPr>
        <p:txBody>
          <a:bodyPr/>
          <a:lstStyle>
            <a:lvl1pPr>
              <a:defRPr sz="36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264" y="6314252"/>
            <a:ext cx="449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F0771B8-B752-4682-9247-5B80D750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8187" y="6426100"/>
            <a:ext cx="2518914" cy="225443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313692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2B2ADB-1B83-0B07-2AFF-8E8B3E26F4A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3448"/>
            <a:ext cx="12192001" cy="127455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60F3C-12FD-4CAC-8B9D-03C88F13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93" y="315878"/>
            <a:ext cx="11410648" cy="925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C6683-1E45-48EE-A8CF-36D55D395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893" y="1383680"/>
            <a:ext cx="11410649" cy="4102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39EDC-4F32-145C-9A98-694D72A8F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4741" y="63595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8" r:id="rId3"/>
    <p:sldLayoutId id="2147483701" r:id="rId4"/>
    <p:sldLayoutId id="2147483702" r:id="rId5"/>
    <p:sldLayoutId id="2147483704" r:id="rId6"/>
    <p:sldLayoutId id="2147483705" r:id="rId7"/>
    <p:sldLayoutId id="2147483719" r:id="rId8"/>
    <p:sldLayoutId id="2147483720" r:id="rId9"/>
    <p:sldLayoutId id="2147483721" r:id="rId10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2E57A5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mailto:alan.ayers@experityhealth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DB2FB2-9B22-F64C-8AE6-7B123924A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650" y="943779"/>
            <a:ext cx="8473217" cy="1311128"/>
          </a:xfrm>
        </p:spPr>
        <p:txBody>
          <a:bodyPr/>
          <a:lstStyle/>
          <a:p>
            <a:r>
              <a:rPr lang="en-US" dirty="0"/>
              <a:t>Agile and Patient-Centric Urgent Care</a:t>
            </a:r>
            <a:br>
              <a:rPr lang="en-US" dirty="0"/>
            </a:br>
            <a:r>
              <a:rPr lang="en-US" dirty="0"/>
              <a:t>in a Hyper-Competitive Marketplace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8F70F8-0ADA-A344-8E2A-CB71BBACD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649" y="2262565"/>
            <a:ext cx="7038763" cy="15201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Alan A. Ayers, MBA, </a:t>
            </a:r>
            <a:r>
              <a:rPr lang="en-US" dirty="0" err="1"/>
              <a:t>MAcc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President, Experity Consulting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0FA51C-5F25-863E-0C6B-1866F9D50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/>
              <a:t>© 2023 NECURA  |  Page ‹#›  </a:t>
            </a:r>
          </a:p>
        </p:txBody>
      </p:sp>
    </p:spTree>
    <p:extLst>
      <p:ext uri="{BB962C8B-B14F-4D97-AF65-F5344CB8AC3E}">
        <p14:creationId xmlns:p14="http://schemas.microsoft.com/office/powerpoint/2010/main" val="392062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214C-B5E0-8541-3462-4135DAC8B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5" y="1992080"/>
            <a:ext cx="5238550" cy="590931"/>
          </a:xfrm>
        </p:spPr>
        <p:txBody>
          <a:bodyPr/>
          <a:lstStyle/>
          <a:p>
            <a:r>
              <a:rPr lang="en-US" dirty="0"/>
              <a:t>Urgent Care Growth Trends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A1B9B-583F-456C-7C30-7DA5B5D2FB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63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6702F7-2682-16F3-F14B-683257B27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Growth Rates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EDEC15-6757-1842-81B7-3B7BFAA1573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3" descr="A graph of growth in the year&#10;&#10;Description automatically generated with medium confidence">
            <a:extLst>
              <a:ext uri="{FF2B5EF4-FFF2-40B4-BE49-F238E27FC236}">
                <a16:creationId xmlns:a16="http://schemas.microsoft.com/office/drawing/2014/main" id="{15716727-03DE-BEA2-1097-8253F0CA5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28" y="1143986"/>
            <a:ext cx="7440655" cy="432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C0D0EC-47FF-D971-F866-1E7390880C8B}"/>
              </a:ext>
            </a:extLst>
          </p:cNvPr>
          <p:cNvSpPr/>
          <p:nvPr/>
        </p:nvSpPr>
        <p:spPr>
          <a:xfrm>
            <a:off x="8034625" y="1729471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Physician Entrepreneurs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778BD-D85E-FCFF-BB0C-2970D038FEA4}"/>
              </a:ext>
            </a:extLst>
          </p:cNvPr>
          <p:cNvSpPr txBox="1"/>
          <p:nvPr/>
        </p:nvSpPr>
        <p:spPr>
          <a:xfrm>
            <a:off x="8034625" y="1116157"/>
            <a:ext cx="3698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Growth Engines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37AF1D-EEFE-8817-1F04-876E21062E0F}"/>
              </a:ext>
            </a:extLst>
          </p:cNvPr>
          <p:cNvSpPr/>
          <p:nvPr/>
        </p:nvSpPr>
        <p:spPr>
          <a:xfrm>
            <a:off x="8034625" y="2670147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Local Multi-Site Scaling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4EC492-5FE3-FC91-66AB-D6E08A128C77}"/>
              </a:ext>
            </a:extLst>
          </p:cNvPr>
          <p:cNvSpPr/>
          <p:nvPr/>
        </p:nvSpPr>
        <p:spPr>
          <a:xfrm>
            <a:off x="8034625" y="3610823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Hospital Operators</a:t>
            </a:r>
          </a:p>
          <a:p>
            <a:pPr algn="ctr"/>
            <a:r>
              <a:rPr lang="en-US" b="1" dirty="0"/>
              <a:t>(Medical Group vs. Joint Venture)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65C561-C065-2699-410B-37F7E62F6101}"/>
              </a:ext>
            </a:extLst>
          </p:cNvPr>
          <p:cNvSpPr/>
          <p:nvPr/>
        </p:nvSpPr>
        <p:spPr>
          <a:xfrm>
            <a:off x="8034625" y="4573004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Regional/Super-Regional Platforms</a:t>
            </a:r>
          </a:p>
        </p:txBody>
      </p:sp>
    </p:spTree>
    <p:extLst>
      <p:ext uri="{BB962C8B-B14F-4D97-AF65-F5344CB8AC3E}">
        <p14:creationId xmlns:p14="http://schemas.microsoft.com/office/powerpoint/2010/main" val="18866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2" y="1241072"/>
            <a:ext cx="4847923" cy="5156200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New investor activity has slowed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Provider and PE cash on hand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Interest rates and wage inflation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De novo growth engines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”Corporatization”</a:t>
            </a:r>
          </a:p>
          <a:p>
            <a:pPr marL="9715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25% of UCs owned by PE </a:t>
            </a:r>
          </a:p>
          <a:p>
            <a:pPr marL="9715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1B2B54"/>
                </a:solidFill>
              </a:rPr>
              <a:t>Project &gt;10% rooftop growth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”Hospitalization”</a:t>
            </a:r>
          </a:p>
          <a:p>
            <a:pPr marL="9715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40% of UCs hospital-affiliated</a:t>
            </a:r>
          </a:p>
          <a:p>
            <a:pPr marL="9715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20% of hospital UCs in JVs</a:t>
            </a:r>
          </a:p>
          <a:p>
            <a:pPr marL="9715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Growth to 45% by 2026</a:t>
            </a:r>
            <a:endParaRPr lang="en-US" sz="2400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088E6A-DEB3-8F42-A31C-4052FAE2689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 descr="Percent of De Novo Urgent Cares by Operator Size">
            <a:extLst>
              <a:ext uri="{FF2B5EF4-FFF2-40B4-BE49-F238E27FC236}">
                <a16:creationId xmlns:a16="http://schemas.microsoft.com/office/drawing/2014/main" id="{13D9DC4B-1FEF-85C1-5BD3-F770866D7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23834" r="2602" b="13989"/>
          <a:stretch/>
        </p:blipFill>
        <p:spPr bwMode="auto">
          <a:xfrm>
            <a:off x="5306816" y="1060011"/>
            <a:ext cx="6562725" cy="236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F3F70-622C-08F2-1203-6B15A9137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815" y="3620571"/>
            <a:ext cx="6553641" cy="2289752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EF9BF9F1-7DE2-3362-D3F2-6A78E9620DC9}"/>
              </a:ext>
            </a:extLst>
          </p:cNvPr>
          <p:cNvSpPr txBox="1">
            <a:spLocks/>
          </p:cNvSpPr>
          <p:nvPr/>
        </p:nvSpPr>
        <p:spPr>
          <a:xfrm>
            <a:off x="458893" y="315878"/>
            <a:ext cx="11410648" cy="92519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2E57A5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Pandemic and Post-Pandemic Growth</a:t>
            </a:r>
          </a:p>
        </p:txBody>
      </p:sp>
    </p:spTree>
    <p:extLst>
      <p:ext uri="{BB962C8B-B14F-4D97-AF65-F5344CB8AC3E}">
        <p14:creationId xmlns:p14="http://schemas.microsoft.com/office/powerpoint/2010/main" val="84025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564303" y="6359559"/>
            <a:ext cx="2743200" cy="365125"/>
          </a:xfrm>
          <a:prstGeom prst="rect">
            <a:avLst/>
          </a:prstGeom>
        </p:spPr>
        <p:txBody>
          <a:bodyPr/>
          <a:lstStyle/>
          <a:p>
            <a:fld id="{53EDEC15-6757-1842-81B7-3B7BFAA1573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056307-24B1-AC7D-5316-7E42F04E45DB}"/>
              </a:ext>
            </a:extLst>
          </p:cNvPr>
          <p:cNvSpPr/>
          <p:nvPr/>
        </p:nvSpPr>
        <p:spPr>
          <a:xfrm>
            <a:off x="734501" y="970749"/>
            <a:ext cx="3216165" cy="2774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Pre-Pandemic Concerns</a:t>
            </a:r>
          </a:p>
          <a:p>
            <a:pPr algn="ctr"/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Saturation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Commoditization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Case Rate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Acuity Degradation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Hospital Referrals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Telemedicine </a:t>
            </a:r>
            <a:r>
              <a:rPr lang="en-US" b="1" dirty="0">
                <a:sym typeface="Wingdings" panose="05000000000000000000" pitchFamily="2" charset="2"/>
              </a:rPr>
              <a:t> AI</a:t>
            </a:r>
            <a:endParaRPr lang="en-US" b="1" dirty="0"/>
          </a:p>
          <a:p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EC1D0-7730-5473-1AB1-508722DF0813}"/>
              </a:ext>
            </a:extLst>
          </p:cNvPr>
          <p:cNvSpPr/>
          <p:nvPr/>
        </p:nvSpPr>
        <p:spPr>
          <a:xfrm>
            <a:off x="734500" y="4520837"/>
            <a:ext cx="3216165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Arbitrage</a:t>
            </a:r>
          </a:p>
          <a:p>
            <a:pPr algn="ctr"/>
            <a:r>
              <a:rPr lang="en-US" b="1" dirty="0"/>
              <a:t>Multiple Expansion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D47292-C961-085D-0A21-8611BED0FCEE}"/>
              </a:ext>
            </a:extLst>
          </p:cNvPr>
          <p:cNvSpPr/>
          <p:nvPr/>
        </p:nvSpPr>
        <p:spPr>
          <a:xfrm>
            <a:off x="4181894" y="4520837"/>
            <a:ext cx="3825765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Cash Flow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85403-CB94-038E-82C0-1DCA2D929744}"/>
              </a:ext>
            </a:extLst>
          </p:cNvPr>
          <p:cNvSpPr/>
          <p:nvPr/>
        </p:nvSpPr>
        <p:spPr>
          <a:xfrm>
            <a:off x="8241334" y="4520836"/>
            <a:ext cx="3216165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Revenue and EBITDA Growth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413E54-10D8-6445-7C1A-E15B8CB4CEAF}"/>
              </a:ext>
            </a:extLst>
          </p:cNvPr>
          <p:cNvSpPr/>
          <p:nvPr/>
        </p:nvSpPr>
        <p:spPr>
          <a:xfrm>
            <a:off x="734500" y="3883431"/>
            <a:ext cx="10722999" cy="47537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Private Equity Investment Theses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7238AE-531D-63C3-E1E0-60917587AB7F}"/>
              </a:ext>
            </a:extLst>
          </p:cNvPr>
          <p:cNvSpPr/>
          <p:nvPr/>
        </p:nvSpPr>
        <p:spPr>
          <a:xfrm>
            <a:off x="734500" y="329618"/>
            <a:ext cx="10722999" cy="47537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Urgent Care Headwinds and Tailwinds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F203E7-A78A-5DD9-6946-7390E0F08171}"/>
              </a:ext>
            </a:extLst>
          </p:cNvPr>
          <p:cNvSpPr/>
          <p:nvPr/>
        </p:nvSpPr>
        <p:spPr>
          <a:xfrm>
            <a:off x="4181894" y="994621"/>
            <a:ext cx="3825765" cy="2774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COVID-19 Response</a:t>
            </a:r>
          </a:p>
          <a:p>
            <a:pPr algn="ctr"/>
            <a:endParaRPr lang="en-US" sz="11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Adapted quickly to patient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Improved operational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Drove throughput w/technology</a:t>
            </a:r>
            <a:endParaRPr lang="en-US" sz="18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Innovative thinking to seize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Realized our place in the healthcare ecosystem</a:t>
            </a:r>
          </a:p>
          <a:p>
            <a:pPr algn="ctr"/>
            <a:r>
              <a:rPr lang="en-US" b="1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AC954C-4865-A19B-A806-962604EABE03}"/>
              </a:ext>
            </a:extLst>
          </p:cNvPr>
          <p:cNvSpPr/>
          <p:nvPr/>
        </p:nvSpPr>
        <p:spPr>
          <a:xfrm>
            <a:off x="8259545" y="967023"/>
            <a:ext cx="3216165" cy="2774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Post-COVID Hangover</a:t>
            </a:r>
          </a:p>
          <a:p>
            <a:pPr algn="ctr"/>
            <a:endParaRPr lang="en-US" sz="105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High-Volume COVID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Shift to Digital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Operating at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Staff Shortages/Burnout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X-Ray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Novice NP Skillset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Wage Inflation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Reimbursement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6481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1234" y="1074552"/>
            <a:ext cx="5654765" cy="5319712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Healthcare resiliency (vs. consumer discretionary)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Attractive to investors and landlords</a:t>
            </a:r>
            <a:endParaRPr lang="en-US" sz="1600" dirty="0">
              <a:solidFill>
                <a:srgbClr val="1B2B54"/>
              </a:solidFill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COVID patient retention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rgbClr val="1B2B54"/>
                </a:solidFill>
              </a:rPr>
              <a:t>66</a:t>
            </a:r>
            <a:r>
              <a:rPr lang="en-US" sz="1600" dirty="0"/>
              <a:t>% intend to return vs. 75% pre-COVID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rgbClr val="1B2B54"/>
                </a:solidFill>
              </a:rPr>
              <a:t>Average patient uses UC 1.7 </a:t>
            </a:r>
            <a:r>
              <a:rPr lang="en-US" sz="1600" dirty="0"/>
              <a:t>to 2.1x/year</a:t>
            </a:r>
            <a:endParaRPr lang="en-US" sz="1600" dirty="0">
              <a:solidFill>
                <a:srgbClr val="1B2B54"/>
              </a:solidFill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Consolidation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30% of UCs are independents (1-2 centers)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rgbClr val="1B2B54"/>
                </a:solidFill>
              </a:rPr>
              <a:t>40% of UCs are “chains” (11+ centers)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75% of transactions are by PE and hospitals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rgbClr val="1B2B54"/>
                </a:solidFill>
              </a:rPr>
              <a:t>Hospitals/health systems on a local level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rgbClr val="1B2B54"/>
                </a:solidFill>
              </a:rPr>
              <a:t>PE-backed platforms merging with one another</a:t>
            </a: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New geographies (urban, rural health clinics)</a:t>
            </a: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17% of US counties have population to support a UC but don’t yet have one</a:t>
            </a:r>
            <a:endParaRPr lang="en-US" sz="1600" dirty="0">
              <a:solidFill>
                <a:srgbClr val="1B2B54"/>
              </a:solidFill>
            </a:endParaRPr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endParaRPr lang="en-US" sz="1600" dirty="0"/>
          </a:p>
          <a:p>
            <a:pPr marL="971550" lvl="1" indent="-285750">
              <a:lnSpc>
                <a:spcPct val="120000"/>
              </a:lnSpc>
              <a:spcBef>
                <a:spcPts val="0"/>
              </a:spcBef>
            </a:pPr>
            <a:endParaRPr lang="en-US" sz="1600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088E6A-DEB3-8F42-A31C-4052FAE2689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82330CE8-E325-FC86-37E0-8C627E7CF548}"/>
              </a:ext>
            </a:extLst>
          </p:cNvPr>
          <p:cNvSpPr txBox="1">
            <a:spLocks/>
          </p:cNvSpPr>
          <p:nvPr/>
        </p:nvSpPr>
        <p:spPr>
          <a:xfrm>
            <a:off x="458893" y="315878"/>
            <a:ext cx="11410648" cy="92519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2E57A5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Post-COVID Growth Theses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DF1A3E-8E43-FA37-174A-E1CF233543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68" t="13614" r="19237" b="17473"/>
          <a:stretch/>
        </p:blipFill>
        <p:spPr>
          <a:xfrm>
            <a:off x="5941187" y="1241072"/>
            <a:ext cx="6083166" cy="390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1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Post-COVID Growth Theses,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600" dirty="0">
                <a:solidFill>
                  <a:srgbClr val="FC4817"/>
                </a:solidFill>
                <a:latin typeface="Calibri"/>
                <a:cs typeface="Calibri"/>
              </a:rPr>
              <a:t>Patients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Millions introduced to urgent care during the pandemic, 2/3 of which will return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600" dirty="0">
                <a:solidFill>
                  <a:srgbClr val="FC4817"/>
                </a:solidFill>
                <a:latin typeface="Calibri"/>
                <a:cs typeface="Calibri"/>
              </a:rPr>
              <a:t>Locations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Rooftop expansion continues, although more corporate, less hospital activity </a:t>
            </a:r>
            <a:endParaRPr lang="en-US" sz="2400" dirty="0"/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Resurgence of independent operators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800" dirty="0">
                <a:solidFill>
                  <a:srgbClr val="FC4817"/>
                </a:solidFill>
                <a:latin typeface="Calibri"/>
                <a:cs typeface="Calibri"/>
              </a:rPr>
              <a:t>Geographies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Shift from the affluent suburbs to underserved rural and urban markets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Strategic real estate – intercepting, flanking and boxing in competitors</a:t>
            </a:r>
          </a:p>
          <a:p>
            <a:pPr marL="128270" indent="-12827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1208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Post-COVID Growth Theses,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800" dirty="0">
                <a:solidFill>
                  <a:srgbClr val="FC4817"/>
                </a:solidFill>
                <a:latin typeface="Calibri"/>
                <a:cs typeface="Calibri"/>
              </a:rPr>
              <a:t>Payers </a:t>
            </a:r>
            <a:endParaRPr lang="en-US" sz="2800" dirty="0">
              <a:solidFill>
                <a:srgbClr val="FC4817"/>
              </a:solidFill>
            </a:endParaRP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Medicaid expansion and privatization </a:t>
            </a:r>
            <a:endParaRPr lang="en-US" sz="2400" dirty="0"/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Value-based care and population health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800" dirty="0">
                <a:solidFill>
                  <a:srgbClr val="FC4817"/>
                </a:solidFill>
                <a:latin typeface="Calibri"/>
                <a:cs typeface="Calibri"/>
              </a:rPr>
              <a:t>Services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Specialist services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Occupational medicine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 Behavioral health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 Primary care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 Specialty urgent care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pPr marL="128270" indent="-12827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2034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4CA5-FD06-4FB7-79E4-D50891151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5" y="1992080"/>
            <a:ext cx="7667099" cy="590931"/>
          </a:xfrm>
        </p:spPr>
        <p:txBody>
          <a:bodyPr/>
          <a:lstStyle/>
          <a:p>
            <a:r>
              <a:rPr lang="en-US" dirty="0"/>
              <a:t>Opportunistic COVID Business Challenges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5D7CF-AC02-7ED9-C227-3EBA9B0EA2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6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1BA788-984D-17B8-BB45-FEBF8B426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Post-COVID Hangover: Structural Changes?</a:t>
            </a:r>
          </a:p>
        </p:txBody>
      </p:sp>
      <p:pic>
        <p:nvPicPr>
          <p:cNvPr id="1026" name="Picture 2" descr="text">
            <a:extLst>
              <a:ext uri="{FF2B5EF4-FFF2-40B4-BE49-F238E27FC236}">
                <a16:creationId xmlns:a16="http://schemas.microsoft.com/office/drawing/2014/main" id="{ABCB5C58-E7ED-ABAE-A11F-68A93570B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894" y="1589021"/>
            <a:ext cx="3511420" cy="326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text">
            <a:extLst>
              <a:ext uri="{FF2B5EF4-FFF2-40B4-BE49-F238E27FC236}">
                <a16:creationId xmlns:a16="http://schemas.microsoft.com/office/drawing/2014/main" id="{5DB8E34C-9767-2632-3DD9-9949BD76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04177" y="1589021"/>
            <a:ext cx="3893905" cy="326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text">
            <a:extLst>
              <a:ext uri="{FF2B5EF4-FFF2-40B4-BE49-F238E27FC236}">
                <a16:creationId xmlns:a16="http://schemas.microsoft.com/office/drawing/2014/main" id="{2B3732AF-FD41-12AF-000F-48B59E585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31942" y="1589021"/>
            <a:ext cx="3816223" cy="326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698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8B4E0C4-1C5B-3103-4B10-9872A299F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101593"/>
              </p:ext>
            </p:extLst>
          </p:nvPr>
        </p:nvGraphicFramePr>
        <p:xfrm>
          <a:off x="1" y="0"/>
          <a:ext cx="12191999" cy="5855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071">
                  <a:extLst>
                    <a:ext uri="{9D8B030D-6E8A-4147-A177-3AD203B41FA5}">
                      <a16:colId xmlns:a16="http://schemas.microsoft.com/office/drawing/2014/main" val="2102628323"/>
                    </a:ext>
                  </a:extLst>
                </a:gridCol>
                <a:gridCol w="4852760">
                  <a:extLst>
                    <a:ext uri="{9D8B030D-6E8A-4147-A177-3AD203B41FA5}">
                      <a16:colId xmlns:a16="http://schemas.microsoft.com/office/drawing/2014/main" val="710129166"/>
                    </a:ext>
                  </a:extLst>
                </a:gridCol>
                <a:gridCol w="5101168">
                  <a:extLst>
                    <a:ext uri="{9D8B030D-6E8A-4147-A177-3AD203B41FA5}">
                      <a16:colId xmlns:a16="http://schemas.microsoft.com/office/drawing/2014/main" val="2132779455"/>
                    </a:ext>
                  </a:extLst>
                </a:gridCol>
              </a:tblGrid>
              <a:tr h="44445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“COVID Care”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“Urgent Care”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92598"/>
                  </a:ext>
                </a:extLst>
              </a:tr>
              <a:tr h="705154">
                <a:tc>
                  <a:txBody>
                    <a:bodyPr/>
                    <a:lstStyle/>
                    <a:p>
                      <a:r>
                        <a:rPr lang="en-US" sz="2000" dirty="0"/>
                        <a:t>Strategic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Must “bootstrap” operations back to pre-COVID performance with reduced revenues.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High-volume COVID testing augmented but did not replace “core” urgent care services.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01800"/>
                  </a:ext>
                </a:extLst>
              </a:tr>
              <a:tr h="7002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Operating Hours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Reduced total hours of operations, particularly on weekends, due to staffing challenges.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Maintained “regular” operating hours.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99981"/>
                  </a:ext>
                </a:extLst>
              </a:tr>
              <a:tr h="1039699">
                <a:tc>
                  <a:txBody>
                    <a:bodyPr/>
                    <a:lstStyle/>
                    <a:p>
                      <a:r>
                        <a:rPr lang="en-US" sz="2000" dirty="0"/>
                        <a:t>Clinical Capabilities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“Downsized” services to focus on high-volume COVID19 testing.  Turned away “higher touch” patients including those who may need an x-ray.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dirty="0"/>
                        <a:t>Retained full capabilities including laceration repair and non-surgical ortho.  Found ways to assure x-ray was always available (PRN, on-call, travel RT).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06637"/>
                  </a:ext>
                </a:extLst>
              </a:tr>
              <a:tr h="1513489">
                <a:tc>
                  <a:txBody>
                    <a:bodyPr/>
                    <a:lstStyle/>
                    <a:p>
                      <a:r>
                        <a:rPr lang="en-US" sz="2000" dirty="0"/>
                        <a:t>Clinical Staffing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dirty="0"/>
                        <a:t>Recruited “green” NPs with limited experience in procedures and uncomfortable with moderately acute patients.  Attrition of rad techs without backfill leading to no x-ray during most hours of operation. Remained siloed in job duties.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dirty="0"/>
                        <a:t>Maintained “regular” staffing models (augmenting w/agencies when required) despite hiring difficulties and wage inflation.  “Team” approach--cross-trained MAs to cover front desk.  Providers willing to do MA work (i.e. intake, vitals, rapid tests).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831259"/>
                  </a:ext>
                </a:extLst>
              </a:tr>
              <a:tr h="746235">
                <a:tc>
                  <a:txBody>
                    <a:bodyPr/>
                    <a:lstStyle/>
                    <a:p>
                      <a:r>
                        <a:rPr lang="en-US" sz="20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Discontinued grassroots marketing to focus on SEO and AdWords for “COVID test near me.”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Continued marketing “core” services during the pandemic w/early return to grassroots marketing.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36783"/>
                  </a:ext>
                </a:extLst>
              </a:tr>
              <a:tr h="705154">
                <a:tc>
                  <a:txBody>
                    <a:bodyPr/>
                    <a:lstStyle/>
                    <a:p>
                      <a:r>
                        <a:rPr lang="en-US" sz="2000" dirty="0"/>
                        <a:t>Occ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Discontinued sales of occupational medicine including maintenance of previous accounts.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Utilized rapid COVID testing as a way to establish new employer relationships.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90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20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DECBA-E0B7-65EE-6747-2621DC8FC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Economics: Basic Revenue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ED3EB-18B4-A25E-86D8-AE117D052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Revenue = Volume x Rate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>
              <a:solidFill>
                <a:schemeClr val="accent5">
                  <a:lumMod val="1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Rate = Reimbursement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Some discretion in coding and services provided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Rates largely set by BUCA payers (UC as an economic “price taker”)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Case rates equalize reimbursement across visits </a:t>
            </a:r>
            <a:endParaRPr lang="en-US" sz="2800" i="1" dirty="0">
              <a:solidFill>
                <a:schemeClr val="accent5">
                  <a:lumMod val="10000"/>
                </a:schemeClr>
              </a:solidFill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i="1" dirty="0">
                <a:solidFill>
                  <a:schemeClr val="accent5">
                    <a:lumMod val="10000"/>
                  </a:schemeClr>
                </a:solidFill>
              </a:rPr>
              <a:t>but…may also reduce level of service.</a:t>
            </a:r>
          </a:p>
          <a:p>
            <a:pPr marL="1405432" lvl="2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>
              <a:solidFill>
                <a:schemeClr val="accent5">
                  <a:lumMod val="1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Volume = Daily Visits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Controllable factors: real estate, marketing, patient ratings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5">
                    <a:lumMod val="10000"/>
                  </a:schemeClr>
                </a:solidFill>
              </a:rPr>
              <a:t>Non-Controllable factors: flu/COVID incidence, weather, market saturation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667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42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DECBA-E0B7-65EE-6747-2621DC8FC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Economics: Staffing as a Fixed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ED3EB-18B4-A25E-86D8-AE117D052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Variable costs—incurred only if a patient is seen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Supplies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Lab tests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X-ray over-reads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EMR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Operating Costs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Fixed costs—incurred if no patients seen (levered across all patients)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Labor, benefits, and payroll taxes are &gt;75% of operating costs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Center cannot operate without a skeletal crew (labor functions as a fixed cost)</a:t>
            </a:r>
          </a:p>
          <a:p>
            <a:pPr marL="257168" lvl="1" indent="0">
              <a:lnSpc>
                <a:spcPct val="100000"/>
              </a:lnSpc>
              <a:spcBef>
                <a:spcPts val="800"/>
              </a:spcBef>
              <a:buNone/>
            </a:pPr>
            <a:endParaRPr lang="en-US" sz="2400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56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DECBA-E0B7-65EE-6747-2621DC8FC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Economics: Volume-Driven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ED3EB-18B4-A25E-86D8-AE117D052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3" y="1241072"/>
            <a:ext cx="11135269" cy="4552379"/>
          </a:xfrm>
        </p:spPr>
        <p:txBody>
          <a:bodyPr>
            <a:normAutofit fontScale="92500"/>
          </a:bodyPr>
          <a:lstStyle/>
          <a:p>
            <a:r>
              <a:rPr lang="en-US" sz="2933" dirty="0">
                <a:solidFill>
                  <a:schemeClr val="accent5">
                    <a:lumMod val="10000"/>
                  </a:schemeClr>
                </a:solidFill>
              </a:rPr>
              <a:t>Once labor cost is covered, each incremental visit flows to the bottom line</a:t>
            </a:r>
          </a:p>
          <a:p>
            <a:r>
              <a:rPr lang="en-US" sz="2933" dirty="0">
                <a:solidFill>
                  <a:schemeClr val="accent5">
                    <a:lumMod val="10000"/>
                  </a:schemeClr>
                </a:solidFill>
              </a:rPr>
              <a:t>Profitability is maximized by leveraging fixed costs across greater revenue</a:t>
            </a:r>
          </a:p>
          <a:p>
            <a:r>
              <a:rPr lang="en-US" sz="2933" dirty="0">
                <a:solidFill>
                  <a:schemeClr val="accent5">
                    <a:lumMod val="10000"/>
                  </a:schemeClr>
                </a:solidFill>
              </a:rPr>
              <a:t>KPI is patients per staff member per hour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Providers: 4 patients/hour    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Medical Assisting: 2 patients/hour      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Front Desk:  4 patients/hour</a:t>
            </a:r>
          </a:p>
          <a:p>
            <a:r>
              <a:rPr lang="en-US" sz="2933" dirty="0">
                <a:solidFill>
                  <a:schemeClr val="accent5">
                    <a:lumMod val="10000"/>
                  </a:schemeClr>
                </a:solidFill>
              </a:rPr>
              <a:t>Most urgent care centers are operating well below capacity</a:t>
            </a:r>
          </a:p>
        </p:txBody>
      </p:sp>
    </p:spTree>
    <p:extLst>
      <p:ext uri="{BB962C8B-B14F-4D97-AF65-F5344CB8AC3E}">
        <p14:creationId xmlns:p14="http://schemas.microsoft.com/office/powerpoint/2010/main" val="1145353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24F43-1F9D-FF46-ACE5-3ACC599E0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  </a:t>
            </a:r>
          </a:p>
        </p:txBody>
      </p:sp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8A8409A8-E7C9-62C7-55FB-F9E2BEE1E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5103" y="594530"/>
            <a:ext cx="9075241" cy="586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951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386D9-D23F-5632-D1C2-76C0903F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Economic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FC1A-9F36-CCD3-AD70-0F31D6D90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Volume depends on strength, timing and duration of flu season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Prices are set by health insurance companies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High proportion of costs are subject to wage inflation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Excess labor capacity due to minimum staffing models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Excess labor capacity due to “on demand” ebb/flow (vs. appointments)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Excess labor capacity due to incremental labor problem</a:t>
            </a:r>
          </a:p>
          <a:p>
            <a:endParaRPr lang="en-US" sz="2667" dirty="0">
              <a:solidFill>
                <a:schemeClr val="accent5">
                  <a:lumMod val="10000"/>
                </a:schemeClr>
              </a:solidFill>
            </a:endParaRPr>
          </a:p>
          <a:p>
            <a:endParaRPr lang="en-US" sz="2667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84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386D9-D23F-5632-D1C2-76C0903F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MUST ADDRESS ITS CAPACITY PROBLEM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8B1E12-89EA-BDDE-13EC-CB47EC4DFD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6005" y="1746872"/>
            <a:ext cx="4504541" cy="470993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C3C4F4-DB62-F938-5774-7977D05413B0}"/>
              </a:ext>
            </a:extLst>
          </p:cNvPr>
          <p:cNvCxnSpPr/>
          <p:nvPr/>
        </p:nvCxnSpPr>
        <p:spPr>
          <a:xfrm>
            <a:off x="7684809" y="3663034"/>
            <a:ext cx="68317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3372748-4FEC-3F9C-28C6-D6D15CD62873}"/>
              </a:ext>
            </a:extLst>
          </p:cNvPr>
          <p:cNvCxnSpPr/>
          <p:nvPr/>
        </p:nvCxnSpPr>
        <p:spPr>
          <a:xfrm>
            <a:off x="7684809" y="4101840"/>
            <a:ext cx="68317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A434046-C9E5-85E0-72E9-7E998C655CB5}"/>
              </a:ext>
            </a:extLst>
          </p:cNvPr>
          <p:cNvSpPr txBox="1"/>
          <p:nvPr/>
        </p:nvSpPr>
        <p:spPr>
          <a:xfrm>
            <a:off x="415598" y="1229809"/>
            <a:ext cx="6227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Potential Revenue = Contracted Rate x Capacity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B38FFE-C98E-705E-551B-925172BF147B}"/>
              </a:ext>
            </a:extLst>
          </p:cNvPr>
          <p:cNvSpPr txBox="1"/>
          <p:nvPr/>
        </p:nvSpPr>
        <p:spPr>
          <a:xfrm>
            <a:off x="10185824" y="3502259"/>
            <a:ext cx="18231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rgbClr val="FF0000"/>
                </a:solidFill>
              </a:rPr>
              <a:t>NRPV Collections</a:t>
            </a: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endParaRPr lang="en-US" sz="400" b="1" i="1" dirty="0">
              <a:solidFill>
                <a:srgbClr val="FF0000"/>
              </a:solidFill>
            </a:endParaRPr>
          </a:p>
          <a:p>
            <a:r>
              <a:rPr lang="en-US" sz="1200" b="1" i="1" dirty="0">
                <a:solidFill>
                  <a:srgbClr val="FF0000"/>
                </a:solidFill>
              </a:rPr>
              <a:t>LOSS TO Labor Productivity</a:t>
            </a: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r>
              <a:rPr lang="en-US" sz="1200" b="1" i="1" dirty="0">
                <a:solidFill>
                  <a:srgbClr val="FF0000"/>
                </a:solidFill>
              </a:rPr>
              <a:t>Bad Debt</a:t>
            </a: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r>
              <a:rPr lang="en-US" sz="1200" b="1" i="1" dirty="0">
                <a:solidFill>
                  <a:srgbClr val="FF0000"/>
                </a:solidFill>
              </a:rPr>
              <a:t>Drug Screens, </a:t>
            </a:r>
          </a:p>
          <a:p>
            <a:r>
              <a:rPr lang="en-US" sz="1200" b="1" i="1" dirty="0">
                <a:solidFill>
                  <a:srgbClr val="FF0000"/>
                </a:solidFill>
              </a:rPr>
              <a:t>Flu Shots, </a:t>
            </a:r>
          </a:p>
          <a:p>
            <a:r>
              <a:rPr lang="en-US" sz="1200" b="1" i="1" dirty="0">
                <a:solidFill>
                  <a:srgbClr val="FF0000"/>
                </a:solidFill>
              </a:rPr>
              <a:t>Ancillary Services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329445-B541-32E2-BCFE-5D1DB913605D}"/>
              </a:ext>
            </a:extLst>
          </p:cNvPr>
          <p:cNvSpPr txBox="1"/>
          <p:nvPr/>
        </p:nvSpPr>
        <p:spPr>
          <a:xfrm>
            <a:off x="9953296" y="2394370"/>
            <a:ext cx="13260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FF0000"/>
                </a:solidFill>
              </a:rPr>
              <a:t>Contracted Rates</a:t>
            </a:r>
          </a:p>
          <a:p>
            <a:r>
              <a:rPr lang="en-US" sz="1200" b="1" i="1" dirty="0">
                <a:solidFill>
                  <a:srgbClr val="FF0000"/>
                </a:solidFill>
              </a:rPr>
              <a:t>Actual Collections</a:t>
            </a:r>
          </a:p>
          <a:p>
            <a:endParaRPr lang="en-US" sz="1200" b="1" i="1" dirty="0">
              <a:solidFill>
                <a:srgbClr val="FF0000"/>
              </a:solidFill>
            </a:endParaRPr>
          </a:p>
          <a:p>
            <a:endParaRPr lang="en-US" sz="400" b="1" i="1" dirty="0">
              <a:solidFill>
                <a:srgbClr val="FF0000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9AA338D-1821-8377-4795-3CE34FAE7684}"/>
              </a:ext>
            </a:extLst>
          </p:cNvPr>
          <p:cNvCxnSpPr/>
          <p:nvPr/>
        </p:nvCxnSpPr>
        <p:spPr>
          <a:xfrm>
            <a:off x="7684809" y="4789863"/>
            <a:ext cx="68317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6F72977-7FF6-EE4F-40B2-C524CF5F4232}"/>
              </a:ext>
            </a:extLst>
          </p:cNvPr>
          <p:cNvCxnSpPr/>
          <p:nvPr/>
        </p:nvCxnSpPr>
        <p:spPr>
          <a:xfrm>
            <a:off x="7684809" y="5676234"/>
            <a:ext cx="68317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FDB23FA-FA25-2702-729C-31AA144C615A}"/>
              </a:ext>
            </a:extLst>
          </p:cNvPr>
          <p:cNvSpPr txBox="1"/>
          <p:nvPr/>
        </p:nvSpPr>
        <p:spPr>
          <a:xfrm>
            <a:off x="7106006" y="1241072"/>
            <a:ext cx="4627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If financials started with capacity…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08BEA2-A7BB-4AA4-E5F9-B1E111AF61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327" r="12028"/>
          <a:stretch/>
        </p:blipFill>
        <p:spPr>
          <a:xfrm>
            <a:off x="467241" y="1689901"/>
            <a:ext cx="6176152" cy="461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26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386D9-D23F-5632-D1C2-76C0903F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 Operations Start w/Labor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89610-35A0-CC72-7979-B63ADC99A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00" y="1536633"/>
            <a:ext cx="6048262" cy="4555200"/>
          </a:xfrm>
        </p:spPr>
        <p:txBody>
          <a:bodyPr>
            <a:normAutofit/>
          </a:bodyPr>
          <a:lstStyle/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Patients register themselves (</a:t>
            </a:r>
            <a:r>
              <a:rPr lang="en-US" sz="2667" dirty="0" err="1">
                <a:solidFill>
                  <a:schemeClr val="accent5">
                    <a:lumMod val="10000"/>
                  </a:schemeClr>
                </a:solidFill>
              </a:rPr>
              <a:t>eReg</a:t>
            </a:r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)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Front desk “special projects” during off-hours (marketing, denials)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Cross-training front/back office</a:t>
            </a:r>
          </a:p>
          <a:p>
            <a:r>
              <a:rPr lang="en-US" sz="2667" dirty="0">
                <a:solidFill>
                  <a:schemeClr val="accent5">
                    <a:lumMod val="10000"/>
                  </a:schemeClr>
                </a:solidFill>
              </a:rPr>
              <a:t>Providers do their own MA work</a:t>
            </a:r>
          </a:p>
          <a:p>
            <a:endParaRPr lang="en-US" sz="2667" dirty="0">
              <a:solidFill>
                <a:schemeClr val="accent5">
                  <a:lumMod val="10000"/>
                </a:schemeClr>
              </a:solidFill>
            </a:endParaRPr>
          </a:p>
          <a:p>
            <a:endParaRPr lang="en-US" sz="2667" dirty="0">
              <a:solidFill>
                <a:schemeClr val="accent5">
                  <a:lumMod val="10000"/>
                </a:schemeClr>
              </a:solidFill>
            </a:endParaRPr>
          </a:p>
        </p:txBody>
      </p:sp>
      <p:pic>
        <p:nvPicPr>
          <p:cNvPr id="5" name="Picture 4" descr="A sign with people and numbers&#10;&#10;Description automatically generated">
            <a:extLst>
              <a:ext uri="{FF2B5EF4-FFF2-40B4-BE49-F238E27FC236}">
                <a16:creationId xmlns:a16="http://schemas.microsoft.com/office/drawing/2014/main" id="{4D2F5955-2ED5-1AD0-4E26-6DF4393BC1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1725" y="1556464"/>
            <a:ext cx="4789017" cy="3112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1729B1-B9F8-0A53-ECEE-02243A687C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1725" y="4847602"/>
            <a:ext cx="4789017" cy="131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49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8F946-836A-6DB0-8327-7F40351F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5" y="1992080"/>
            <a:ext cx="4955972" cy="590931"/>
          </a:xfrm>
        </p:spPr>
        <p:txBody>
          <a:bodyPr/>
          <a:lstStyle/>
          <a:p>
            <a:r>
              <a:rPr lang="en-US" dirty="0"/>
              <a:t>Primary Care and Beyond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DD706-BAF4-1862-9EFF-4E3B642D5B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© 2023 NECURA  |  Page ‹#›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054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210097" y="1296988"/>
            <a:ext cx="4981903" cy="5895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Parallel line of business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Separate contracts (Tax ID)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Scheduled appointments vs. walk-in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Dual flow; different throughput measures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Distinct providers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Standard definitions needed as to what capabilities constitute primary care in an urgent care setting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91" y="263767"/>
            <a:ext cx="7788275" cy="646331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Convergence of Urgent and Primary Care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1150" y="6313488"/>
            <a:ext cx="450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B04B177-E79A-7FD8-5E52-0453EB25478E}"/>
              </a:ext>
            </a:extLst>
          </p:cNvPr>
          <p:cNvSpPr/>
          <p:nvPr/>
        </p:nvSpPr>
        <p:spPr>
          <a:xfrm rot="10800000">
            <a:off x="647792" y="1296989"/>
            <a:ext cx="1327190" cy="3046223"/>
          </a:xfrm>
          <a:prstGeom prst="downArrow">
            <a:avLst/>
          </a:prstGeom>
          <a:solidFill>
            <a:srgbClr val="2FC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816D829E-E1B9-1851-E7B3-FFA4A069DA2D}"/>
              </a:ext>
            </a:extLst>
          </p:cNvPr>
          <p:cNvSpPr/>
          <p:nvPr/>
        </p:nvSpPr>
        <p:spPr>
          <a:xfrm rot="16200000">
            <a:off x="3640982" y="2411272"/>
            <a:ext cx="1158118" cy="488703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DBBE7B-4F9F-424B-A7BA-1AF37CCFCAD3}"/>
              </a:ext>
            </a:extLst>
          </p:cNvPr>
          <p:cNvSpPr/>
          <p:nvPr/>
        </p:nvSpPr>
        <p:spPr>
          <a:xfrm>
            <a:off x="1776524" y="2091918"/>
            <a:ext cx="1897757" cy="1028235"/>
          </a:xfrm>
          <a:prstGeom prst="rect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Specialist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A171E5-9314-23C2-D98D-1055B0550F9D}"/>
              </a:ext>
            </a:extLst>
          </p:cNvPr>
          <p:cNvSpPr/>
          <p:nvPr/>
        </p:nvSpPr>
        <p:spPr>
          <a:xfrm>
            <a:off x="3885143" y="2091918"/>
            <a:ext cx="1897757" cy="1028235"/>
          </a:xfrm>
          <a:prstGeom prst="rect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Emergency Department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5036B5-F804-7B93-B7AD-354F7163A68A}"/>
              </a:ext>
            </a:extLst>
          </p:cNvPr>
          <p:cNvSpPr/>
          <p:nvPr/>
        </p:nvSpPr>
        <p:spPr>
          <a:xfrm>
            <a:off x="3885143" y="3314977"/>
            <a:ext cx="1897757" cy="1028235"/>
          </a:xfrm>
          <a:prstGeom prst="rect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Urgent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D68F25-1B57-3934-B043-79A1FC3CFD95}"/>
              </a:ext>
            </a:extLst>
          </p:cNvPr>
          <p:cNvSpPr/>
          <p:nvPr/>
        </p:nvSpPr>
        <p:spPr>
          <a:xfrm>
            <a:off x="1776524" y="3314977"/>
            <a:ext cx="1897757" cy="1028235"/>
          </a:xfrm>
          <a:prstGeom prst="rect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43E86E-3EB9-76DA-C6FE-12AAB622267C}"/>
              </a:ext>
            </a:extLst>
          </p:cNvPr>
          <p:cNvSpPr txBox="1"/>
          <p:nvPr/>
        </p:nvSpPr>
        <p:spPr>
          <a:xfrm>
            <a:off x="1974982" y="4684355"/>
            <a:ext cx="3969166" cy="393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Acuity of Illness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551E57-7704-A88F-C102-7F72DC0584DB}"/>
              </a:ext>
            </a:extLst>
          </p:cNvPr>
          <p:cNvSpPr txBox="1"/>
          <p:nvPr/>
        </p:nvSpPr>
        <p:spPr>
          <a:xfrm rot="16200000">
            <a:off x="-13779" y="2859399"/>
            <a:ext cx="2515024" cy="389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of Illness</a:t>
            </a:r>
          </a:p>
        </p:txBody>
      </p:sp>
    </p:spTree>
    <p:extLst>
      <p:ext uri="{BB962C8B-B14F-4D97-AF65-F5344CB8AC3E}">
        <p14:creationId xmlns:p14="http://schemas.microsoft.com/office/powerpoint/2010/main" val="3138366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C0ADCE-0D25-E30F-DE63-7C7C96C641D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57049" y="242887"/>
            <a:ext cx="5745163" cy="50736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C4817"/>
                </a:solidFill>
                <a:latin typeface="Calibri"/>
                <a:cs typeface="Calibri"/>
              </a:rPr>
              <a:t>Urgent Care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Transactional </a:t>
            </a:r>
            <a:endParaRPr lang="en-US" sz="24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Acute </a:t>
            </a:r>
            <a:endParaRPr lang="en-US" sz="24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Episodic/Referral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Focus on Chief Complaint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Walk-in/Same Day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Case Rate/Facility-Based Contracts        Lab/X-Ray/Vaccines as Overhead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Emergency Medicine and Primary Care Specialties 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EDEC15-6757-1842-81B7-3B7BFAA1573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DB6EA-D084-C8CE-2392-79C4F758AFC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02212" y="242887"/>
            <a:ext cx="5473700" cy="528637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C4817"/>
                </a:solidFill>
                <a:latin typeface="Calibri"/>
                <a:cs typeface="Calibri"/>
              </a:rPr>
              <a:t>Primary Care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Relational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Chronic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Longitudinal/Follow-up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Focus on Wellness/Prevention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Scheduled Appointments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Fee-for-Service: New (Annual Wellness Physicals) vs. Established (Rechecks)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Calibri"/>
                <a:cs typeface="Calibri"/>
              </a:rPr>
              <a:t>Pediatrics, Family Medicine, Internal Medicine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4580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7002-C18F-E508-1BDC-F600C3A54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FBE56-CFA3-DAF3-207E-DD0084CA6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4" y="1383680"/>
            <a:ext cx="4869852" cy="410272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Parallel but separate line of business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Separate Tax ID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Separate providers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Separate payer contracts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Participation in managed care “risk”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Capitation for carrying the chart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Scheduled appointments vs. on-demand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Defined as: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Annual wellness exams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Re-checks on chronic issues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Preventive services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Requires connectivity to specialists and facilities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i="1" dirty="0"/>
              <a:t>Everything else is “urgent care”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3F30F-E352-35C5-DBDF-E38D0673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 </a:t>
            </a:r>
          </a:p>
        </p:txBody>
      </p:sp>
      <p:pic>
        <p:nvPicPr>
          <p:cNvPr id="1026" name="Picture 2" descr="Village Medical to Mandarin Walgreens | Jax Daily Record">
            <a:extLst>
              <a:ext uri="{FF2B5EF4-FFF2-40B4-BE49-F238E27FC236}">
                <a16:creationId xmlns:a16="http://schemas.microsoft.com/office/drawing/2014/main" id="{3382EF65-C200-7B8C-C1C7-78E218354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1" y="1767345"/>
            <a:ext cx="4382427" cy="306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ne Medical raises $350 million from Carlyle Group to help double up  offices and offerings | TechCrunch">
            <a:extLst>
              <a:ext uri="{FF2B5EF4-FFF2-40B4-BE49-F238E27FC236}">
                <a16:creationId xmlns:a16="http://schemas.microsoft.com/office/drawing/2014/main" id="{A1018F48-8E92-FC34-7E5C-97196B93C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3341" y="3652955"/>
            <a:ext cx="4138172" cy="306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318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0DD94-BAA9-E854-6473-C33F355A6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Care in the Urgent Care Setting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D8158-5491-3B82-16E7-66484863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1858BF1-88FF-47B9-A3A7-72AE099D1897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 descr="A sign with text on it&#10;&#10;Description automatically generated">
            <a:extLst>
              <a:ext uri="{FF2B5EF4-FFF2-40B4-BE49-F238E27FC236}">
                <a16:creationId xmlns:a16="http://schemas.microsoft.com/office/drawing/2014/main" id="{B5F825C4-722B-4618-DA46-AEA507E44B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02514" y="1977775"/>
            <a:ext cx="4966439" cy="3724829"/>
          </a:xfrm>
          <a:prstGeom prst="rect">
            <a:avLst/>
          </a:prstGeom>
        </p:spPr>
      </p:pic>
      <p:pic>
        <p:nvPicPr>
          <p:cNvPr id="8" name="Picture 7" descr="A hand holding a card&#10;&#10;Description automatically generated">
            <a:extLst>
              <a:ext uri="{FF2B5EF4-FFF2-40B4-BE49-F238E27FC236}">
                <a16:creationId xmlns:a16="http://schemas.microsoft.com/office/drawing/2014/main" id="{A5249122-7845-2EB8-AF36-DFAADE0A72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84994" y="1977773"/>
            <a:ext cx="4966437" cy="3724828"/>
          </a:xfrm>
          <a:prstGeom prst="rect">
            <a:avLst/>
          </a:prstGeom>
        </p:spPr>
      </p:pic>
      <p:pic>
        <p:nvPicPr>
          <p:cNvPr id="10" name="Picture 9" descr="A hand holding a blue and white card&#10;&#10;Description automatically generated">
            <a:extLst>
              <a:ext uri="{FF2B5EF4-FFF2-40B4-BE49-F238E27FC236}">
                <a16:creationId xmlns:a16="http://schemas.microsoft.com/office/drawing/2014/main" id="{DD6F819A-01E2-D808-40C5-5101B50B83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72503" y="1977775"/>
            <a:ext cx="4966437" cy="37248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B8AEFD-4693-8C10-E519-B18C38FB7B34}"/>
              </a:ext>
            </a:extLst>
          </p:cNvPr>
          <p:cNvSpPr txBox="1"/>
          <p:nvPr/>
        </p:nvSpPr>
        <p:spPr>
          <a:xfrm>
            <a:off x="348083" y="6323406"/>
            <a:ext cx="8609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</a:rPr>
              <a:t>Urgent care without capability; primary care without connectivity.</a:t>
            </a:r>
          </a:p>
        </p:txBody>
      </p:sp>
    </p:spTree>
    <p:extLst>
      <p:ext uri="{BB962C8B-B14F-4D97-AF65-F5344CB8AC3E}">
        <p14:creationId xmlns:p14="http://schemas.microsoft.com/office/powerpoint/2010/main" val="2138638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0DD94-BAA9-E854-6473-C33F355A6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Specialist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D8158-5491-3B82-16E7-66484863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1858BF1-88FF-47B9-A3A7-72AE099D1897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8194" name="Picture 2" descr="May be an image of 1 person, magazine, hospital and text that says 'fastpacehealth KR KRISTIN RIGHI, PA-C Jonesborough Greeneville Orthopedic Care Appoitments Available Fast Pace Orthopedics 805 Jakso Blvd, Jonesborough TN 5.0 2reviews i &amp; fastpacehealth fastpacehealth.com/ortho'">
            <a:extLst>
              <a:ext uri="{FF2B5EF4-FFF2-40B4-BE49-F238E27FC236}">
                <a16:creationId xmlns:a16="http://schemas.microsoft.com/office/drawing/2014/main" id="{9ADB7C1D-7007-6897-FDE4-8C47879BE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893" y="1241072"/>
            <a:ext cx="4030716" cy="403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9BB1A1-28A8-0712-E995-CC6BF44E6873}"/>
              </a:ext>
            </a:extLst>
          </p:cNvPr>
          <p:cNvSpPr txBox="1"/>
          <p:nvPr/>
        </p:nvSpPr>
        <p:spPr>
          <a:xfrm>
            <a:off x="5490912" y="1241072"/>
            <a:ext cx="598638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Integrated behavioral health, dermatology, orthopedics, allergy</a:t>
            </a:r>
          </a:p>
          <a:p>
            <a:endParaRPr lang="en-US" dirty="0"/>
          </a:p>
          <a:p>
            <a:r>
              <a:rPr lang="en-US" sz="3200" dirty="0"/>
              <a:t>vs.</a:t>
            </a:r>
          </a:p>
          <a:p>
            <a:endParaRPr lang="en-US" sz="2000" dirty="0"/>
          </a:p>
          <a:p>
            <a:r>
              <a:rPr lang="en-US" sz="3200" dirty="0"/>
              <a:t>--Behavioral health urgent care</a:t>
            </a:r>
          </a:p>
          <a:p>
            <a:r>
              <a:rPr lang="en-US" sz="3200" dirty="0"/>
              <a:t>--Orthopedic urgent care</a:t>
            </a:r>
          </a:p>
          <a:p>
            <a:r>
              <a:rPr lang="en-US" sz="3200" dirty="0"/>
              <a:t>--Dermatology urgent care</a:t>
            </a:r>
          </a:p>
          <a:p>
            <a:r>
              <a:rPr lang="en-US" sz="3200" dirty="0"/>
              <a:t>--GI urgent care</a:t>
            </a:r>
          </a:p>
        </p:txBody>
      </p:sp>
    </p:spTree>
    <p:extLst>
      <p:ext uri="{BB962C8B-B14F-4D97-AF65-F5344CB8AC3E}">
        <p14:creationId xmlns:p14="http://schemas.microsoft.com/office/powerpoint/2010/main" val="3118833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28B59-68ED-D465-5487-E539603F8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4D1C8-40B4-E0CB-070C-FEDDDFD47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599" y="1347446"/>
            <a:ext cx="4293035" cy="4555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000" dirty="0"/>
              <a:t>Medical Hydration*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000" dirty="0"/>
              <a:t>Vanity/Vitamin Blends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000" dirty="0"/>
              <a:t>Ketamine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000" dirty="0"/>
              <a:t>Hydration for Hangover or Endurance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000" dirty="0"/>
              <a:t>Pharmaceutical Infusions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200" dirty="0"/>
          </a:p>
          <a:p>
            <a:pPr marL="1523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/>
              <a:t>*Required per UCA Certification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7DAB5-3C04-2195-C6E5-0534361EF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21394D-7099-A2E4-EA9F-B6E5C63FA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326" y="593367"/>
            <a:ext cx="6337401" cy="47530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350C5D-024A-177E-AB41-40FEE7AA53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0730" y="3083740"/>
            <a:ext cx="2385671" cy="318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16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4E62-6C6C-B01F-C6AD-12EF3503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 of Operational Differentiators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C9C97-D79C-9334-8A45-B5BE7108E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Strong operators who are highly involved, aware and visible in clinics.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Maintained full “urgent care” capabilities and hours through the pandemic.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Creatively staffing x-ray during all shifts, even when short-handed.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Accepts patients up until posted closing hours with short visit times.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Accepts all insurance including Medicaid to serve local covered lives.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Pediatric focus appealing to “mom” as the decision-maker.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Aggressive community marketing w/grassroots focus on schools.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Brand conscious including conventional brand-building advertising.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Follows population growth patterns for opportunistic rooftop growth.</a:t>
            </a:r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pPr marL="285744" indent="-285744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BD41-2587-A95E-F654-0368CE9AA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5488" y="6262097"/>
            <a:ext cx="3657600" cy="29942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fld id="{53EDEC15-6757-1842-81B7-3B7BFAA1573D}" type="slidenum">
              <a:rPr lang="en-US" smtClean="0"/>
              <a:pPr>
                <a:buClrTx/>
                <a:defRPr/>
              </a:pPr>
              <a:t>26</a:t>
            </a:fld>
            <a:endParaRPr lang="en-US" sz="1200">
              <a:solidFill>
                <a:srgbClr val="7A8299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7079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A6582F-F631-E71B-3214-63D9DB19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Contact Information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255903-E8BE-B470-8DDC-CD98B56C7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Alan A. Ayers, MBA, </a:t>
            </a:r>
            <a:r>
              <a:rPr lang="en-US" sz="2800" dirty="0" err="1"/>
              <a:t>MAcc</a:t>
            </a: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hlinkClick r:id="rId2"/>
              </a:rPr>
              <a:t>alan.ayers@experityhealth.com</a:t>
            </a: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(614) 519-1221 Cell/Text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http://www.alanayersurgentcare.com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https://www.linkedin.com/in/alanayers/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56429-A637-616B-A308-D88DAEC24F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088E6A-DEB3-8F42-A31C-4052FAE26899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050" name="Picture 2" descr="Adapting Your Practice to Changing Patient Behavior | Webinar | Experity">
            <a:extLst>
              <a:ext uri="{FF2B5EF4-FFF2-40B4-BE49-F238E27FC236}">
                <a16:creationId xmlns:a16="http://schemas.microsoft.com/office/drawing/2014/main" id="{898B3F02-D6F6-1BD6-2878-5E2420B45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152" y="1118208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281611"/>
      </p:ext>
    </p:extLst>
  </p:cSld>
  <p:clrMapOvr>
    <a:masterClrMapping/>
  </p:clrMapOvr>
</p:sld>
</file>

<file path=ppt/theme/theme1.xml><?xml version="1.0" encoding="utf-8"?>
<a:theme xmlns:a="http://schemas.openxmlformats.org/drawingml/2006/main" name="UCA Benchmarking Spring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RUCA-Template-v2" id="{51B33691-84FE-0C48-9BF2-33D0B2919677}" vid="{FDCA838F-E6F3-924B-B081-AE9C8FB02F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902978A2A4448982D61D8DCAB35EA" ma:contentTypeVersion="2" ma:contentTypeDescription="Create a new document." ma:contentTypeScope="" ma:versionID="a4c61c71952bd2c19bd7f1bae79e09d5">
  <xsd:schema xmlns:xsd="http://www.w3.org/2001/XMLSchema" xmlns:xs="http://www.w3.org/2001/XMLSchema" xmlns:p="http://schemas.microsoft.com/office/2006/metadata/properties" xmlns:ns2="4302985d-93ff-408d-8182-6459c0c59b62" targetNamespace="http://schemas.microsoft.com/office/2006/metadata/properties" ma:root="true" ma:fieldsID="b2ddaf43c411ac3f9f9bcfee4061fa75" ns2:_="">
    <xsd:import namespace="4302985d-93ff-408d-8182-6459c0c59b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2985d-93ff-408d-8182-6459c0c59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B57E016-D3D7-489E-ADB4-F526DF8A6C9C}">
  <ds:schemaRefs>
    <ds:schemaRef ds:uri="4302985d-93ff-408d-8182-6459c0c59b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30F8C44-BC14-4216-AAE4-E26001F5D2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5869FF-8FF2-456D-8C56-A2768D1093B8}">
  <ds:schemaRefs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302985d-93ff-408d-8182-6459c0c59b6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NERUCA-Template-v2</Template>
  <TotalTime>654</TotalTime>
  <Words>1483</Words>
  <Application>Microsoft Office PowerPoint</Application>
  <PresentationFormat>Widescreen</PresentationFormat>
  <Paragraphs>279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Tahoma</vt:lpstr>
      <vt:lpstr>UCA Benchmarking Spring Theme</vt:lpstr>
      <vt:lpstr>Agile and Patient-Centric Urgent Care in a Hyper-Competitive Marketplace</vt:lpstr>
      <vt:lpstr>Urgent Care Growth Trends</vt:lpstr>
      <vt:lpstr>Urgent Care Growth Rates</vt:lpstr>
      <vt:lpstr>PowerPoint Presentation</vt:lpstr>
      <vt:lpstr>PowerPoint Presentation</vt:lpstr>
      <vt:lpstr>PowerPoint Presentation</vt:lpstr>
      <vt:lpstr>Post-COVID Growth Theses, cont’d.</vt:lpstr>
      <vt:lpstr>Post-COVID Growth Theses, cont’d.</vt:lpstr>
      <vt:lpstr>Opportunistic COVID Business Challenges</vt:lpstr>
      <vt:lpstr>Post-COVID Hangover: Structural Changes?</vt:lpstr>
      <vt:lpstr>PowerPoint Presentation</vt:lpstr>
      <vt:lpstr>Urgent Care Economics: Basic Revenue Equation</vt:lpstr>
      <vt:lpstr>Urgent Care Economics: Staffing as a Fixed Cost</vt:lpstr>
      <vt:lpstr>Urgent Care Economics: Volume-Driven Business</vt:lpstr>
      <vt:lpstr>PowerPoint Presentation</vt:lpstr>
      <vt:lpstr>Urgent Care Economic Considerations</vt:lpstr>
      <vt:lpstr>URGENT CARE MUST ADDRESS ITS CAPACITY PROBLEM</vt:lpstr>
      <vt:lpstr>Lean Operations Start w/Labor</vt:lpstr>
      <vt:lpstr>Primary Care and Beyond</vt:lpstr>
      <vt:lpstr>Convergence of Urgent and Primary Care</vt:lpstr>
      <vt:lpstr>PowerPoint Presentation</vt:lpstr>
      <vt:lpstr>Primary Care</vt:lpstr>
      <vt:lpstr>Primary Care in the Urgent Care Setting</vt:lpstr>
      <vt:lpstr>Specialist Services</vt:lpstr>
      <vt:lpstr>IV SERVICES</vt:lpstr>
      <vt:lpstr>Summary of Operational Differentiators</vt:lpstr>
      <vt:lpstr>Contact Information</vt:lpstr>
    </vt:vector>
  </TitlesOfParts>
  <Company>Experity,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Alan Ayers</dc:creator>
  <cp:lastModifiedBy>Alan Ayers</cp:lastModifiedBy>
  <cp:revision>2</cp:revision>
  <cp:lastPrinted>2021-02-23T18:04:27Z</cp:lastPrinted>
  <dcterms:created xsi:type="dcterms:W3CDTF">2023-10-24T16:53:06Z</dcterms:created>
  <dcterms:modified xsi:type="dcterms:W3CDTF">2023-12-05T16:49:37Z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0x0101001E2902978A2A4448982D61D8DCAB35EA</vt:lpwstr>
  </property>
</Properties>
</file>