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9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63" r:id="rId6"/>
    <p:sldId id="277" r:id="rId7"/>
    <p:sldId id="278" r:id="rId8"/>
    <p:sldId id="274" r:id="rId9"/>
    <p:sldId id="276" r:id="rId10"/>
    <p:sldId id="279" r:id="rId11"/>
    <p:sldId id="272" r:id="rId12"/>
    <p:sldId id="273" r:id="rId13"/>
    <p:sldId id="265" r:id="rId14"/>
    <p:sldId id="270" r:id="rId15"/>
    <p:sldId id="266" r:id="rId16"/>
    <p:sldId id="285" r:id="rId17"/>
    <p:sldId id="269" r:id="rId18"/>
    <p:sldId id="280" r:id="rId19"/>
    <p:sldId id="271" r:id="rId20"/>
    <p:sldId id="281" r:id="rId21"/>
    <p:sldId id="275" r:id="rId22"/>
    <p:sldId id="282" r:id="rId23"/>
    <p:sldId id="284" r:id="rId24"/>
    <p:sldId id="283" r:id="rId25"/>
    <p:sldId id="267" r:id="rId26"/>
    <p:sldId id="268" r:id="rId27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D862AC9-7CEC-46BB-B14B-35818A676782}">
          <p14:sldIdLst>
            <p14:sldId id="256"/>
            <p14:sldId id="263"/>
            <p14:sldId id="277"/>
            <p14:sldId id="278"/>
            <p14:sldId id="274"/>
            <p14:sldId id="276"/>
            <p14:sldId id="279"/>
            <p14:sldId id="272"/>
            <p14:sldId id="273"/>
            <p14:sldId id="265"/>
            <p14:sldId id="270"/>
            <p14:sldId id="266"/>
            <p14:sldId id="285"/>
            <p14:sldId id="269"/>
            <p14:sldId id="280"/>
            <p14:sldId id="271"/>
            <p14:sldId id="281"/>
            <p14:sldId id="275"/>
            <p14:sldId id="282"/>
            <p14:sldId id="284"/>
            <p14:sldId id="283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matheny@UCAOA.local" initials="c" lastIdx="0" clrIdx="0">
    <p:extLst>
      <p:ext uri="{19B8F6BF-5375-455C-9EA6-DF929625EA0E}">
        <p15:presenceInfo xmlns:p15="http://schemas.microsoft.com/office/powerpoint/2012/main" userId="S-1-5-21-3129609167-3521144788-2432628500-2158" providerId="AD"/>
      </p:ext>
    </p:extLst>
  </p:cmAuthor>
  <p:cmAuthor id="2" name="Tammi DeGeneres" initials="TD" lastIdx="2" clrIdx="1">
    <p:extLst>
      <p:ext uri="{19B8F6BF-5375-455C-9EA6-DF929625EA0E}">
        <p15:presenceInfo xmlns:p15="http://schemas.microsoft.com/office/powerpoint/2012/main" userId="S::tdegeneres@phcurgentcare.com::7197379c-5a9e-4586-a6c9-63599f7b76ed" providerId="AD"/>
      </p:ext>
    </p:extLst>
  </p:cmAuthor>
  <p:cmAuthor id="3" name="Jennifer Tucker" initials="JT" lastIdx="1" clrIdx="2">
    <p:extLst>
      <p:ext uri="{19B8F6BF-5375-455C-9EA6-DF929625EA0E}">
        <p15:presenceInfo xmlns:p15="http://schemas.microsoft.com/office/powerpoint/2012/main" userId="Jennifer Tuck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4817"/>
    <a:srgbClr val="039EBD"/>
    <a:srgbClr val="C00000"/>
    <a:srgbClr val="FFFFFF"/>
    <a:srgbClr val="0855A3"/>
    <a:srgbClr val="C0C0C0"/>
    <a:srgbClr val="0180BF"/>
    <a:srgbClr val="03788F"/>
    <a:srgbClr val="038AA5"/>
    <a:srgbClr val="737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49DBAE-5991-AD39-C262-FFDE866E6C0C}" v="411" dt="2023-03-08T23:46:47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88664" autoAdjust="0"/>
  </p:normalViewPr>
  <p:slideViewPr>
    <p:cSldViewPr snapToGrid="0">
      <p:cViewPr varScale="1">
        <p:scale>
          <a:sx n="110" d="100"/>
          <a:sy n="110" d="100"/>
        </p:scale>
        <p:origin x="5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49A550-2F02-4123-8BBC-A8C98FC9DC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048" cy="470356"/>
          </a:xfrm>
          <a:prstGeom prst="rect">
            <a:avLst/>
          </a:prstGeom>
        </p:spPr>
        <p:txBody>
          <a:bodyPr vert="horz" lIns="89132" tIns="44566" rIns="89132" bIns="4456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51A3C8-C0CF-428F-ACBA-D3DC2A7DBB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887" y="0"/>
            <a:ext cx="3078048" cy="470356"/>
          </a:xfrm>
          <a:prstGeom prst="rect">
            <a:avLst/>
          </a:prstGeom>
        </p:spPr>
        <p:txBody>
          <a:bodyPr vert="horz" lIns="89132" tIns="44566" rIns="89132" bIns="44566" rtlCol="0"/>
          <a:lstStyle>
            <a:lvl1pPr algn="r">
              <a:defRPr sz="1200"/>
            </a:lvl1pPr>
          </a:lstStyle>
          <a:p>
            <a:fld id="{1F5C8040-0B37-46DA-A0C9-D6B5E582D5DB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549E3D-CB1A-4AE9-A610-7FA0928E32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918120"/>
            <a:ext cx="3078048" cy="470355"/>
          </a:xfrm>
          <a:prstGeom prst="rect">
            <a:avLst/>
          </a:prstGeom>
        </p:spPr>
        <p:txBody>
          <a:bodyPr vert="horz" lIns="89132" tIns="44566" rIns="89132" bIns="4456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76444-5CDE-4A0F-88EB-843CBF6705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887" y="8918120"/>
            <a:ext cx="3078048" cy="470355"/>
          </a:xfrm>
          <a:prstGeom prst="rect">
            <a:avLst/>
          </a:prstGeom>
        </p:spPr>
        <p:txBody>
          <a:bodyPr vert="horz" lIns="89132" tIns="44566" rIns="89132" bIns="44566" rtlCol="0" anchor="b"/>
          <a:lstStyle>
            <a:lvl1pPr algn="r">
              <a:defRPr sz="1200"/>
            </a:lvl1pPr>
          </a:lstStyle>
          <a:p>
            <a:fld id="{4639D63F-341C-4AD3-9328-F0AED63D1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42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71054"/>
          </a:xfrm>
          <a:prstGeom prst="rect">
            <a:avLst/>
          </a:prstGeom>
        </p:spPr>
        <p:txBody>
          <a:bodyPr vert="horz" lIns="94222" tIns="47112" rIns="94222" bIns="471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1"/>
            <a:ext cx="3077739" cy="471054"/>
          </a:xfrm>
          <a:prstGeom prst="rect">
            <a:avLst/>
          </a:prstGeom>
        </p:spPr>
        <p:txBody>
          <a:bodyPr vert="horz" lIns="94222" tIns="47112" rIns="94222" bIns="47112" rtlCol="0"/>
          <a:lstStyle>
            <a:lvl1pPr algn="r">
              <a:defRPr sz="1300"/>
            </a:lvl1pPr>
          </a:lstStyle>
          <a:p>
            <a:fld id="{9EA35727-1C7A-497B-B15A-F7760BD8A487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2" tIns="47112" rIns="94222" bIns="471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3"/>
          </a:xfrm>
          <a:prstGeom prst="rect">
            <a:avLst/>
          </a:prstGeom>
        </p:spPr>
        <p:txBody>
          <a:bodyPr vert="horz" lIns="94222" tIns="47112" rIns="94222" bIns="471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2" tIns="47112" rIns="94222" bIns="471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2" tIns="47112" rIns="94222" bIns="47112" rtlCol="0" anchor="b"/>
          <a:lstStyle>
            <a:lvl1pPr algn="r">
              <a:defRPr sz="1300"/>
            </a:lvl1pPr>
          </a:lstStyle>
          <a:p>
            <a:fld id="{9207B7BA-7BE5-4B54-ACCF-FFDF7E1E7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98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lur&#10;&#10;Description automatically generated">
            <a:extLst>
              <a:ext uri="{FF2B5EF4-FFF2-40B4-BE49-F238E27FC236}">
                <a16:creationId xmlns:a16="http://schemas.microsoft.com/office/drawing/2014/main" id="{2AF66CB0-6B13-45DF-9632-5943C7D412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8DFC61-CA47-0F21-A46D-069ECB2866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21124"/>
            <a:ext cx="12249771" cy="125687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1BD47D8-5EC8-2B4D-847A-AD08B0C9AE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7027" y="2967335"/>
            <a:ext cx="9531348" cy="757130"/>
          </a:xfrm>
        </p:spPr>
        <p:txBody>
          <a:bodyPr wrap="square" anchor="b">
            <a:spAutoFit/>
          </a:bodyPr>
          <a:lstStyle>
            <a:lvl1pPr marL="0" marR="0" indent="0" algn="l" defTabSz="5143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2023 Convention 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023EA7F-1A7D-EC40-8526-CFB039E64CE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7026" y="3834476"/>
            <a:ext cx="7038763" cy="63302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chemeClr val="bg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Here</a:t>
            </a:r>
          </a:p>
        </p:txBody>
      </p:sp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41F5402-C31C-EA30-190C-72A1C98EB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813" y="474294"/>
            <a:ext cx="3524147" cy="937423"/>
          </a:xfrm>
          <a:prstGeom prst="rect">
            <a:avLst/>
          </a:prstGeom>
        </p:spPr>
      </p:pic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9C59872E-985C-8598-9F61-96583B96FBA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140" y="4931595"/>
            <a:ext cx="2213246" cy="769081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C84A9BC9-2385-EF30-543F-E593C08C444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324" y="5039376"/>
            <a:ext cx="3532054" cy="635769"/>
          </a:xfrm>
          <a:prstGeom prst="rect">
            <a:avLst/>
          </a:prstGeom>
        </p:spPr>
      </p:pic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C092A08A-10AC-EE67-155D-9F9C8FFB5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147379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lur&#10;&#10;Description automatically generated">
            <a:extLst>
              <a:ext uri="{FF2B5EF4-FFF2-40B4-BE49-F238E27FC236}">
                <a16:creationId xmlns:a16="http://schemas.microsoft.com/office/drawing/2014/main" id="{5806FB1A-52F5-5CF8-0139-C9C79B8B24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EB0B22B-4D22-935B-7E14-F427C36968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81" y="2453269"/>
            <a:ext cx="6462390" cy="1718996"/>
          </a:xfrm>
          <a:prstGeom prst="rect">
            <a:avLst/>
          </a:prstGeom>
        </p:spPr>
      </p:pic>
      <p:pic>
        <p:nvPicPr>
          <p:cNvPr id="18" name="Picture 17" descr="Text&#10;&#10;Description automatically generated with medium confidence">
            <a:extLst>
              <a:ext uri="{FF2B5EF4-FFF2-40B4-BE49-F238E27FC236}">
                <a16:creationId xmlns:a16="http://schemas.microsoft.com/office/drawing/2014/main" id="{94DE516E-CB68-C770-07C3-8507900050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67" y="4351732"/>
            <a:ext cx="2213246" cy="769081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CE2ABE21-9D11-D780-831B-4D53611740D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51" y="4459513"/>
            <a:ext cx="3532054" cy="6357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5F2592-4981-38D9-1510-A89231F9730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21124"/>
            <a:ext cx="12249771" cy="1256877"/>
          </a:xfrm>
          <a:prstGeom prst="rect">
            <a:avLst/>
          </a:prstGeom>
        </p:spPr>
      </p:pic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B4415F47-738D-9454-20A0-E6E34773F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80008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F4D5-2DCB-451C-BD8C-59A2711E72D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0381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620A5-1DE8-46B4-A4D0-1B17EA860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5" y="1005142"/>
            <a:ext cx="11410645" cy="4755578"/>
          </a:xfrm>
          <a:solidFill>
            <a:schemeClr val="bg1">
              <a:alpha val="80381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E764C6F-7D17-A5C8-4F92-736D5F23E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5970EE2-D785-4DCB-4BC0-DBBA4741F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79420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Content Body 2 Colum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FDB4-546C-40E4-AF0D-1F5C5B54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19A7C-8272-46DF-B517-6BF1B15A4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894" y="1036239"/>
            <a:ext cx="5497505" cy="4774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39159-10E0-4182-99BE-7D456442A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5604" y="1047024"/>
            <a:ext cx="5633939" cy="4774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FB68FAC-6CD9-2A1A-5F9F-90E07DD5CF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8A2A3EA-14D1-8682-487B-6DA9BFF86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72654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itle and Content Body 2 Colum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FDB4-546C-40E4-AF0D-1F5C5B54276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972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19A7C-8272-46DF-B517-6BF1B15A4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895" y="1036240"/>
            <a:ext cx="5149427" cy="4470481"/>
          </a:xfrm>
          <a:solidFill>
            <a:schemeClr val="bg1">
              <a:alpha val="7972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39159-10E0-4182-99BE-7D456442A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88565" y="1036865"/>
            <a:ext cx="5035223" cy="4470481"/>
          </a:xfrm>
          <a:solidFill>
            <a:schemeClr val="bg1">
              <a:alpha val="7972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D1B9D0-7172-EF45-C209-D190141590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A6C6606-682B-77B3-762B-8A0C40197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2671710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BC46-A273-5041-8ED2-00793F30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81FDA0E-7DF0-A637-0593-0DA693D91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C609C6-EC05-4693-0EA6-4A6AB8691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50414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lur&#10;&#10;Description automatically generated">
            <a:extLst>
              <a:ext uri="{FF2B5EF4-FFF2-40B4-BE49-F238E27FC236}">
                <a16:creationId xmlns:a16="http://schemas.microsoft.com/office/drawing/2014/main" id="{7DA8C73E-5763-587F-0AB6-269CB47C2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86E3321-7066-238F-3748-9DD6E3A3C1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813" y="474294"/>
            <a:ext cx="3524147" cy="937423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653C1D6-C8B0-6435-52EC-2744271ED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66988B3-DAAE-5EDA-381F-E9916D586B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824814F-317E-8BB0-836F-C9B24AE79A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3037" y="3582740"/>
            <a:ext cx="7766595" cy="552118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Transition</a:t>
            </a:r>
          </a:p>
        </p:txBody>
      </p:sp>
    </p:spTree>
    <p:extLst>
      <p:ext uri="{BB962C8B-B14F-4D97-AF65-F5344CB8AC3E}">
        <p14:creationId xmlns:p14="http://schemas.microsoft.com/office/powerpoint/2010/main" val="495981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nge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A184ED-2537-6EEF-7D0A-7C2CC3FCA7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939" t="41436" r="15802" b="-704"/>
          <a:stretch/>
        </p:blipFill>
        <p:spPr>
          <a:xfrm>
            <a:off x="0" y="-1"/>
            <a:ext cx="12192000" cy="6979921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653C1D6-C8B0-6435-52EC-2744271ED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66988B3-DAAE-5EDA-381F-E9916D586B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1E76D4-2C25-DCE7-6727-6CB25332E7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6143" y="5603574"/>
            <a:ext cx="3916052" cy="412216"/>
          </a:xfrm>
          <a:prstGeom prst="rect">
            <a:avLst/>
          </a:prstGeom>
        </p:spPr>
      </p:pic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733646D3-81AC-7DA0-6A90-9DE0596CF05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9725" y="2311726"/>
            <a:ext cx="7038763" cy="1850956"/>
          </a:xfrm>
        </p:spPr>
        <p:txBody>
          <a:bodyPr>
            <a:spAutoFit/>
          </a:bodyPr>
          <a:lstStyle>
            <a:lvl1pPr marL="239713" indent="-239713">
              <a:tabLst/>
              <a:defRPr>
                <a:solidFill>
                  <a:srgbClr val="FFFFFF"/>
                </a:solidFill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Takeaway 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Takeaway two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Takeaway three</a:t>
            </a:r>
            <a:endParaRPr lang="en-US" dirty="0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964C2A78-BA5C-E245-34C3-38DC67E0B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725" y="1008529"/>
            <a:ext cx="7766595" cy="113699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</a:rPr>
              <a:t>How You Can Drive Change: </a:t>
            </a:r>
          </a:p>
        </p:txBody>
      </p:sp>
    </p:spTree>
    <p:extLst>
      <p:ext uri="{BB962C8B-B14F-4D97-AF65-F5344CB8AC3E}">
        <p14:creationId xmlns:p14="http://schemas.microsoft.com/office/powerpoint/2010/main" val="119870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725A7ED-606B-EA19-681A-7D645F289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867F608A-B18D-05F6-00BE-FD80EB62DB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16665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280B3154-21FD-BC5C-AA81-89DFBE5CEF5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357"/>
            <a:ext cx="12195086" cy="25406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A8741F-3C5F-A00F-C1F9-EEA115DF49C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46" y="5418882"/>
            <a:ext cx="12249771" cy="12568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860F3C-12FD-4CAC-8B9D-03C88F133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893" y="315878"/>
            <a:ext cx="7766595" cy="552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C6683-1E45-48EE-A8CF-36D55D395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895" y="1005142"/>
            <a:ext cx="11410649" cy="4984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19279206-164B-2B8C-209E-8F537EE4F30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941" y="217145"/>
            <a:ext cx="3524147" cy="937423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53638BE-4C01-966B-53AE-9FBBD3BE7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605" y="6558572"/>
            <a:ext cx="3657600" cy="29942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3EDEC15-6757-1842-81B7-3B7BFAA157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834ACDE5-AF77-3683-4222-9307B27BE0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74824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20" r:id="rId2"/>
    <p:sldLayoutId id="2147483719" r:id="rId3"/>
    <p:sldLayoutId id="2147483702" r:id="rId4"/>
    <p:sldLayoutId id="2147483721" r:id="rId5"/>
    <p:sldLayoutId id="2147483718" r:id="rId6"/>
    <p:sldLayoutId id="2147483723" r:id="rId7"/>
    <p:sldLayoutId id="2147483724" r:id="rId8"/>
    <p:sldLayoutId id="2147483705" r:id="rId9"/>
  </p:sldLayoutIdLst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128588" indent="-128588" algn="l" defTabSz="514350" rtl="0" eaLnBrk="1" latinLnBrk="0" hangingPunct="1">
        <a:lnSpc>
          <a:spcPct val="150000"/>
        </a:lnSpc>
        <a:spcBef>
          <a:spcPts val="563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85763" indent="-12858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42938" indent="-12858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00113" indent="-12858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157288" indent="-12858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D770AD0-24A4-724B-6B20-50AEE8ED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7" y="2302537"/>
            <a:ext cx="9531348" cy="1421928"/>
          </a:xfrm>
        </p:spPr>
        <p:txBody>
          <a:bodyPr/>
          <a:lstStyle/>
          <a:p>
            <a:r>
              <a:rPr lang="en-US" dirty="0"/>
              <a:t>Start-up Success in the Post-COVID Environment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6463E6-1BE0-9A09-305D-06269EEF5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025" y="3834476"/>
            <a:ext cx="7928803" cy="633024"/>
          </a:xfrm>
        </p:spPr>
        <p:txBody>
          <a:bodyPr/>
          <a:lstStyle/>
          <a:p>
            <a:r>
              <a:rPr lang="en-US" dirty="0"/>
              <a:t>Alan A. Ayers, President</a:t>
            </a:r>
          </a:p>
          <a:p>
            <a:r>
              <a:rPr lang="en-US" dirty="0"/>
              <a:t>Heather Real, Senior Consultant </a:t>
            </a:r>
          </a:p>
          <a:p>
            <a:r>
              <a:rPr lang="en-US" dirty="0"/>
              <a:t>Experity Consulting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5CA07E-FDF9-EA49-9FDB-95FB89694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614" y="6522523"/>
            <a:ext cx="1899559" cy="169277"/>
          </a:xfrm>
        </p:spPr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1984205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5CA07E-FDF9-EA49-9FDB-95FB89694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98766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A7788-9170-5C61-8E4F-8FCB3BDDC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Urgent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57326-1098-EE4F-2CA5-7F1C06D00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310" y="1190995"/>
            <a:ext cx="10546426" cy="41143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8270" indent="-128270">
              <a:lnSpc>
                <a:spcPct val="110000"/>
              </a:lnSpc>
            </a:pPr>
            <a:r>
              <a:rPr lang="en-US" dirty="0">
                <a:latin typeface="Calibri"/>
                <a:cs typeface="Calibri"/>
              </a:rPr>
              <a:t> Broad spectrum of illness, injury and disease</a:t>
            </a:r>
            <a:endParaRPr lang="en-US"/>
          </a:p>
          <a:p>
            <a:pPr marL="128270" indent="-128270">
              <a:lnSpc>
                <a:spcPct val="110000"/>
              </a:lnSpc>
            </a:pPr>
            <a:r>
              <a:rPr lang="en-US" dirty="0">
                <a:latin typeface="Calibri"/>
                <a:cs typeface="Calibri"/>
              </a:rPr>
              <a:t> Licensed medical provider on-site during all hours of operation</a:t>
            </a:r>
          </a:p>
          <a:p>
            <a:pPr marL="128270" indent="-128270">
              <a:lnSpc>
                <a:spcPct val="110000"/>
              </a:lnSpc>
            </a:pPr>
            <a:r>
              <a:rPr lang="en-US" dirty="0">
                <a:latin typeface="Calibri"/>
                <a:cs typeface="Calibri"/>
              </a:rPr>
              <a:t> X-ray available during all hours of operation</a:t>
            </a:r>
          </a:p>
          <a:p>
            <a:pPr marL="128270" indent="-128270">
              <a:lnSpc>
                <a:spcPct val="110000"/>
              </a:lnSpc>
            </a:pPr>
            <a:r>
              <a:rPr lang="en-US" dirty="0">
                <a:latin typeface="Calibri"/>
                <a:cs typeface="Calibri"/>
              </a:rPr>
              <a:t> Laboratory services including point-of-care testing, collection and send-out</a:t>
            </a:r>
          </a:p>
          <a:p>
            <a:pPr marL="128270" indent="-128270">
              <a:lnSpc>
                <a:spcPct val="110000"/>
              </a:lnSpc>
            </a:pPr>
            <a:r>
              <a:rPr lang="en-US" dirty="0">
                <a:latin typeface="Calibri"/>
                <a:cs typeface="Calibri"/>
              </a:rPr>
              <a:t> EKG read and interpret during all hours of operation</a:t>
            </a:r>
          </a:p>
          <a:p>
            <a:pPr marL="128270" indent="-128270">
              <a:lnSpc>
                <a:spcPct val="110000"/>
              </a:lnSpc>
            </a:pPr>
            <a:r>
              <a:rPr lang="en-US" dirty="0">
                <a:latin typeface="Calibri"/>
                <a:cs typeface="Calibri"/>
              </a:rPr>
              <a:t> Ability to provide minor procedures on-site (I&amp;D, laceration repair, splinting)</a:t>
            </a:r>
          </a:p>
          <a:p>
            <a:pPr marL="128270" indent="-128270">
              <a:lnSpc>
                <a:spcPct val="110000"/>
              </a:lnSpc>
            </a:pPr>
            <a:r>
              <a:rPr lang="en-US" dirty="0">
                <a:latin typeface="Calibri"/>
                <a:cs typeface="Calibri"/>
              </a:rPr>
              <a:t> AED, oxygen, </a:t>
            </a:r>
            <a:r>
              <a:rPr lang="en-US" dirty="0" err="1">
                <a:latin typeface="Calibri"/>
                <a:cs typeface="Calibri"/>
              </a:rPr>
              <a:t>ambubag</a:t>
            </a:r>
            <a:r>
              <a:rPr lang="en-US" dirty="0">
                <a:latin typeface="Calibri"/>
                <a:cs typeface="Calibri"/>
              </a:rPr>
              <a:t>/oral airway, ability to call 911</a:t>
            </a:r>
          </a:p>
          <a:p>
            <a:pPr marL="128270" indent="-128270">
              <a:lnSpc>
                <a:spcPct val="110000"/>
              </a:lnSpc>
            </a:pPr>
            <a:r>
              <a:rPr lang="en-US" dirty="0">
                <a:latin typeface="Calibri"/>
                <a:cs typeface="Calibri"/>
              </a:rPr>
              <a:t> 7-day hours of operation, minimum daily hours (removed from UCA criteria)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FC07-AB80-2866-53B9-42B736BDC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B987C-D615-A2C5-D2B6-DA5BC7E65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2023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215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4417E1-670C-0D9D-F49B-BCCE80C8D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Urgent Care vs. Primary Care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5C0ADCE-0D25-E30F-DE63-7C7C96C64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4333" y="1045531"/>
            <a:ext cx="5051457" cy="47746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Urgent Care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Transactional </a:t>
            </a:r>
            <a:endParaRPr lang="en-US" dirty="0"/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Acute </a:t>
            </a:r>
            <a:endParaRPr lang="en-US" dirty="0"/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Episodic/Referral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Focus on Chief Complaint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Focus on Throughput/Productivity 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CDB6EA-D084-C8CE-2392-79C4F758AF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Primary Care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Relations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Chronic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Longitudinal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Wellness/Prevention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Scheduled Appointments 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6180E-10AF-B42B-8DB3-312DA2306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05A2-6129-6517-75CF-FF350010C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2023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580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COVID Impact on Urgent Care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  <p:pic>
        <p:nvPicPr>
          <p:cNvPr id="1026" name="Picture 8">
            <a:extLst>
              <a:ext uri="{FF2B5EF4-FFF2-40B4-BE49-F238E27FC236}">
                <a16:creationId xmlns:a16="http://schemas.microsoft.com/office/drawing/2014/main" id="{51CBEBD8-C701-BAE8-9870-F5B8DD968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93" y="1357130"/>
            <a:ext cx="10711897" cy="323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0D3968D9-ED6F-C655-1D7B-D2ABDD713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5" y="4588778"/>
            <a:ext cx="11410645" cy="1171942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DEBF8F-E2CE-AD20-C798-68F5FF4F7540}"/>
              </a:ext>
            </a:extLst>
          </p:cNvPr>
          <p:cNvSpPr txBox="1"/>
          <p:nvPr/>
        </p:nvSpPr>
        <p:spPr>
          <a:xfrm>
            <a:off x="458893" y="4759250"/>
            <a:ext cx="10711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2400" i="1" dirty="0"/>
              <a:t>Historically the challenge for urgent care profitability has been the occurrence and strength of a three-month “cold and flu” season.</a:t>
            </a:r>
          </a:p>
        </p:txBody>
      </p:sp>
    </p:spTree>
    <p:extLst>
      <p:ext uri="{BB962C8B-B14F-4D97-AF65-F5344CB8AC3E}">
        <p14:creationId xmlns:p14="http://schemas.microsoft.com/office/powerpoint/2010/main" val="2708984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D4289-FF38-E664-966A-0C54F49E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Flexibility is What Differentiates Urgent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2FD99-026A-6674-65EA-16543E0D6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lnSpc>
                <a:spcPct val="2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Urgent care can adapt quickly to market opportunities</a:t>
            </a:r>
          </a:p>
          <a:p>
            <a:pPr marL="385445" lvl="1" indent="-128270">
              <a:lnSpc>
                <a:spcPct val="220000"/>
              </a:lnSpc>
              <a:spcBef>
                <a:spcPts val="0"/>
              </a:spcBef>
            </a:pPr>
            <a:r>
              <a:rPr lang="en-US" dirty="0">
                <a:latin typeface="Calibri"/>
                <a:cs typeface="Calibri"/>
              </a:rPr>
              <a:t>Implementing and marketing new services in response to patient needs</a:t>
            </a:r>
          </a:p>
          <a:p>
            <a:pPr marL="385445" lvl="1" indent="-128270">
              <a:lnSpc>
                <a:spcPct val="220000"/>
              </a:lnSpc>
              <a:spcBef>
                <a:spcPts val="0"/>
              </a:spcBef>
            </a:pPr>
            <a:r>
              <a:rPr lang="en-US" dirty="0">
                <a:latin typeface="Calibri"/>
                <a:cs typeface="Calibri"/>
              </a:rPr>
              <a:t>Identifying new revenue streams</a:t>
            </a:r>
          </a:p>
          <a:p>
            <a:pPr marL="385445" lvl="1" indent="-128270">
              <a:lnSpc>
                <a:spcPct val="220000"/>
              </a:lnSpc>
              <a:spcBef>
                <a:spcPts val="0"/>
              </a:spcBef>
            </a:pPr>
            <a:r>
              <a:rPr lang="en-US" dirty="0">
                <a:latin typeface="Calibri"/>
                <a:cs typeface="Calibri"/>
              </a:rPr>
              <a:t>Aligning workflows, staffing and processes</a:t>
            </a:r>
          </a:p>
          <a:p>
            <a:pPr marL="385445" lvl="1" indent="-128270">
              <a:lnSpc>
                <a:spcPct val="220000"/>
              </a:lnSpc>
              <a:spcBef>
                <a:spcPts val="0"/>
              </a:spcBef>
            </a:pPr>
            <a:r>
              <a:rPr lang="en-US" dirty="0">
                <a:latin typeface="Calibri"/>
                <a:cs typeface="Calibri"/>
              </a:rPr>
              <a:t>Throughput facilitated by technology</a:t>
            </a:r>
          </a:p>
          <a:p>
            <a:pPr marL="0" indent="0">
              <a:lnSpc>
                <a:spcPct val="2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Urgent care is the “front door” that draws new patients in</a:t>
            </a:r>
          </a:p>
          <a:p>
            <a:pPr marL="385445" lvl="1" indent="-128270">
              <a:lnSpc>
                <a:spcPct val="220000"/>
              </a:lnSpc>
              <a:spcBef>
                <a:spcPts val="0"/>
              </a:spcBef>
            </a:pPr>
            <a:r>
              <a:rPr lang="en-US" dirty="0">
                <a:latin typeface="Calibri"/>
                <a:cs typeface="Calibri"/>
              </a:rPr>
              <a:t>Develop relationships with local health systems and specialists</a:t>
            </a:r>
          </a:p>
          <a:p>
            <a:pPr marL="385445" lvl="1" indent="-128270">
              <a:lnSpc>
                <a:spcPct val="220000"/>
              </a:lnSpc>
              <a:spcBef>
                <a:spcPts val="0"/>
              </a:spcBef>
            </a:pPr>
            <a:r>
              <a:rPr lang="en-US" dirty="0">
                <a:latin typeface="Calibri"/>
                <a:cs typeface="Calibri"/>
              </a:rPr>
              <a:t>Develop relationships with local employers (Occ Med)</a:t>
            </a:r>
            <a:endParaRPr lang="en-US" dirty="0"/>
          </a:p>
          <a:p>
            <a:pPr marL="385445" lvl="1" indent="-128270">
              <a:lnSpc>
                <a:spcPct val="220000"/>
              </a:lnSpc>
              <a:spcBef>
                <a:spcPts val="0"/>
              </a:spcBef>
            </a:pPr>
            <a:r>
              <a:rPr lang="en-US" dirty="0">
                <a:latin typeface="Calibri"/>
                <a:cs typeface="Calibri"/>
              </a:rPr>
              <a:t>Downstream service capture including specialist, wellness and primary care services</a:t>
            </a:r>
          </a:p>
          <a:p>
            <a:pPr marL="128270" indent="-128270"/>
            <a:endParaRPr lang="en-US" dirty="0"/>
          </a:p>
          <a:p>
            <a:pPr marL="385445" lvl="1" indent="-128270"/>
            <a:endParaRPr lang="en-US" dirty="0"/>
          </a:p>
          <a:p>
            <a:pPr marL="128270" indent="-12827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AAEC7-4AEC-C77C-07D2-ABD8E17A7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5CC18-C103-C60F-00C3-71B269D31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2023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9699C-0775-A26A-3BC8-2A1857496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Developing a Meaningful Brand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E1395-51E2-484D-7ED8-2F67991CB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28270" indent="-128270"/>
            <a:r>
              <a:rPr lang="en-US" dirty="0">
                <a:latin typeface="Calibri"/>
                <a:cs typeface="Calibri"/>
              </a:rPr>
              <a:t> A “commodity” in the “sea of sameness”</a:t>
            </a:r>
            <a:endParaRPr lang="en-US" dirty="0"/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Loyal to a location or provider not a “brand”</a:t>
            </a:r>
            <a:endParaRPr lang="en-US" dirty="0"/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Loyal patients have more frequent utilization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Think of “differentiated” retail experiences: 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Chick-fil-a</a:t>
            </a:r>
            <a:endParaRPr lang="en-US" dirty="0"/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Starbucks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Apple Store</a:t>
            </a:r>
          </a:p>
          <a:p>
            <a:pPr marL="385445" lvl="1" indent="-12827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02E9E-6D67-6A36-F3F2-D1115EAF3F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14297-FE40-4B3A-725A-26D8A3B97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2023 Urgent Care Association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C6720C-A101-75A9-35D0-39AF2C66C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136" y="1117117"/>
            <a:ext cx="3343275" cy="1914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7415D1-0CA6-FCA5-7C00-F1D055039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409" y="1835876"/>
            <a:ext cx="3562350" cy="19716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8B3905-BF48-3D5D-8AB2-749A40713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356" y="2890874"/>
            <a:ext cx="3305175" cy="21526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E0BD2F-BC82-D744-7F81-0014E57BA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1739" y="3802222"/>
            <a:ext cx="35337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34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Post-COVID Growth Thesis for Urgent Care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dirty="0">
                <a:solidFill>
                  <a:srgbClr val="FC4817"/>
                </a:solidFill>
                <a:latin typeface="Calibri"/>
                <a:cs typeface="Calibri"/>
              </a:rPr>
              <a:t>Patients</a:t>
            </a:r>
            <a:endParaRPr lang="en-US">
              <a:solidFill>
                <a:srgbClr val="FC4817"/>
              </a:solidFill>
              <a:latin typeface="Calibri"/>
              <a:cs typeface="Calibri"/>
            </a:endParaRP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Millions introduced to urgent care during the pandemic, 2/3 of which will return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dirty="0">
                <a:solidFill>
                  <a:srgbClr val="FC4817"/>
                </a:solidFill>
                <a:latin typeface="Calibri"/>
                <a:cs typeface="Calibri"/>
              </a:rPr>
              <a:t>Locations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Rooftop expansion continues, although more corporate, less hospital activity </a:t>
            </a:r>
            <a:endParaRPr lang="en-US"/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Resurgence of independent operators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dirty="0">
                <a:solidFill>
                  <a:srgbClr val="FC4817"/>
                </a:solidFill>
                <a:latin typeface="Calibri"/>
                <a:cs typeface="Calibri"/>
              </a:rPr>
              <a:t>Geographies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Shift from the affluent suburbs to underserved rural and urban markets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Strategic real estate – intercepting, flanking and boxing in competitors</a:t>
            </a:r>
          </a:p>
          <a:p>
            <a:pPr marL="128270" indent="-128270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1841208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Post-COVID Growth Thesis, cont’d.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dirty="0">
                <a:solidFill>
                  <a:srgbClr val="FC4817"/>
                </a:solidFill>
                <a:latin typeface="Calibri"/>
                <a:cs typeface="Calibri"/>
              </a:rPr>
              <a:t>Payers </a:t>
            </a:r>
            <a:endParaRPr lang="en-US">
              <a:solidFill>
                <a:srgbClr val="FC4817"/>
              </a:solidFill>
            </a:endParaRP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Medicaid expansion and privatization </a:t>
            </a:r>
            <a:endParaRPr lang="en-US" dirty="0"/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Value-based care and population health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New </a:t>
            </a:r>
            <a:r>
              <a:rPr lang="en-US" dirty="0">
                <a:solidFill>
                  <a:srgbClr val="FC4817"/>
                </a:solidFill>
                <a:latin typeface="Calibri"/>
                <a:cs typeface="Calibri"/>
              </a:rPr>
              <a:t>Services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Specialist services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Occupational medicine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Specialty urgent care</a:t>
            </a:r>
          </a:p>
          <a:p>
            <a:pPr marL="385445" lvl="1" indent="-128270"/>
            <a:endParaRPr lang="en-US" dirty="0"/>
          </a:p>
          <a:p>
            <a:pPr marL="385445" lvl="1" indent="-128270"/>
            <a:endParaRPr lang="en-US" dirty="0"/>
          </a:p>
          <a:p>
            <a:pPr marL="128270" indent="-128270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482034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Economics of Starting an Urgent Care Center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E5794174-7ED9-116C-86AF-8C7828105F5A}"/>
              </a:ext>
            </a:extLst>
          </p:cNvPr>
          <p:cNvSpPr/>
          <p:nvPr/>
        </p:nvSpPr>
        <p:spPr>
          <a:xfrm>
            <a:off x="892665" y="2210408"/>
            <a:ext cx="4219663" cy="296970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Population Density and Demographics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Market Saturation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Availability of Viable Real Estate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Closed or Limited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Unfavorable Reimbursement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633AC6-D923-F731-51E1-9825E3B55F15}"/>
              </a:ext>
            </a:extLst>
          </p:cNvPr>
          <p:cNvSpPr/>
          <p:nvPr/>
        </p:nvSpPr>
        <p:spPr>
          <a:xfrm>
            <a:off x="7013194" y="2210407"/>
            <a:ext cx="4219663" cy="131077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Market Study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0D7F5A-10BE-54A1-F6F0-927E0B302BC2}"/>
              </a:ext>
            </a:extLst>
          </p:cNvPr>
          <p:cNvSpPr/>
          <p:nvPr/>
        </p:nvSpPr>
        <p:spPr>
          <a:xfrm>
            <a:off x="7013195" y="3869332"/>
            <a:ext cx="4219663" cy="131077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 dirty="0"/>
          </a:p>
          <a:p>
            <a:pPr algn="ctr"/>
            <a:r>
              <a:rPr lang="en-US" sz="2800" b="1" dirty="0"/>
              <a:t>Payer Study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E960755-4E2D-68D9-B22C-0AA65CFFC3BE}"/>
              </a:ext>
            </a:extLst>
          </p:cNvPr>
          <p:cNvSpPr/>
          <p:nvPr/>
        </p:nvSpPr>
        <p:spPr>
          <a:xfrm>
            <a:off x="5384334" y="2526043"/>
            <a:ext cx="1350628" cy="67950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1FB2742C-B8ED-CEB6-6585-AD74803A6E5A}"/>
              </a:ext>
            </a:extLst>
          </p:cNvPr>
          <p:cNvSpPr/>
          <p:nvPr/>
        </p:nvSpPr>
        <p:spPr>
          <a:xfrm>
            <a:off x="5384334" y="4083512"/>
            <a:ext cx="1350628" cy="67950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68F5F-C8FB-A980-562E-556626CEC07F}"/>
              </a:ext>
            </a:extLst>
          </p:cNvPr>
          <p:cNvSpPr txBox="1"/>
          <p:nvPr/>
        </p:nvSpPr>
        <p:spPr>
          <a:xfrm>
            <a:off x="4088724" y="1427111"/>
            <a:ext cx="3941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2800" b="1" i="1" dirty="0"/>
              <a:t>Revenue = Volume x Rate</a:t>
            </a:r>
          </a:p>
        </p:txBody>
      </p:sp>
    </p:spTree>
    <p:extLst>
      <p:ext uri="{BB962C8B-B14F-4D97-AF65-F5344CB8AC3E}">
        <p14:creationId xmlns:p14="http://schemas.microsoft.com/office/powerpoint/2010/main" val="1741802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Business Plan Elements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9F4D765E-22B5-CD44-CF0F-12F75BBF37AD}"/>
              </a:ext>
            </a:extLst>
          </p:cNvPr>
          <p:cNvSpPr/>
          <p:nvPr/>
        </p:nvSpPr>
        <p:spPr>
          <a:xfrm>
            <a:off x="743982" y="1894457"/>
            <a:ext cx="4675170" cy="347732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/>
              <a:t>+ Patient Charges for Medical Services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Contractual Allowances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Bad Debt Expense</a:t>
            </a:r>
          </a:p>
          <a:p>
            <a:r>
              <a:rPr lang="en-US" sz="2000" dirty="0"/>
              <a:t>= Net Revenue (per visit)</a:t>
            </a:r>
          </a:p>
          <a:p>
            <a:endParaRPr lang="en-US" sz="2000" dirty="0"/>
          </a:p>
          <a:p>
            <a:r>
              <a:rPr lang="en-US" sz="2000" dirty="0"/>
              <a:t>+   Dispensing Revenue</a:t>
            </a:r>
          </a:p>
          <a:p>
            <a:r>
              <a:rPr lang="en-US" sz="2000" dirty="0"/>
              <a:t>+   Occ Med (EPS) Revenue</a:t>
            </a:r>
          </a:p>
          <a:p>
            <a:r>
              <a:rPr lang="en-US" sz="2000" dirty="0"/>
              <a:t>+   Misc. Fees and Charges</a:t>
            </a:r>
          </a:p>
          <a:p>
            <a:endParaRPr lang="en-US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2F73E0-4D9C-290F-5EB9-14D9A83A2BF7}"/>
              </a:ext>
            </a:extLst>
          </p:cNvPr>
          <p:cNvSpPr/>
          <p:nvPr/>
        </p:nvSpPr>
        <p:spPr>
          <a:xfrm>
            <a:off x="5644100" y="1894457"/>
            <a:ext cx="5863907" cy="3477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342900" indent="-342900">
              <a:buFont typeface="Arial"/>
              <a:buChar char="•"/>
            </a:pPr>
            <a:r>
              <a:rPr lang="en-US" sz="2000" dirty="0"/>
              <a:t>Labor</a:t>
            </a:r>
            <a:endParaRPr lang="en-US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Staffing Model (MDs vs. PAs/NPs, MAs, RTs)</a:t>
            </a:r>
            <a:endParaRPr lang="en-US" sz="2000" dirty="0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Staffing Efficiencies to Patient Volume</a:t>
            </a:r>
            <a:endParaRPr lang="en-US" sz="2000" dirty="0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Increase Staffing as Volume Grows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Technology and Billing Services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Supplies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Rent and Occupancy Expenses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Marketing</a:t>
            </a:r>
            <a:endParaRPr lang="en-US" sz="2000" dirty="0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Grassroots, Paid Advertising</a:t>
            </a:r>
            <a:endParaRPr lang="en-US" sz="2000" dirty="0"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Website, SEO, Digital Tactics</a:t>
            </a: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Purchased Services</a:t>
            </a:r>
            <a:endParaRPr lang="en-US" sz="2000" dirty="0"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8E4D19-9304-B8BF-3111-2A558C1AF430}"/>
              </a:ext>
            </a:extLst>
          </p:cNvPr>
          <p:cNvSpPr txBox="1"/>
          <p:nvPr/>
        </p:nvSpPr>
        <p:spPr>
          <a:xfrm>
            <a:off x="5641224" y="1241258"/>
            <a:ext cx="554659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2800" b="1" i="1" dirty="0"/>
              <a:t>Expense Categories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446B37-84D9-68BC-57DC-C8279E565663}"/>
              </a:ext>
            </a:extLst>
          </p:cNvPr>
          <p:cNvSpPr txBox="1"/>
          <p:nvPr/>
        </p:nvSpPr>
        <p:spPr>
          <a:xfrm>
            <a:off x="743981" y="1269136"/>
            <a:ext cx="467308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i="1" dirty="0"/>
              <a:t>Revenue Formula</a:t>
            </a:r>
          </a:p>
        </p:txBody>
      </p:sp>
    </p:spTree>
    <p:extLst>
      <p:ext uri="{BB962C8B-B14F-4D97-AF65-F5344CB8AC3E}">
        <p14:creationId xmlns:p14="http://schemas.microsoft.com/office/powerpoint/2010/main" val="2699342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EAEF16E-877F-11B1-764F-BA668E63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Urgent Care Development: Critical Timelines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5D4AFB6-0973-92D3-2E22-ADF3E57F7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894" y="1138458"/>
            <a:ext cx="5014707" cy="229054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28270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Securing site – 3-4 months</a:t>
            </a:r>
          </a:p>
          <a:p>
            <a:pPr marL="128270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Obtaining funding – 2-3 months</a:t>
            </a:r>
          </a:p>
          <a:p>
            <a:pPr marL="128270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Commencing build-out - 4-6 months</a:t>
            </a:r>
          </a:p>
          <a:p>
            <a:pPr marL="128270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CC and getting in-network with major payers – 10-12 months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Calibri"/>
                <a:cs typeface="Calibri"/>
              </a:rPr>
              <a:t> </a:t>
            </a:r>
            <a:endParaRPr lang="en-US" dirty="0"/>
          </a:p>
          <a:p>
            <a:pPr marL="128270" indent="-12827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905C53-967E-A6F4-0037-758E392AA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1D462-47A8-5712-F88C-FF8CA524F0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26E8AAD5-A1A3-1BE1-88E3-551E7D1BE996}"/>
              </a:ext>
            </a:extLst>
          </p:cNvPr>
          <p:cNvSpPr txBox="1">
            <a:spLocks/>
          </p:cNvSpPr>
          <p:nvPr/>
        </p:nvSpPr>
        <p:spPr>
          <a:xfrm>
            <a:off x="5854601" y="1424752"/>
            <a:ext cx="5497505" cy="17179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28588" indent="-128588" algn="l" defTabSz="514350" rtl="0" eaLnBrk="1" latinLnBrk="0" hangingPunct="1">
              <a:lnSpc>
                <a:spcPct val="15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85763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642938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900113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157288" indent="-128588" algn="l" defTabSz="514350" rtl="0" eaLnBrk="1" latinLnBrk="0" hangingPunct="1">
              <a:lnSpc>
                <a:spcPct val="15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270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Clinic set-up, supplies, hiring, training,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technology configuration, compliance, etc.</a:t>
            </a:r>
          </a:p>
          <a:p>
            <a:pPr marL="128270" indent="-128270">
              <a:lnSpc>
                <a:spcPct val="100000"/>
              </a:lnSpc>
            </a:pPr>
            <a:r>
              <a:rPr lang="en-US" b="1" i="1" dirty="0">
                <a:solidFill>
                  <a:srgbClr val="FC4817"/>
                </a:solidFill>
                <a:latin typeface="Calibri"/>
                <a:cs typeface="Calibri"/>
              </a:rPr>
              <a:t> Opening Day – 12 to 14 months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139F84-E1AC-CAE9-B0E7-9A0275B15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610" y="3715294"/>
            <a:ext cx="7002780" cy="156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52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EAEF16E-877F-11B1-764F-BA668E63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Urgent Care Development: Capital Required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905C53-967E-A6F4-0037-758E392AA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1D462-47A8-5712-F88C-FF8CA524F0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ECD6A-B6F7-A9C7-1F25-7A325DAF00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918" y="1129166"/>
            <a:ext cx="8136626" cy="36967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8270" indent="-128270">
              <a:lnSpc>
                <a:spcPct val="110000"/>
              </a:lnSpc>
            </a:pPr>
            <a:r>
              <a:rPr lang="en-US" sz="2800" dirty="0">
                <a:latin typeface="Calibri"/>
                <a:cs typeface="Calibri"/>
              </a:rPr>
              <a:t> Buildout costs $ * Square footage &gt;&gt;&gt; </a:t>
            </a:r>
            <a:r>
              <a:rPr lang="en-US" sz="2800" b="1" dirty="0">
                <a:latin typeface="Calibri"/>
                <a:cs typeface="Calibri"/>
              </a:rPr>
              <a:t>$500-600K</a:t>
            </a:r>
            <a:endParaRPr lang="en-US" sz="2800" b="1"/>
          </a:p>
          <a:p>
            <a:pPr marL="128270" indent="-128270">
              <a:lnSpc>
                <a:spcPct val="110000"/>
              </a:lnSpc>
            </a:pPr>
            <a:r>
              <a:rPr lang="en-US" sz="2800" dirty="0">
                <a:latin typeface="Calibri"/>
                <a:cs typeface="Calibri"/>
              </a:rPr>
              <a:t> FF&amp;E &gt;&gt;&gt; </a:t>
            </a:r>
            <a:r>
              <a:rPr lang="en-US" sz="2800" b="1" dirty="0">
                <a:latin typeface="Calibri"/>
                <a:cs typeface="Calibri"/>
              </a:rPr>
              <a:t>$250K</a:t>
            </a:r>
          </a:p>
          <a:p>
            <a:pPr marL="128270" indent="-128270">
              <a:lnSpc>
                <a:spcPct val="110000"/>
              </a:lnSpc>
            </a:pPr>
            <a:r>
              <a:rPr lang="en-US" sz="2800" dirty="0">
                <a:latin typeface="Calibri"/>
                <a:cs typeface="Calibri"/>
              </a:rPr>
              <a:t>One-time Startup Expenses &gt;&gt;&gt; </a:t>
            </a:r>
            <a:r>
              <a:rPr lang="en-US" sz="2800" b="1" dirty="0">
                <a:latin typeface="Calibri"/>
                <a:cs typeface="Calibri"/>
              </a:rPr>
              <a:t>$150K</a:t>
            </a:r>
          </a:p>
          <a:p>
            <a:pPr marL="128270" indent="-128270">
              <a:lnSpc>
                <a:spcPct val="110000"/>
              </a:lnSpc>
            </a:pPr>
            <a:r>
              <a:rPr lang="en-US" sz="2800" dirty="0">
                <a:latin typeface="Calibri"/>
                <a:cs typeface="Calibri"/>
              </a:rPr>
              <a:t>Working Capital &gt;&gt;&gt; </a:t>
            </a:r>
            <a:r>
              <a:rPr lang="en-US" sz="2800" b="1" dirty="0">
                <a:latin typeface="Calibri"/>
                <a:cs typeface="Calibri"/>
              </a:rPr>
              <a:t>$300K</a:t>
            </a:r>
          </a:p>
          <a:p>
            <a:pPr marL="128270" indent="-128270">
              <a:lnSpc>
                <a:spcPct val="110000"/>
              </a:lnSpc>
            </a:pPr>
            <a:r>
              <a:rPr lang="en-US" sz="2800" b="1" i="1" dirty="0">
                <a:solidFill>
                  <a:srgbClr val="FC4817"/>
                </a:solidFill>
                <a:latin typeface="Calibri"/>
                <a:cs typeface="Calibri"/>
              </a:rPr>
              <a:t>Total: $1.2+ M</a:t>
            </a:r>
          </a:p>
        </p:txBody>
      </p:sp>
    </p:spTree>
    <p:extLst>
      <p:ext uri="{BB962C8B-B14F-4D97-AF65-F5344CB8AC3E}">
        <p14:creationId xmlns:p14="http://schemas.microsoft.com/office/powerpoint/2010/main" val="503771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Obstacles to Starting an Urgent Care Center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128270" indent="-128270"/>
            <a:r>
              <a:rPr lang="en-US" dirty="0">
                <a:latin typeface="Calibri"/>
                <a:cs typeface="Calibri"/>
              </a:rPr>
              <a:t> Finding the “right” location </a:t>
            </a:r>
            <a:endParaRPr lang="en-US"/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Payer contract availability and reimbursement rates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Having a physician on board (State CPOM laws, payer requirements)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Ability to obtain financing (SBA loan, savings, friends/family) </a:t>
            </a:r>
            <a:endParaRPr lang="en-US"/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Vendor relationships (supplies, x-ray, lab) with urgent care experience </a:t>
            </a:r>
            <a:endParaRPr lang="en-US"/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Attention to detail – workplan of required tasks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Facility floorplans and construction requirements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Policies and procedures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Job descriptions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1846374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2B71-B679-054C-8C00-8405ED28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Value-Engineering Urgent Care Centers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965C2A-2625-7D74-EC5D-45A1D4DF3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4CFC54-94E2-B932-AE46-D5EDF582D4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2023 Urgent Care Association</a:t>
            </a:r>
            <a:endParaRPr lang="en-US" dirty="0"/>
          </a:p>
        </p:txBody>
      </p:sp>
      <p:pic>
        <p:nvPicPr>
          <p:cNvPr id="1026" name="Picture 2" descr="Photo">
            <a:extLst>
              <a:ext uri="{FF2B5EF4-FFF2-40B4-BE49-F238E27FC236}">
                <a16:creationId xmlns:a16="http://schemas.microsoft.com/office/drawing/2014/main" id="{5C79E7ED-C69E-F6F9-F9AC-04874B5F4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93" y="1354931"/>
            <a:ext cx="5530851" cy="414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hoto">
            <a:extLst>
              <a:ext uri="{FF2B5EF4-FFF2-40B4-BE49-F238E27FC236}">
                <a16:creationId xmlns:a16="http://schemas.microsoft.com/office/drawing/2014/main" id="{94255932-2D64-0387-16AE-12AD22BC1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284" y="1354931"/>
            <a:ext cx="5530851" cy="414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902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941" y="1300902"/>
            <a:ext cx="7766595" cy="552118"/>
          </a:xfrm>
        </p:spPr>
        <p:txBody>
          <a:bodyPr/>
          <a:lstStyle/>
          <a:p>
            <a:r>
              <a:rPr lang="en-US" b="1" dirty="0"/>
              <a:t>Top Mistakes of Urgent Care Start-ups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944" y="1850777"/>
            <a:ext cx="10732280" cy="32037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Mistakes in Ownership Structure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Not having a physician on paper (if needed)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CPOM; APP collaboration; Payer medical director requirement; SBA Loan Guarantor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Not understanding operations beyond the medicine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“Retail” elements of the business; CC (not hospital, not independent); Costs of doing business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459474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528" y="1273025"/>
            <a:ext cx="7766595" cy="552118"/>
          </a:xfrm>
        </p:spPr>
        <p:txBody>
          <a:bodyPr/>
          <a:lstStyle/>
          <a:p>
            <a:r>
              <a:rPr lang="en-US" b="1" dirty="0"/>
              <a:t>Top Mistakes of Urgent Care Start-ups, cont’d.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529" y="1822899"/>
            <a:ext cx="11169036" cy="36032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Mistakes in Financial Planning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Planning too little for capital expenditures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Build-out, X-ray, other supplies and equipment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Not planning for adequate working capital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Non-operational carrying costs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Operational costs &gt; revenue in early weeks/months due to volume ramp up and delay A/R maturation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2068209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942" y="1356658"/>
            <a:ext cx="7766595" cy="552118"/>
          </a:xfrm>
        </p:spPr>
        <p:txBody>
          <a:bodyPr/>
          <a:lstStyle/>
          <a:p>
            <a:r>
              <a:rPr lang="en-US" b="1" dirty="0"/>
              <a:t>Top Mistakes of Urgent Care Start-ups, cont’d.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943" y="1980874"/>
            <a:ext cx="8715768" cy="28970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Mistakes in Site Selection</a:t>
            </a:r>
          </a:p>
          <a:p>
            <a:pPr marL="128270" indent="-128270"/>
            <a:r>
              <a:rPr lang="en-US" dirty="0">
                <a:latin typeface="Calibri"/>
                <a:cs typeface="Calibri"/>
              </a:rPr>
              <a:t> Not considering known indicators for success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Ideal market benchmarks</a:t>
            </a:r>
          </a:p>
          <a:p>
            <a:pPr marL="385445" lvl="1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Site positioning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151969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13" y="1254439"/>
            <a:ext cx="7766595" cy="552118"/>
          </a:xfrm>
        </p:spPr>
        <p:txBody>
          <a:bodyPr/>
          <a:lstStyle/>
          <a:p>
            <a:r>
              <a:rPr lang="en-US" b="1" dirty="0"/>
              <a:t>Top Mistakes of Urgent Care Start-ups, cont’d.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15" y="1860069"/>
            <a:ext cx="11410645" cy="35103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Mistakes in Operating Systems Execution and Utilization</a:t>
            </a:r>
          </a:p>
          <a:p>
            <a:pPr marL="0" indent="0">
              <a:buNone/>
            </a:pPr>
            <a:r>
              <a:rPr lang="en-US" dirty="0">
                <a:latin typeface="Calibri"/>
                <a:cs typeface="Calibri"/>
              </a:rPr>
              <a:t>Not deploying appropriate resources to support operations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Urgent care-specific platforms and service providers that can manage the nuances of urgent care:</a:t>
            </a:r>
          </a:p>
          <a:p>
            <a:pPr marL="642620" lvl="2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Fluctuations in hourly, daily, and seasonal visit volumes</a:t>
            </a:r>
          </a:p>
          <a:p>
            <a:pPr marL="642620" lvl="2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Episodic presentation v. scheduled visits</a:t>
            </a:r>
          </a:p>
          <a:p>
            <a:pPr marL="642620" lvl="2" indent="-128270"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cs typeface="Calibri"/>
              </a:rPr>
              <a:t> Efficient supportive services – reference labs, supply ordering, x-ray over-reads, etc.</a:t>
            </a:r>
          </a:p>
          <a:p>
            <a:pPr marL="642620" lvl="2" indent="-128270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1287662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966" y="1291610"/>
            <a:ext cx="7766595" cy="552118"/>
          </a:xfrm>
        </p:spPr>
        <p:txBody>
          <a:bodyPr/>
          <a:lstStyle/>
          <a:p>
            <a:r>
              <a:rPr lang="en-US" b="1" dirty="0"/>
              <a:t>Top Mistakes of Urgent Care Start-ups, cont’d.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968" y="1841483"/>
            <a:ext cx="8204670" cy="35847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Mistakes in Operations</a:t>
            </a:r>
          </a:p>
          <a:p>
            <a:pPr marL="0" indent="0">
              <a:buNone/>
            </a:pPr>
            <a:r>
              <a:rPr lang="en-US" dirty="0"/>
              <a:t>Not knowing what you don’t know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Cash-only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Compliance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Flexibility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Referring out good revenue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Ancillary income</a:t>
            </a:r>
          </a:p>
          <a:p>
            <a:pPr marL="385445" lvl="1" indent="-128270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 Growing too quickly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2982690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68B40E-DE5C-DB47-63DE-68891E3E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430" y="1356658"/>
            <a:ext cx="7766595" cy="552118"/>
          </a:xfrm>
        </p:spPr>
        <p:txBody>
          <a:bodyPr/>
          <a:lstStyle/>
          <a:p>
            <a:r>
              <a:rPr lang="en-US" b="1" dirty="0"/>
              <a:t>Top Mistakes of Urgent Care Start-ups, cont’d.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A8BC36-00AE-5DC2-D533-8D34F9160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432" y="1906532"/>
            <a:ext cx="10611475" cy="34731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C4817"/>
                </a:solidFill>
                <a:latin typeface="Calibri"/>
                <a:cs typeface="Calibri"/>
              </a:rPr>
              <a:t>Mistakes in Marketing</a:t>
            </a:r>
          </a:p>
          <a:p>
            <a:pPr marL="0" indent="0">
              <a:buNone/>
            </a:pPr>
            <a:r>
              <a:rPr lang="en-US" dirty="0"/>
              <a:t>Not investing in and deploying successful marketing strategies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Relying on word-of-mouth and referrals for volume v. site visibility/awareness, SEO, etc.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Not putting urgent care first; promoting ancillary services over urgent care as core business</a:t>
            </a:r>
          </a:p>
          <a:p>
            <a:pPr marL="385445" lvl="1" indent="-128270"/>
            <a:r>
              <a:rPr lang="en-US" dirty="0">
                <a:latin typeface="Calibri"/>
                <a:cs typeface="Calibri"/>
              </a:rPr>
              <a:t> Not diversifying strategies across multiple medium (digital, print, grassroots)</a:t>
            </a:r>
          </a:p>
          <a:p>
            <a:pPr marL="385445" lvl="1" indent="-128270"/>
            <a:endParaRPr lang="en-US" dirty="0"/>
          </a:p>
          <a:p>
            <a:pPr marL="385445" lvl="1" indent="-128270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6B93E9-0581-9345-73DE-5563FEF4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 2023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627913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4E102D-F90B-7FAD-FBB0-3542D9A325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595A22-D905-FFFC-6B88-C72E3EAE3D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2023 Urgent Care Association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85CC019-93B7-FC4C-96AA-65140DC0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Questions and Answers</a:t>
            </a:r>
          </a:p>
        </p:txBody>
      </p:sp>
    </p:spTree>
    <p:extLst>
      <p:ext uri="{BB962C8B-B14F-4D97-AF65-F5344CB8AC3E}">
        <p14:creationId xmlns:p14="http://schemas.microsoft.com/office/powerpoint/2010/main" val="1283951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129BE9-1424-8076-0087-82EE6D086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EDEC15-6757-1842-81B7-3B7BFAA1573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EBDB0C-30F5-1F7E-16E7-DCA2332EB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2023 Urgent Care Association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04EEC5-1583-44FE-E044-680AF81F4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Takeaway one</a:t>
            </a:r>
          </a:p>
          <a:p>
            <a:r>
              <a:rPr lang="en-US" dirty="0"/>
              <a:t>Takeaway two</a:t>
            </a:r>
          </a:p>
          <a:p>
            <a:r>
              <a:rPr lang="en-US" dirty="0"/>
              <a:t>Takeaway three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E61A93B5-237D-889F-FD16-C0375FCE0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34443"/>
      </p:ext>
    </p:extLst>
  </p:cSld>
  <p:clrMapOvr>
    <a:masterClrMapping/>
  </p:clrMapOvr>
</p:sld>
</file>

<file path=ppt/theme/theme1.xml><?xml version="1.0" encoding="utf-8"?>
<a:theme xmlns:a="http://schemas.openxmlformats.org/drawingml/2006/main" name="2023 Convention Body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0" indent="0" algn="l">
          <a:buFont typeface="Arial" panose="020B0604020202020204" pitchFamily="34" charset="0"/>
          <a:buNone/>
          <a:defRPr dirty="0">
            <a:solidFill>
              <a:srgbClr val="FFFF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3FoundationCelebrationV3" id="{1FE58440-C430-804F-B2A7-BEB9B60EB698}" vid="{E2283A59-9AD1-E44C-9BCE-91DF59B5C8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sage xmlns="0da2fe5b-18cc-4d2f-94ad-6fe1b07c31a6" xsi:nil="true"/>
    <_Flow_SignoffStatus xmlns="0da2fe5b-18cc-4d2f-94ad-6fe1b07c31a6" xsi:nil="true"/>
    <TaxCatchAll xmlns="70d961f9-5b45-4014-80fa-41882ba7bfd6" xsi:nil="true"/>
    <Photo_x0020_usage xmlns="0da2fe5b-18cc-4d2f-94ad-6fe1b07c31a6" xsi:nil="true"/>
    <Notes0 xmlns="0da2fe5b-18cc-4d2f-94ad-6fe1b07c31a6" xsi:nil="true"/>
    <lcf76f155ced4ddcb4097134ff3c332f xmlns="0da2fe5b-18cc-4d2f-94ad-6fe1b07c31a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AABA9434AC934E85DD59D409BF6AC3" ma:contentTypeVersion="20" ma:contentTypeDescription="Create a new document." ma:contentTypeScope="" ma:versionID="94de5ac1f852d002363af58a551d2a0e">
  <xsd:schema xmlns:xsd="http://www.w3.org/2001/XMLSchema" xmlns:xs="http://www.w3.org/2001/XMLSchema" xmlns:p="http://schemas.microsoft.com/office/2006/metadata/properties" xmlns:ns2="0da2fe5b-18cc-4d2f-94ad-6fe1b07c31a6" xmlns:ns3="70d961f9-5b45-4014-80fa-41882ba7bfd6" targetNamespace="http://schemas.microsoft.com/office/2006/metadata/properties" ma:root="true" ma:fieldsID="51c761b954d79e05f29c6df942b49a3a" ns2:_="" ns3:_="">
    <xsd:import namespace="0da2fe5b-18cc-4d2f-94ad-6fe1b07c31a6"/>
    <xsd:import namespace="70d961f9-5b45-4014-80fa-41882ba7bf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Usage" minOccurs="0"/>
                <xsd:element ref="ns2:Photo_x0020_usage" minOccurs="0"/>
                <xsd:element ref="ns2:_Flow_SignoffStatus" minOccurs="0"/>
                <xsd:element ref="ns2:MediaServiceLocation" minOccurs="0"/>
                <xsd:element ref="ns2:Notes0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2fe5b-18cc-4d2f-94ad-6fe1b07c31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Usage" ma:index="20" nillable="true" ma:displayName="Usage" ma:format="Dropdown" ma:internalName="Usage">
      <xsd:simpleType>
        <xsd:restriction base="dms:Text">
          <xsd:maxLength value="255"/>
        </xsd:restriction>
      </xsd:simpleType>
    </xsd:element>
    <xsd:element name="Photo_x0020_usage" ma:index="21" nillable="true" ma:displayName="Photo usage" ma:description="Notes" ma:internalName="Photo_x0020_usage">
      <xsd:simpleType>
        <xsd:restriction base="dms:Text">
          <xsd:maxLength value="255"/>
        </xsd:restriction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Notes0" ma:index="24" nillable="true" ma:displayName="Notes" ma:description="Notes" ma:internalName="Notes0">
      <xsd:simpleType>
        <xsd:restriction base="dms:Note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abfbdab3-4865-46b0-8316-74d439cf5b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961f9-5b45-4014-80fa-41882ba7bfd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6a93b15b-bc55-412d-b185-edd944d46b12}" ma:internalName="TaxCatchAll" ma:showField="CatchAllData" ma:web="70d961f9-5b45-4014-80fa-41882ba7bf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5869FF-8FF2-456D-8C56-A2768D1093B8}">
  <ds:schemaRefs>
    <ds:schemaRef ds:uri="4302985d-93ff-408d-8182-6459c0c59b6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0da2fe5b-18cc-4d2f-94ad-6fe1b07c31a6"/>
    <ds:schemaRef ds:uri="70d961f9-5b45-4014-80fa-41882ba7bfd6"/>
  </ds:schemaRefs>
</ds:datastoreItem>
</file>

<file path=customXml/itemProps2.xml><?xml version="1.0" encoding="utf-8"?>
<ds:datastoreItem xmlns:ds="http://schemas.openxmlformats.org/officeDocument/2006/customXml" ds:itemID="{AB7128B5-B768-4C6A-B0AC-EB97275F9F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a2fe5b-18cc-4d2f-94ad-6fe1b07c31a6"/>
    <ds:schemaRef ds:uri="70d961f9-5b45-4014-80fa-41882ba7bf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0F8C44-BC14-4216-AAE4-E26001F5D2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2023MainConventionV3</Template>
  <TotalTime>876</TotalTime>
  <Words>1193</Words>
  <Application>Microsoft Office PowerPoint</Application>
  <PresentationFormat>Widescreen</PresentationFormat>
  <Paragraphs>199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2023 Convention Body Slide</vt:lpstr>
      <vt:lpstr>Start-up Success in the Post-COVID Environment</vt:lpstr>
      <vt:lpstr>PowerPoint Presentation</vt:lpstr>
      <vt:lpstr>What is Urgent Care?</vt:lpstr>
      <vt:lpstr>Urgent Care vs. Primary Care</vt:lpstr>
      <vt:lpstr>COVID Impact on Urgent Care</vt:lpstr>
      <vt:lpstr>Flexibility is What Differentiates Urgent Care</vt:lpstr>
      <vt:lpstr>Developing a Meaningful Brand</vt:lpstr>
      <vt:lpstr>The Post-COVID Growth Thesis for Urgent Care</vt:lpstr>
      <vt:lpstr>The Post-COVID Growth Thesis, cont’d.</vt:lpstr>
      <vt:lpstr>Economics of Starting an Urgent Care Center</vt:lpstr>
      <vt:lpstr>Business Plan Elements</vt:lpstr>
      <vt:lpstr>Urgent Care Development: Critical Timelines</vt:lpstr>
      <vt:lpstr>Urgent Care Development: Capital Required</vt:lpstr>
      <vt:lpstr>Obstacles to Starting an Urgent Care Center</vt:lpstr>
      <vt:lpstr>Value-Engineering Urgent Care Centers </vt:lpstr>
      <vt:lpstr>Top Mistakes of Urgent Care Start-ups</vt:lpstr>
      <vt:lpstr>Top Mistakes of Urgent Care Start-ups, cont’d.</vt:lpstr>
      <vt:lpstr>Top Mistakes of Urgent Care Start-ups, cont’d.</vt:lpstr>
      <vt:lpstr>Top Mistakes of Urgent Care Start-ups, cont’d.</vt:lpstr>
      <vt:lpstr>Top Mistakes of Urgent Care Start-ups, cont’d.</vt:lpstr>
      <vt:lpstr>Top Mistakes of Urgent Care Start-ups, cont’d.</vt:lpstr>
      <vt:lpstr>Questions and Answers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Ayers</dc:creator>
  <cp:lastModifiedBy>Heather Real</cp:lastModifiedBy>
  <cp:revision>227</cp:revision>
  <cp:lastPrinted>2021-02-23T18:04:27Z</cp:lastPrinted>
  <dcterms:created xsi:type="dcterms:W3CDTF">2023-03-06T16:06:09Z</dcterms:created>
  <dcterms:modified xsi:type="dcterms:W3CDTF">2023-03-14T22:48:32Z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0x0101002CAABA9434AC934E85DD59D409BF6AC3</vt:lpwstr>
  </property>
  <property fmtid="{D5CDD505-2E9C-101B-9397-08002B2CF9AE}" pid="3" name="MediaServiceImageTags">
    <vt:lpwstr/>
  </property>
</Properties>
</file>