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7" r:id="rId1"/>
  </p:sldMasterIdLst>
  <p:notesMasterIdLst>
    <p:notesMasterId r:id="rId26"/>
  </p:notesMasterIdLst>
  <p:sldIdLst>
    <p:sldId id="357" r:id="rId2"/>
    <p:sldId id="1637155650" r:id="rId3"/>
    <p:sldId id="2147479957" r:id="rId4"/>
    <p:sldId id="347" r:id="rId5"/>
    <p:sldId id="1637155265" r:id="rId6"/>
    <p:sldId id="345" r:id="rId7"/>
    <p:sldId id="350" r:id="rId8"/>
    <p:sldId id="257" r:id="rId9"/>
    <p:sldId id="2147479956" r:id="rId10"/>
    <p:sldId id="348" r:id="rId11"/>
    <p:sldId id="1637155652" r:id="rId12"/>
    <p:sldId id="1637155654" r:id="rId13"/>
    <p:sldId id="1637155655" r:id="rId14"/>
    <p:sldId id="2147479963" r:id="rId15"/>
    <p:sldId id="354" r:id="rId16"/>
    <p:sldId id="352" r:id="rId17"/>
    <p:sldId id="346" r:id="rId18"/>
    <p:sldId id="349" r:id="rId19"/>
    <p:sldId id="1637155690" r:id="rId20"/>
    <p:sldId id="2147479959" r:id="rId21"/>
    <p:sldId id="2147479960" r:id="rId22"/>
    <p:sldId id="2147479961" r:id="rId23"/>
    <p:sldId id="2147479962" r:id="rId24"/>
    <p:sldId id="1637155651" r:id="rId2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22095346845561E-3"/>
          <c:y val="2.606516290726817E-2"/>
          <c:w val="0.98515558093063094"/>
          <c:h val="0.9478696741854636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7220</c:v>
                </c:pt>
                <c:pt idx="1">
                  <c:v>7983</c:v>
                </c:pt>
                <c:pt idx="2">
                  <c:v>8676</c:v>
                </c:pt>
                <c:pt idx="3">
                  <c:v>9553</c:v>
                </c:pt>
                <c:pt idx="4">
                  <c:v>10484</c:v>
                </c:pt>
                <c:pt idx="5">
                  <c:v>11481</c:v>
                </c:pt>
                <c:pt idx="6">
                  <c:v>12392</c:v>
                </c:pt>
                <c:pt idx="7">
                  <c:v>13306</c:v>
                </c:pt>
                <c:pt idx="8">
                  <c:v>14075</c:v>
                </c:pt>
                <c:pt idx="9">
                  <c:v>14382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5-45BA-849D-39DA7C3CA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902984416"/>
        <c:axId val="1"/>
      </c:barChart>
      <c:catAx>
        <c:axId val="9029844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438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029844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737146396861449E-2"/>
          <c:y val="8.8289112534309239E-2"/>
          <c:w val="0.97852570720627707"/>
          <c:h val="0.8234217749313814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4F6-4B12-8C4B-3020A1E542B6}"/>
                </c:ext>
              </c:extLst>
            </c:dLbl>
            <c:dLbl>
              <c:idx val="1"/>
              <c:layout>
                <c:manualLayout>
                  <c:x val="0"/>
                  <c:y val="-4.574565416285453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4F6-4B12-8C4B-3020A1E542B6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4F6-4B12-8C4B-3020A1E542B6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14F6-4B12-8C4B-3020A1E542B6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14F6-4B12-8C4B-3020A1E542B6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14F6-4B12-8C4B-3020A1E542B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32</c:v>
                </c:pt>
                <c:pt idx="1">
                  <c:v>20.399999999999999</c:v>
                </c:pt>
                <c:pt idx="2">
                  <c:v>18.600000000000001</c:v>
                </c:pt>
                <c:pt idx="3">
                  <c:v>20.9</c:v>
                </c:pt>
                <c:pt idx="4">
                  <c:v>24</c:v>
                </c:pt>
                <c:pt idx="5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F6-4B12-8C4B-3020A1E542B6}"/>
            </c:ext>
          </c:extLst>
        </c:ser>
        <c:ser>
          <c:idx val="1"/>
          <c:order val="1"/>
          <c:spPr>
            <a:solidFill>
              <a:schemeClr val="accent3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4.574565416285453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14F6-4B12-8C4B-3020A1E542B6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14F6-4B12-8C4B-3020A1E542B6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14F6-4B12-8C4B-3020A1E542B6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14F6-4B12-8C4B-3020A1E542B6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14F6-4B12-8C4B-3020A1E542B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17.300000000000004</c:v>
                </c:pt>
                <c:pt idx="2">
                  <c:v>28.800000000000004</c:v>
                </c:pt>
                <c:pt idx="3">
                  <c:v>18.399999999999999</c:v>
                </c:pt>
                <c:pt idx="4">
                  <c:v>8.7000000000000028</c:v>
                </c:pt>
                <c:pt idx="5">
                  <c:v>10.700000000000003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4F6-4B12-8C4B-3020A1E54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78302624"/>
        <c:axId val="1"/>
      </c:barChart>
      <c:catAx>
        <c:axId val="47830262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47.40000000000000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7830262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CC42C52-4C7C-4D28-9E83-523A3F7120F4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C52F7BF-49F7-4333-AADB-877A3D51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3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04A-4F8B-184F-AA9A-147F6012E4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61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83306">
              <a:defRPr/>
            </a:pPr>
            <a:fld id="{DC52F7BF-49F7-4333-AADB-877A3D5105CB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483306">
                <a:defRPr/>
              </a:pPr>
              <a:t>6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8923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2F7BF-49F7-4333-AADB-877A3D5105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62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2F7BF-49F7-4333-AADB-877A3D5105C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0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oleObject" Target="../embeddings/oleObject1.bin"/><Relationship Id="rId5" Type="http://schemas.openxmlformats.org/officeDocument/2006/relationships/tags" Target="../tags/tag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47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3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05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0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9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0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6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9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37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2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35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CD5D57-A0A8-EC44-B63A-2BB7BEE2F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8" y="1259173"/>
            <a:ext cx="6845300" cy="5073650"/>
          </a:xfrm>
        </p:spPr>
        <p:txBody>
          <a:bodyPr anchor="t"/>
          <a:lstStyle>
            <a:lvl1pPr>
              <a:defRPr b="0" i="0">
                <a:solidFill>
                  <a:srgbClr val="1B2B54"/>
                </a:solidFill>
                <a:latin typeface="Tahoma" panose="020B0604030504040204" pitchFamily="34" charset="0"/>
              </a:defRPr>
            </a:lvl1pPr>
            <a:lvl2pPr>
              <a:defRPr b="0" i="0">
                <a:solidFill>
                  <a:srgbClr val="1B2B54"/>
                </a:solidFill>
                <a:latin typeface="Tahoma" panose="020B0604030504040204" pitchFamily="34" charset="0"/>
              </a:defRPr>
            </a:lvl2pPr>
            <a:lvl3pPr>
              <a:defRPr b="0" i="0">
                <a:solidFill>
                  <a:srgbClr val="1B2B54"/>
                </a:solidFill>
                <a:latin typeface="Tahoma" panose="020B0604030504040204" pitchFamily="34" charset="0"/>
              </a:defRPr>
            </a:lvl3pPr>
            <a:lvl4pPr>
              <a:defRPr b="0" i="0">
                <a:solidFill>
                  <a:srgbClr val="1B2B54"/>
                </a:solidFill>
                <a:latin typeface="Tahoma" panose="020B0604030504040204" pitchFamily="34" charset="0"/>
              </a:defRPr>
            </a:lvl4pPr>
            <a:lvl5pPr>
              <a:defRPr b="0" i="0">
                <a:solidFill>
                  <a:srgbClr val="1B2B54"/>
                </a:solidFill>
                <a:latin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EC4A1D-EA07-7E47-A1E1-B4A6F8D1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7" y="677333"/>
            <a:ext cx="6845299" cy="347426"/>
          </a:xfrm>
        </p:spPr>
        <p:txBody>
          <a:bodyPr/>
          <a:lstStyle>
            <a:lvl1pPr>
              <a:defRPr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04C3C-7F15-9243-A040-47184D8E4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87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A8299"/>
                </a:solidFill>
              </a:defRPr>
            </a:lvl1pPr>
          </a:lstStyle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70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89E2-7F3F-6340-A253-C5A2D26E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4979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B2B5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E5BC5C-875B-474C-A3C6-F44624619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0190" y="3567290"/>
            <a:ext cx="9143999" cy="1580052"/>
          </a:xfrm>
        </p:spPr>
        <p:txBody>
          <a:bodyPr>
            <a:normAutofit/>
          </a:bodyPr>
          <a:lstStyle>
            <a:lvl1pPr algn="ctr">
              <a:defRPr sz="1800" b="0">
                <a:solidFill>
                  <a:srgbClr val="1B2B5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49F-8272-CF46-B2CF-577172E3E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88E6A-DEB3-8F42-A31C-4052FAE268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64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23464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5C86E70-6ADC-4EA2-90F2-373AC4FDE5D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SlideLogoText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20" name="1. On-page tracker">
            <a:extLst>
              <a:ext uri="{FF2B5EF4-FFF2-40B4-BE49-F238E27FC236}">
                <a16:creationId xmlns:a16="http://schemas.microsoft.com/office/drawing/2014/main" id="{CA286AFC-8B29-4E70-86B3-6C866D5BEC95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9119860" y="78768"/>
            <a:ext cx="2520451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37073CF3-4B2B-440D-B24E-174E36B7892F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54736" y="18237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3. Subtitle">
            <a:extLst>
              <a:ext uri="{FF2B5EF4-FFF2-40B4-BE49-F238E27FC236}">
                <a16:creationId xmlns:a16="http://schemas.microsoft.com/office/drawing/2014/main" id="{61C78DC4-4C20-4AA3-93C4-00442F85A83B}"/>
              </a:ext>
            </a:extLst>
          </p:cNvPr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54736" y="903861"/>
            <a:ext cx="7918704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5048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22A2D9F-E1BB-479A-AA2D-DD7BB78D9C36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B74D9A-04C5-41CA-81CA-8D7DEE82BBC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3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  <p:sldLayoutId id="2147484103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chart" Target="../charts/chart1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slideLayout" Target="../slideLayouts/slideLayout9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image" Target="../media/image13.emf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oleObject" Target="../embeddings/oleObject2.bin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slideLayout" Target="../slideLayouts/slideLayout14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3EDCB-6F99-FA4E-1D26-9F56C1552E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Winning in Urgent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0460F-FCB7-4B46-6F6F-E6BE9D32F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4956048"/>
            <a:ext cx="10058400" cy="11430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cap="none" dirty="0">
                <a:solidFill>
                  <a:srgbClr val="002060"/>
                </a:solidFill>
              </a:rPr>
              <a:t>Alan Ayers, MBA, </a:t>
            </a:r>
            <a:r>
              <a:rPr lang="en-US" cap="none" dirty="0" err="1">
                <a:solidFill>
                  <a:srgbClr val="002060"/>
                </a:solidFill>
              </a:rPr>
              <a:t>MAcc</a:t>
            </a:r>
            <a:endParaRPr lang="en-US" cap="none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cap="none" dirty="0">
                <a:solidFill>
                  <a:srgbClr val="002060"/>
                </a:solidFill>
              </a:rPr>
              <a:t>President, Experity Consulting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cap="none" dirty="0">
                <a:solidFill>
                  <a:srgbClr val="002060"/>
                </a:solidFill>
              </a:rPr>
              <a:t>Senior Editor, </a:t>
            </a:r>
            <a:r>
              <a:rPr lang="en-US" i="1" cap="none" dirty="0">
                <a:solidFill>
                  <a:srgbClr val="002060"/>
                </a:solidFill>
              </a:rPr>
              <a:t>The Journal of Urgent Care Medicine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242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1DC7DD-1CEF-C0EA-117F-944A86F77B87}"/>
              </a:ext>
            </a:extLst>
          </p:cNvPr>
          <p:cNvSpPr/>
          <p:nvPr/>
        </p:nvSpPr>
        <p:spPr>
          <a:xfrm>
            <a:off x="8109857" y="141514"/>
            <a:ext cx="3940629" cy="61722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60C02B-1FF0-CEE9-8FDE-5AF7B9CE78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6454" y="1098654"/>
            <a:ext cx="7387118" cy="538681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Alan Ayers has ~20 years’ experience in strategic planning, business development, clinical operations, sales/marketing and customer service for urgent care, occupational medicine, and primary care facilities.</a:t>
            </a: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Currently, </a:t>
            </a:r>
            <a:r>
              <a:rPr lang="en-US" sz="1200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Ayers</a:t>
            </a: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serves as President of Experity Consulting, responsible for helping clients identify and cultivate new revenue streams while supporting the company's strategic growth initiatives.  Ayers has consulted with independent, PE-backed, and hospital-affiliated platforms representing well over 1,000 units. He has also served as an expert witness in landlord-tenant litigation involving urgent care. </a:t>
            </a: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2017 to 2021, while still part of Experity, Ayers served as Chief Executive Officer of Velocity Urgent Care, a venture of Sentara Healthcare, growing the company from 7 to 15 locations building a complete operating and administrative infrastructure, assembling leadership and management teams, migrating systems, optimizing the staffing model, acquiring the hospital's occ med practice, and implementing a values-based culture. In 2020, Velocity Urgent Care became the leading provider of COVID19 test services in its markets.</a:t>
            </a: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prolific and award-winning writer, Ayers is Senior Editor of </a:t>
            </a:r>
            <a:r>
              <a:rPr lang="en-US" sz="1200" b="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Journal of Urgent Care Medicine </a:t>
            </a: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(JUCM), and has contributed hundreds of original articles, blog entries and presentations on urgent care-related subjects. In 2018 he was co-author of </a:t>
            </a:r>
            <a:r>
              <a:rPr lang="en-US" sz="1200" b="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Health Care Executives’ Guide to Urgent Care and Freestanding EDs, Second Edition.</a:t>
            </a:r>
            <a:br>
              <a:rPr lang="en-US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Ayers has served as Chief Operating Officer of OhioHealth Urgent Care and spent eight years in executive positions at Concentra including VP of Corporate Development responsible for acquisitions, divestitures, de </a:t>
            </a:r>
            <a:r>
              <a:rPr lang="en-US" sz="1200" b="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novos</a:t>
            </a: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relocations, and major renovations. </a:t>
            </a: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eight years, Ayers served the Board of Directors of the national Urgent Care Association (UCA), providing expertise and guidance on emerging issues; identifying market and regulatory trends; defining content, planning educational programs, and speaking at industry events. In 2019, he received UCA’s prestigious Lifetime Membership Award.</a:t>
            </a: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Ayers graduated Phi Beta Kappa from the University of North Carolina, has an MBA from the University of Mississippi, and a Masters of Accounting from The Ohio State University graduating first in his class.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990205-E3AD-2C85-C94B-2AFA7A41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4" y="372532"/>
            <a:ext cx="7462164" cy="563639"/>
          </a:xfrm>
        </p:spPr>
        <p:txBody>
          <a:bodyPr>
            <a:noAutofit/>
          </a:bodyPr>
          <a:lstStyle/>
          <a:p>
            <a:r>
              <a:rPr lang="en-US" sz="2800" b="1" dirty="0">
                <a:ea typeface="Tahoma" panose="020B0604030504040204" pitchFamily="34" charset="0"/>
                <a:cs typeface="Tahoma" panose="020B0604030504040204" pitchFamily="34" charset="0"/>
              </a:rPr>
              <a:t>Alan Ayers, MBA, </a:t>
            </a:r>
            <a:r>
              <a:rPr lang="en-US" sz="2800" b="1" dirty="0" err="1">
                <a:ea typeface="Tahoma" panose="020B0604030504040204" pitchFamily="34" charset="0"/>
                <a:cs typeface="Tahoma" panose="020B0604030504040204" pitchFamily="34" charset="0"/>
              </a:rPr>
              <a:t>MAcc</a:t>
            </a:r>
            <a:endParaRPr lang="en-US" sz="28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569449-40C5-5C4F-95BE-64F628FA07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28"/>
          <a:stretch/>
        </p:blipFill>
        <p:spPr>
          <a:xfrm>
            <a:off x="8408522" y="1334660"/>
            <a:ext cx="3340110" cy="418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0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F4508-E2FF-EEDD-63B3-DEF2F4F0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8% Average Annual Rooftop Growth Past 10 Years</a:t>
            </a:r>
          </a:p>
        </p:txBody>
      </p:sp>
      <p:graphicFrame>
        <p:nvGraphicFramePr>
          <p:cNvPr id="97" name="Chart 96">
            <a:extLst>
              <a:ext uri="{FF2B5EF4-FFF2-40B4-BE49-F238E27FC236}">
                <a16:creationId xmlns:a16="http://schemas.microsoft.com/office/drawing/2014/main" id="{913B62F6-F796-CA68-68A3-3C20B82C54EE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3761374"/>
              </p:ext>
            </p:extLst>
          </p:nvPr>
        </p:nvGraphicFramePr>
        <p:xfrm>
          <a:off x="534987" y="541939"/>
          <a:ext cx="11122025" cy="3931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C24DA39-4414-4BD6-9080-C7EE1DE21F4D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 bwMode="auto">
          <a:xfrm flipV="1">
            <a:off x="960437" y="439205"/>
            <a:ext cx="10263188" cy="17463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7FF78697-FE2A-40E2-976B-E3B44B8D8C60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1015999" y="2646284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94686D36-192B-4939-93B8-8C0556A569DC}" type="datetime'''''''7''''''.''''''''''''2''''''''''''''''''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7.2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D39AC709-67A2-4ACD-9BC3-2DD454481C60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2111374" y="2485946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C0D5CEF4-BD24-4DFB-BF31-1FCA04D4D287}" type="datetime'''''8''.''''''''''''''''''''''''''''0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8.0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17D7B07E-88D6-4D10-AEAF-782603353387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208337" y="2341484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273ACF86-56C3-445F-A3A8-CC1412C38D1E}" type="datetime'''''''''''''''''8''''''''''.7''''''''''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8.7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24921F73-F578-40BD-9E84-DDF726C6768D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4303712" y="2158921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65E35A48-50FF-429D-9616-26DFEA9DE401}" type="datetime'''''''''''''''''''''''''''9''''''''''''''''''.''''6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9.6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E3A12073-CEFF-4E6E-A10A-534116EB3FE2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349874" y="1965246"/>
            <a:ext cx="3952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25534B0A-0CE4-4CF6-AAD3-017C0E98DA4F}" type="datetime'''''''1''''''''''''0''''.5''''''''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10.5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0D16B0BD-31BF-43CA-A62C-9ABAA3CC97F8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6451599" y="1755696"/>
            <a:ext cx="382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8F7EF0BE-4AE4-45E4-BD88-A198E68DE116}" type="datetime'''''''''1''1''''''''.''5''''''''''''''''''''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11.5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944AD208-986A-4D8D-8FA9-EDA2FE26F232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7540624" y="1566784"/>
            <a:ext cx="3952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0D5EEF18-D87F-46BE-B177-41C04D49E8B3}" type="datetime'''1''''''2''''''''''''''''.''4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12.4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9A728B7D-0C93-4B4D-99B2-9724B219DFEA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8637587" y="1374696"/>
            <a:ext cx="3952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2FC9E936-A988-4DBD-B71E-E3857AC3D72F}" type="datetime'1''''3''''''''''''''.''''''''3''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13.3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C55668B2-2537-4134-8B1F-626BC265D0BC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9732962" y="1214359"/>
            <a:ext cx="3952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303AFB83-4A16-4008-B74A-42DA1A7018C0}" type="datetime'''''''''''''''''''''''''1''''''''''''''''4''.''1'''''''''''''">
              <a:rPr lang="en-US" altLang="en-US" sz="1400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defRPr/>
              </a:pPr>
              <a:t>14.1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10828337" y="1150859"/>
            <a:ext cx="3952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fld id="{2B14D59F-ED20-41D2-B162-6DA56422D748}" type="datetime'''''1''''''''''''''''''''''''''''''''4''''.''''''''''''4'''''">
              <a:rPr lang="en-US" altLang="en-US" sz="1400" smtClean="0">
                <a:solidFill>
                  <a:srgbClr val="000000"/>
                </a:solidFill>
                <a:cs typeface="+mn-cs"/>
              </a:rPr>
              <a:pPr/>
              <a:t>14.4</a:t>
            </a:fld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960437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D3B79AAF-816B-4595-87DD-90708A8EF547}" type="datetime'''''2''''''''''''''''''''''''''''0''''''''''''1''''''''4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2014</a:t>
            </a:fld>
            <a:endParaRPr lang="en-US" sz="1400" dirty="0">
              <a:cs typeface="+mn-cs"/>
            </a:endParaRP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055812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65EAEAB9-3A5F-4DFC-8DC1-F4D7BF655143}" type="datetime'''''''''''201''''5''''''''''''''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2015</a:t>
            </a:fld>
            <a:endParaRPr lang="en-US" sz="1400" dirty="0">
              <a:cs typeface="+mn-cs"/>
            </a:endParaRPr>
          </a:p>
        </p:txBody>
      </p:sp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3152774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1251D048-9016-447D-A62A-545120BB5F57}" type="datetime'''''''''''''''''''''''2''''''''''''''''''0''''''''''''16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2016</a:t>
            </a:fld>
            <a:endParaRPr lang="en-US" sz="1400" dirty="0">
              <a:cs typeface="+mn-cs"/>
            </a:endParaRP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248149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CC3818D3-D8B3-46C9-8DA9-FE913F96D578}" type="datetime'''''20''''''''1''''''''''''''''''''''''''7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2017</a:t>
            </a:fld>
            <a:endParaRPr lang="en-US" sz="1400" dirty="0">
              <a:cs typeface="+mn-cs"/>
            </a:endParaRP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5343524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BC17D77-7076-4B7A-A978-DF9BAFB76AFD}" type="datetime'''''''''2''0''''''''''''''''''''''''''''''1''''''''''8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2018</a:t>
            </a:fld>
            <a:endParaRPr lang="en-US" sz="1400" dirty="0">
              <a:cs typeface="+mn-cs"/>
            </a:endParaRP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6438899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91BA027-0EB3-4D4F-808B-2B8C9DFF3FD6}" type="datetime'''2''''''''0''1''''''''''''''''''9''''''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2019</a:t>
            </a:fld>
            <a:endParaRPr lang="en-US" sz="1400" dirty="0">
              <a:cs typeface="+mn-cs"/>
            </a:endParaRP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7534274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9D1B8ACC-48A9-4136-91DC-54FD5C84E94D}" type="datetime'''''''''''''''''''''''''20''2''''''''''0''''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2020</a:t>
            </a:fld>
            <a:endParaRPr lang="en-US" sz="1400" dirty="0">
              <a:cs typeface="+mn-cs"/>
            </a:endParaRP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8631237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68BEEDE-5222-432C-84A2-7A1D8EDAC13E}" type="datetime'''2''0''''''''''''''''''''''2''1''''''''''''''''''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2021</a:t>
            </a:fld>
            <a:endParaRPr lang="en-US" sz="1400" dirty="0">
              <a:cs typeface="+mn-cs"/>
            </a:endParaRP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9726612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8979E72-3C39-45A3-AF62-C39F6E69651C}" type="datetime'''2''''''''02''''2''''''''''''''''''''''''''''''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2022</a:t>
            </a:fld>
            <a:endParaRPr lang="en-US" sz="1400" dirty="0">
              <a:cs typeface="+mn-cs"/>
            </a:endParaRP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10821987" y="4449684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EBCB83A-616F-4600-860E-7377EDBE88BD}" type="datetime'''''''''''''''''2''''''02''''''''''''''''''''''''3'''''''''">
              <a:rPr lang="en-US" altLang="en-US" sz="14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2023</a:t>
            </a:fld>
            <a:endParaRPr lang="en-US" sz="1400" dirty="0">
              <a:cs typeface="+mn-cs"/>
            </a:endParaRPr>
          </a:p>
        </p:txBody>
      </p:sp>
      <p:sp>
        <p:nvSpPr>
          <p:cNvPr id="90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 rot="21105700">
            <a:off x="5343524" y="984902"/>
            <a:ext cx="1219200" cy="301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43E0316E-1AC6-469B-B4EE-68829F4D2092}" type="datetime'+''''''8''''''''''''''.''''''''''''''''''''0''%'''''''''">
              <a:rPr lang="en-US" altLang="en-US" sz="1400" b="1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+8.0%</a:t>
            </a:fld>
            <a:r>
              <a:rPr lang="en-US" sz="1400" b="1" dirty="0">
                <a:cs typeface="+mn-cs"/>
              </a:rPr>
              <a:t> p.a.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EC69AD-5614-253A-61FC-D10887CC4DFC}"/>
              </a:ext>
            </a:extLst>
          </p:cNvPr>
          <p:cNvSpPr txBox="1"/>
          <p:nvPr/>
        </p:nvSpPr>
        <p:spPr>
          <a:xfrm>
            <a:off x="1145462" y="314198"/>
            <a:ext cx="3455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Thousands of urgent care rooftops.</a:t>
            </a:r>
          </a:p>
        </p:txBody>
      </p:sp>
    </p:spTree>
    <p:extLst>
      <p:ext uri="{BB962C8B-B14F-4D97-AF65-F5344CB8AC3E}">
        <p14:creationId xmlns:p14="http://schemas.microsoft.com/office/powerpoint/2010/main" val="167600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2ADD-16A2-61D5-7978-01784920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77" y="5085806"/>
            <a:ext cx="10113645" cy="822960"/>
          </a:xfrm>
        </p:spPr>
        <p:txBody>
          <a:bodyPr anchor="ctr"/>
          <a:lstStyle/>
          <a:p>
            <a:r>
              <a:rPr lang="en-US" dirty="0"/>
              <a:t>25 Years of Profitable Urgent Care Growth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2F95A5-8DD9-FA35-80E4-BD9176A31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564" y="0"/>
            <a:ext cx="9274805" cy="48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15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056307-24B1-AC7D-5316-7E42F04E45DB}"/>
              </a:ext>
            </a:extLst>
          </p:cNvPr>
          <p:cNvSpPr/>
          <p:nvPr/>
        </p:nvSpPr>
        <p:spPr>
          <a:xfrm>
            <a:off x="734501" y="1294015"/>
            <a:ext cx="3216165" cy="2774731"/>
          </a:xfrm>
          <a:prstGeom prst="rect">
            <a:avLst/>
          </a:prstGeom>
          <a:solidFill>
            <a:srgbClr val="116B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Tahoma" panose="020B0604030504040204" pitchFamily="34" charset="0"/>
              </a:rPr>
              <a:t>Pre-Pandemic Concerns</a:t>
            </a:r>
          </a:p>
          <a:p>
            <a:pPr algn="ctr"/>
            <a:endParaRPr lang="en-US" sz="1600" dirty="0">
              <a:latin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Saturation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Commoditization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Case Rate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Acuity Degradation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Hospital Referrals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Telemedicine </a:t>
            </a:r>
            <a:r>
              <a:rPr lang="en-US" sz="1600" dirty="0">
                <a:latin typeface="Tahoma" panose="020B0604030504040204" pitchFamily="34" charset="0"/>
                <a:sym typeface="Wingdings" panose="05000000000000000000" pitchFamily="2" charset="2"/>
              </a:rPr>
              <a:t> AI</a:t>
            </a:r>
            <a:endParaRPr lang="en-US" sz="1600" dirty="0">
              <a:latin typeface="Tahoma" panose="020B0604030504040204" pitchFamily="34" charset="0"/>
            </a:endParaRPr>
          </a:p>
          <a:p>
            <a:endParaRPr lang="en-US" sz="1600" dirty="0">
              <a:latin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EC1D0-7730-5473-1AB1-508722DF0813}"/>
              </a:ext>
            </a:extLst>
          </p:cNvPr>
          <p:cNvSpPr/>
          <p:nvPr/>
        </p:nvSpPr>
        <p:spPr>
          <a:xfrm>
            <a:off x="734500" y="4844103"/>
            <a:ext cx="3216165" cy="693683"/>
          </a:xfrm>
          <a:prstGeom prst="rect">
            <a:avLst/>
          </a:prstGeom>
          <a:solidFill>
            <a:srgbClr val="116B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ahoma" panose="020B0604030504040204" pitchFamily="34" charset="0"/>
              </a:rPr>
              <a:t>Arbitrage</a:t>
            </a: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Multiple Expansion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D47292-C961-085D-0A21-8611BED0FCEE}"/>
              </a:ext>
            </a:extLst>
          </p:cNvPr>
          <p:cNvSpPr/>
          <p:nvPr/>
        </p:nvSpPr>
        <p:spPr>
          <a:xfrm>
            <a:off x="4181894" y="4844103"/>
            <a:ext cx="3825765" cy="693683"/>
          </a:xfrm>
          <a:prstGeom prst="rect">
            <a:avLst/>
          </a:prstGeom>
          <a:solidFill>
            <a:srgbClr val="116B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ahoma" panose="020B0604030504040204" pitchFamily="34" charset="0"/>
              </a:rPr>
              <a:t>Cash Flow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85403-CB94-038E-82C0-1DCA2D929744}"/>
              </a:ext>
            </a:extLst>
          </p:cNvPr>
          <p:cNvSpPr/>
          <p:nvPr/>
        </p:nvSpPr>
        <p:spPr>
          <a:xfrm>
            <a:off x="8241334" y="4844102"/>
            <a:ext cx="3216165" cy="693683"/>
          </a:xfrm>
          <a:prstGeom prst="rect">
            <a:avLst/>
          </a:prstGeom>
          <a:solidFill>
            <a:srgbClr val="116B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ahoma" panose="020B0604030504040204" pitchFamily="34" charset="0"/>
              </a:rPr>
              <a:t>Revenue and EBITDA Growth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413E54-10D8-6445-7C1A-E15B8CB4CEAF}"/>
              </a:ext>
            </a:extLst>
          </p:cNvPr>
          <p:cNvSpPr/>
          <p:nvPr/>
        </p:nvSpPr>
        <p:spPr>
          <a:xfrm>
            <a:off x="734500" y="4206697"/>
            <a:ext cx="10722999" cy="475371"/>
          </a:xfrm>
          <a:prstGeom prst="rect">
            <a:avLst/>
          </a:prstGeom>
          <a:solidFill>
            <a:srgbClr val="1B2B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Tahoma" panose="020B0604030504040204" pitchFamily="34" charset="0"/>
              </a:rPr>
              <a:t>Private Equity Investment Theses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7238AE-531D-63C3-E1E0-60917587AB7F}"/>
              </a:ext>
            </a:extLst>
          </p:cNvPr>
          <p:cNvSpPr/>
          <p:nvPr/>
        </p:nvSpPr>
        <p:spPr>
          <a:xfrm>
            <a:off x="734500" y="652884"/>
            <a:ext cx="10722999" cy="475371"/>
          </a:xfrm>
          <a:prstGeom prst="rect">
            <a:avLst/>
          </a:prstGeom>
          <a:solidFill>
            <a:srgbClr val="1B2B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Tahoma" panose="020B0604030504040204" pitchFamily="34" charset="0"/>
              </a:rPr>
              <a:t>Urgent Care Headwinds and Tailwinds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F203E7-A78A-5DD9-6946-7390E0F08171}"/>
              </a:ext>
            </a:extLst>
          </p:cNvPr>
          <p:cNvSpPr/>
          <p:nvPr/>
        </p:nvSpPr>
        <p:spPr>
          <a:xfrm>
            <a:off x="4181894" y="1317887"/>
            <a:ext cx="3825765" cy="2774731"/>
          </a:xfrm>
          <a:prstGeom prst="rect">
            <a:avLst/>
          </a:prstGeom>
          <a:solidFill>
            <a:srgbClr val="116B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Tahoma" panose="020B0604030504040204" pitchFamily="34" charset="0"/>
              </a:rPr>
              <a:t>COVID-19 Response</a:t>
            </a:r>
          </a:p>
          <a:p>
            <a:pPr algn="ctr"/>
            <a:endParaRPr lang="en-US" sz="1600" dirty="0">
              <a:latin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Adapted quickly to patient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Improved operational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Drove throughput w/technology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Innovative thinking to seize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Realized our place in the healthcare ecosystem</a:t>
            </a: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AC954C-4865-A19B-A806-962604EABE03}"/>
              </a:ext>
            </a:extLst>
          </p:cNvPr>
          <p:cNvSpPr/>
          <p:nvPr/>
        </p:nvSpPr>
        <p:spPr>
          <a:xfrm>
            <a:off x="8259545" y="1290289"/>
            <a:ext cx="3216165" cy="2774731"/>
          </a:xfrm>
          <a:prstGeom prst="rect">
            <a:avLst/>
          </a:prstGeom>
          <a:solidFill>
            <a:srgbClr val="116B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latin typeface="Tahoma" panose="020B0604030504040204" pitchFamily="34" charset="0"/>
              </a:rPr>
              <a:t>Post-COVID Hangover</a:t>
            </a:r>
          </a:p>
          <a:p>
            <a:pPr algn="ctr"/>
            <a:endParaRPr lang="en-US" sz="1600" dirty="0">
              <a:latin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High-Volume COVID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Shift to Digital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Operating at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Staff Shortages/Burnout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X-Ray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Novice NP Skillset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Wage Inflation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Reimbursement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</a:rPr>
              <a:t>Bad Debt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52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D0DE514-8876-4D18-A995-61A5C1F8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DA791C-FFCF-422E-8775-BDA6C0E5E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C8A64-540D-C1BC-1050-701AD846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Basic Economics of Urgent Care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CF8855-3530-4F46-A4CB-3B6686EEE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4B0F0-404E-7741-B77E-48B331D8677B}"/>
              </a:ext>
            </a:extLst>
          </p:cNvPr>
          <p:cNvSpPr txBox="1">
            <a:spLocks/>
          </p:cNvSpPr>
          <p:nvPr/>
        </p:nvSpPr>
        <p:spPr>
          <a:xfrm>
            <a:off x="1065197" y="521221"/>
            <a:ext cx="5207318" cy="4236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cap="none" dirty="0">
                <a:solidFill>
                  <a:srgbClr val="002060"/>
                </a:solidFill>
              </a:rPr>
              <a:t>Revenue = Volume x Rate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cap="none" dirty="0">
              <a:solidFill>
                <a:srgbClr val="00206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cap="none" dirty="0">
                <a:solidFill>
                  <a:srgbClr val="002060"/>
                </a:solidFill>
              </a:rPr>
              <a:t>Rate is limited by third-party payers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cap="none" dirty="0">
              <a:solidFill>
                <a:srgbClr val="00206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cap="none" dirty="0">
                <a:solidFill>
                  <a:srgbClr val="002060"/>
                </a:solidFill>
              </a:rPr>
              <a:t>Labor entails 75-85% of expenses making skeletal labor a “fixed” cost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cap="none" dirty="0">
              <a:solidFill>
                <a:srgbClr val="00206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cap="none" dirty="0">
                <a:solidFill>
                  <a:srgbClr val="002060"/>
                </a:solidFill>
              </a:rPr>
              <a:t>“Volume driven” means once fixed costs are covered, each additional visit accrues to the bottom line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cap="none" dirty="0">
              <a:solidFill>
                <a:srgbClr val="00206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cap="none" dirty="0">
                <a:solidFill>
                  <a:srgbClr val="002060"/>
                </a:solidFill>
              </a:rPr>
              <a:t>Profitability comes from maximizing provider and staff efficiency (patients per hour)</a:t>
            </a:r>
          </a:p>
          <a:p>
            <a:pPr algn="l"/>
            <a:endParaRPr lang="en-US" sz="800" cap="none" dirty="0">
              <a:solidFill>
                <a:srgbClr val="002060"/>
              </a:solidFill>
            </a:endParaRPr>
          </a:p>
          <a:p>
            <a:pPr algn="l"/>
            <a:endParaRPr lang="en-US" sz="800" cap="none" dirty="0">
              <a:solidFill>
                <a:srgbClr val="002060"/>
              </a:solidFill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28789582-2607-E39B-9B39-FF45859C4AA5}"/>
              </a:ext>
            </a:extLst>
          </p:cNvPr>
          <p:cNvSpPr/>
          <p:nvPr/>
        </p:nvSpPr>
        <p:spPr>
          <a:xfrm>
            <a:off x="6618272" y="460565"/>
            <a:ext cx="4505325" cy="4133850"/>
          </a:xfrm>
          <a:prstGeom prst="up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Profitability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043CA78-15CB-E806-B9CB-FE655B139171}"/>
              </a:ext>
            </a:extLst>
          </p:cNvPr>
          <p:cNvSpPr/>
          <p:nvPr/>
        </p:nvSpPr>
        <p:spPr>
          <a:xfrm rot="16200000">
            <a:off x="6966386" y="1903602"/>
            <a:ext cx="2571750" cy="1247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VISIT COUNTS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FD2C8F7-1851-21DE-A9BD-048C38921E41}"/>
              </a:ext>
            </a:extLst>
          </p:cNvPr>
          <p:cNvSpPr/>
          <p:nvPr/>
        </p:nvSpPr>
        <p:spPr>
          <a:xfrm rot="5400000">
            <a:off x="8028161" y="2071000"/>
            <a:ext cx="2571750" cy="1247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LABOR COSTS</a:t>
            </a:r>
          </a:p>
        </p:txBody>
      </p:sp>
    </p:spTree>
    <p:extLst>
      <p:ext uri="{BB962C8B-B14F-4D97-AF65-F5344CB8AC3E}">
        <p14:creationId xmlns:p14="http://schemas.microsoft.com/office/powerpoint/2010/main" val="58538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3C9A9-87BE-6876-AB6C-F2D1046A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Long-Term Acuity Degradation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3CF6C-EC6C-B050-2BAB-2BE1EEF33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Insurance case rates and a focus on patient-per-hour productivity have degraded the scope of care offered and diminished the value proposition of  “cost savings vs. the ER.”</a:t>
            </a:r>
          </a:p>
        </p:txBody>
      </p:sp>
      <p:pic>
        <p:nvPicPr>
          <p:cNvPr id="1026" name="Picture 2" descr="degradation of urgent care’s scope of practice">
            <a:extLst>
              <a:ext uri="{FF2B5EF4-FFF2-40B4-BE49-F238E27FC236}">
                <a16:creationId xmlns:a16="http://schemas.microsoft.com/office/drawing/2014/main" id="{F5EA8480-3C0E-AB0A-08A7-203A45A4B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36" y="225652"/>
            <a:ext cx="3459616" cy="320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gradation of urgent care’s scope of practice">
            <a:extLst>
              <a:ext uri="{FF2B5EF4-FFF2-40B4-BE49-F238E27FC236}">
                <a16:creationId xmlns:a16="http://schemas.microsoft.com/office/drawing/2014/main" id="{83593FD2-B636-6968-AF09-11F9196C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546" y="225652"/>
            <a:ext cx="3452079" cy="319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% of Visits with Lacerations">
            <a:extLst>
              <a:ext uri="{FF2B5EF4-FFF2-40B4-BE49-F238E27FC236}">
                <a16:creationId xmlns:a16="http://schemas.microsoft.com/office/drawing/2014/main" id="{AC54CD37-10B5-4A68-C640-595A3655F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546" y="3535529"/>
            <a:ext cx="3452079" cy="318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gradation of urgent care’s scope of practice">
            <a:extLst>
              <a:ext uri="{FF2B5EF4-FFF2-40B4-BE49-F238E27FC236}">
                <a16:creationId xmlns:a16="http://schemas.microsoft.com/office/drawing/2014/main" id="{2FA5ABF9-77DD-277B-AABD-C14AB1AFC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36" y="3520455"/>
            <a:ext cx="3459616" cy="320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61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D0DE514-8876-4D18-A995-61A5C1F8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DA791C-FFCF-422E-8775-BDA6C0E5E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C8A64-540D-C1BC-1050-701AD846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14,360 Urgent Care Centers in the United States</a:t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D23E0B-4242-7DD1-F148-04C7D209A120}"/>
              </a:ext>
            </a:extLst>
          </p:cNvPr>
          <p:cNvSpPr txBox="1"/>
          <p:nvPr/>
        </p:nvSpPr>
        <p:spPr>
          <a:xfrm>
            <a:off x="1065212" y="5943600"/>
            <a:ext cx="10058400" cy="543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1500" i="1" cap="all" spc="200" dirty="0">
                <a:solidFill>
                  <a:srgbClr val="FFFFFF"/>
                </a:solidFill>
                <a:latin typeface="+mj-lt"/>
              </a:rPr>
              <a:t>Source: National Urgent Care Realty, 6/26/2024.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CF8855-3530-4F46-A4CB-3B6686EEE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F04C72-3914-FF45-CFAF-23C3BA88A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486" y="2537365"/>
            <a:ext cx="3333636" cy="23663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5066A0-EFFD-EDDD-C7F4-C8854E90F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8302" y="123369"/>
            <a:ext cx="3326820" cy="23499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7FA3DF-EFEA-C851-8641-FCB0662AE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67" y="149144"/>
            <a:ext cx="8364461" cy="47545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566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2" hidden="1">
            <a:extLst>
              <a:ext uri="{FF2B5EF4-FFF2-40B4-BE49-F238E27FC236}">
                <a16:creationId xmlns:a16="http://schemas.microsoft.com/office/drawing/2014/main" id="{A330DA52-9B76-5FBE-FED0-D3B4799723D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276" imgH="265" progId="TCLayout.ActiveDocument.1">
                  <p:embed/>
                </p:oleObj>
              </mc:Choice>
              <mc:Fallback>
                <p:oleObj name="think-cell Slide" r:id="rId25" imgW="276" imgH="265" progId="TCLayout.ActiveDocument.1">
                  <p:embed/>
                  <p:pic>
                    <p:nvPicPr>
                      <p:cNvPr id="16" name="Object 2" hidden="1">
                        <a:extLst>
                          <a:ext uri="{FF2B5EF4-FFF2-40B4-BE49-F238E27FC236}">
                            <a16:creationId xmlns:a16="http://schemas.microsoft.com/office/drawing/2014/main" id="{A330DA52-9B76-5FBE-FED0-D3B4799723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3CE27E0-51BC-3367-255B-0CA5CFA5DC12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471488" y="2252663"/>
          <a:ext cx="7688262" cy="347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B5A9C52-A0F7-BBB9-F1C4-370EFE64CB94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4138612" y="2559050"/>
            <a:ext cx="3348038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AE9AC9ED-E465-5C72-F0A8-61053675FA7C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7448550" y="2555875"/>
            <a:ext cx="0" cy="5603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820F5AF-9023-3867-B5A8-9102F41CFC77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976313" y="5475288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3986397-E15F-4744-8F88-EAADEAEA9144}" type="datetime'''''''''''''''''2''''''''''''0''1''''''''''''9'''''">
              <a:rPr lang="en-US" altLang="en-US" sz="1400" smtClean="0">
                <a:cs typeface="+mn-cs"/>
              </a:rPr>
              <a:pPr/>
              <a:t>2019</a:t>
            </a:fld>
            <a:endParaRPr lang="en-US" sz="1400" dirty="0">
              <a:cs typeface="+mn-cs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85EA082-F4B3-ACC1-377A-5DAA1C6243FB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2328863" y="5475288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F8F3EB4-8E61-48A3-B85B-7FC7AFD1122E}" type="datetime'''''''''''''''2''''''''''''''''''''''''''''''''''''0'''''''">
              <a:rPr lang="en-US" altLang="en-US" sz="1400" smtClean="0">
                <a:cs typeface="+mn-cs"/>
              </a:rPr>
              <a:pPr/>
              <a:t>20</a:t>
            </a:fld>
            <a:endParaRPr lang="en-US" sz="1400" dirty="0">
              <a:cs typeface="+mn-cs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2253247-B5BA-AD0E-0A59-9A343B673936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3582988" y="5475288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D0E8352-14FB-427F-BCF2-C103549AA74C}" type="datetime'''''''2''''''''''''1'''''''''''''''''''''''''''''''''''''''''">
              <a:rPr lang="en-US" altLang="en-US" sz="1400" smtClean="0">
                <a:cs typeface="+mn-cs"/>
              </a:rPr>
              <a:pPr/>
              <a:t>21</a:t>
            </a:fld>
            <a:endParaRPr lang="en-US" sz="1400" dirty="0"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37315DD-D774-DF76-6950-A4995BA817EF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837113" y="5475288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1B4CD6D-6A57-4216-92D6-5D36BB59B923}" type="datetime'''''''''''''''2''''''''''''''''''''''''''''2'">
              <a:rPr lang="en-US" altLang="en-US" sz="1400" smtClean="0">
                <a:cs typeface="+mn-cs"/>
              </a:rPr>
              <a:pPr/>
              <a:t>22</a:t>
            </a:fld>
            <a:endParaRPr lang="en-US" sz="1400" dirty="0">
              <a:cs typeface="+mn-cs"/>
            </a:endParaRP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A8BE3619-F588-97FD-F42F-C74412805B6C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6089650" y="5475288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3033B93-6FB8-4752-BDFD-E5A551AFAADF}" type="datetime'''''''''''2''3'''''''''''''">
              <a:rPr lang="en-US" altLang="en-US" sz="1400" smtClean="0">
                <a:cs typeface="+mn-cs"/>
              </a:rPr>
              <a:pPr/>
              <a:t>23</a:t>
            </a:fld>
            <a:r>
              <a:rPr lang="en-US" altLang="en-US" sz="1400" dirty="0">
                <a:cs typeface="+mn-cs"/>
              </a:rPr>
              <a:t> </a:t>
            </a:r>
            <a:endParaRPr lang="en-US" sz="1400" dirty="0">
              <a:cs typeface="+mn-cs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F6638FD-3020-5656-29DA-69C67309048E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7102475" y="5475288"/>
            <a:ext cx="6921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B3ACECC-DDA2-45D6-95D2-609766960185}" type="datetime'''2''''''''''''''''0''''2''''4'''''''' ''''Q1'''''''">
              <a:rPr lang="en-US" altLang="en-US" sz="1400" smtClean="0">
                <a:cs typeface="+mn-cs"/>
              </a:rPr>
              <a:pPr/>
              <a:t>2024 Q1</a:t>
            </a:fld>
            <a:endParaRPr lang="en-US" sz="1400" dirty="0">
              <a:cs typeface="+mn-cs"/>
            </a:endParaRP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1055688" y="3249613"/>
            <a:ext cx="247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322DE2B-3434-4F7E-936E-86ED8EA02D2A}" type="datetime'''''''3''''''''''''''''''''''''''2'">
              <a:rPr lang="en-US" altLang="en-US" sz="1400" smtClean="0">
                <a:cs typeface="+mn-cs"/>
              </a:rPr>
              <a:pPr/>
              <a:t>32</a:t>
            </a:fld>
            <a:endParaRPr lang="en-US" sz="1400" dirty="0">
              <a:cs typeface="+mn-cs"/>
            </a:endParaRP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2309813" y="2905125"/>
            <a:ext cx="247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1EF2D3B-0A91-4050-913E-0377206D006E}" type="datetime'''3''''''''''''''''''''8'''''''''''''''''''''''">
              <a:rPr lang="en-US" altLang="en-US" sz="1400" smtClean="0">
                <a:cs typeface="+mn-cs"/>
              </a:rPr>
              <a:pPr/>
              <a:t>38</a:t>
            </a:fld>
            <a:endParaRPr lang="en-US" sz="1400" dirty="0">
              <a:cs typeface="+mn-cs"/>
            </a:endParaRPr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3563938" y="2320925"/>
            <a:ext cx="247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C05246D-FBB5-449C-B5E6-F92D6005A1D6}" type="datetime'''''''4''''''''''''''''''''''''''''''''''''''''7'''">
              <a:rPr lang="en-US" altLang="en-US" sz="1400" smtClean="0">
                <a:cs typeface="+mn-cs"/>
              </a:rPr>
              <a:pPr/>
              <a:t>47</a:t>
            </a:fld>
            <a:endParaRPr lang="en-US" sz="1400" dirty="0">
              <a:cs typeface="+mn-cs"/>
            </a:endParaRP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4818063" y="2809875"/>
            <a:ext cx="247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5F6ABD9-7CF4-4561-A002-3DE8D8AD81FC}" type="datetime'''''''''''''''''''''''''''''''''''''''''''''''''''''''''3''9'">
              <a:rPr lang="en-US" altLang="en-US" sz="1400" smtClean="0">
                <a:cs typeface="+mn-cs"/>
              </a:rPr>
              <a:pPr/>
              <a:t>39</a:t>
            </a:fld>
            <a:endParaRPr lang="en-US" sz="1400" dirty="0">
              <a:cs typeface="+mn-cs"/>
            </a:endParaRPr>
          </a:p>
        </p:txBody>
      </p:sp>
      <p:sp>
        <p:nvSpPr>
          <p:cNvPr id="103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6070600" y="3206750"/>
            <a:ext cx="247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F695313-68CA-4923-BC41-AFB67C565A59}" type="datetime'''3''''''''''''''''''''''''''''''''3'''''''''''''''''''">
              <a:rPr lang="en-US" altLang="en-US" sz="1400" smtClean="0">
                <a:cs typeface="+mn-cs"/>
              </a:rPr>
              <a:pPr/>
              <a:t>33</a:t>
            </a:fld>
            <a:endParaRPr lang="en-US" sz="1400" dirty="0">
              <a:cs typeface="+mn-cs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7324725" y="3116263"/>
            <a:ext cx="247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F89C700E-9680-4D78-B861-329F61B006F0}" type="datetime'''3''''''''''''4'''''''''''''''''''''''''''''''''''''''''''''">
              <a:rPr lang="en-US" altLang="en-US" sz="1400" smtClean="0">
                <a:cs typeface="+mn-cs"/>
              </a:rPr>
              <a:pPr/>
              <a:t>34</a:t>
            </a:fld>
            <a:endParaRPr lang="en-US" sz="1400" dirty="0">
              <a:cs typeface="+mn-cs"/>
            </a:endParaRPr>
          </a:p>
        </p:txBody>
      </p:sp>
      <p:sp>
        <p:nvSpPr>
          <p:cNvPr id="15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7534275" y="2686050"/>
            <a:ext cx="725488" cy="3016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chemeClr val="tx2"/>
                </a:solidFill>
                <a:effectLst/>
                <a:cs typeface="+mn-cs"/>
              </a:rPr>
              <a:t> </a:t>
            </a:r>
            <a:fld id="{71FBABCC-7895-4F13-AFDF-FDE6E09F3210}" type="datetime'-2''''''8''''''''''''%'''''''''''''''''''''''">
              <a:rPr lang="en-US" altLang="en-US" sz="1400" b="1" smtClean="0">
                <a:solidFill>
                  <a:schemeClr val="tx2"/>
                </a:solidFill>
                <a:effectLst/>
                <a:cs typeface="+mn-cs"/>
              </a:rPr>
              <a:pPr/>
              <a:t>-28%</a:t>
            </a:fld>
            <a:r>
              <a:rPr lang="en-US" altLang="en-US" sz="1400" b="1">
                <a:solidFill>
                  <a:schemeClr val="tx2"/>
                </a:solidFill>
                <a:effectLst/>
                <a:cs typeface="+mn-cs"/>
              </a:rPr>
              <a:t> </a:t>
            </a:r>
            <a:endParaRPr lang="en-US" sz="1400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78EFD65-70B3-4579-FADC-1E8B0084A665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6499225" y="1482725"/>
            <a:ext cx="165100" cy="165100"/>
          </a:xfrm>
          <a:prstGeom prst="rect">
            <a:avLst/>
          </a:prstGeom>
          <a:solidFill>
            <a:schemeClr val="accent3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F104597-0534-87B8-8C7C-E4204263FAC8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6499225" y="1716088"/>
            <a:ext cx="165100" cy="165100"/>
          </a:xfrm>
          <a:prstGeom prst="rect">
            <a:avLst/>
          </a:prstGeom>
          <a:solidFill>
            <a:schemeClr val="accent1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6715125" y="1481138"/>
            <a:ext cx="1377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AB4802EE-4124-442D-A567-B526A68C6986}" type="datetime'''COV''ID-re''la''''''''t''''''''ed'' v''''isit''''''''s'''''">
              <a:rPr lang="en-US" altLang="en-US" sz="1200" smtClean="0">
                <a:cs typeface="+mn-cs"/>
              </a:rPr>
              <a:pPr/>
              <a:t>COVID-related visits</a:t>
            </a:fld>
            <a:endParaRPr lang="en-US" sz="1200" dirty="0">
              <a:cs typeface="+mn-cs"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72246CDD-EC3A-BECF-B546-E53468122733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6715125" y="1714500"/>
            <a:ext cx="16986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6FC8EBE1-8343-4228-93EB-98D7DAA99502}" type="datetime'N''on-''''CO''''''V''ID'' rela''''''''''te''d'' v''is''''its'">
              <a:rPr lang="en-US" altLang="en-US" sz="1200" smtClean="0">
                <a:cs typeface="+mn-cs"/>
              </a:rPr>
              <a:pPr/>
              <a:t>Non-COVID related visits</a:t>
            </a:fld>
            <a:endParaRPr lang="en-US" sz="1200" dirty="0">
              <a:cs typeface="+mn-cs"/>
            </a:endParaRPr>
          </a:p>
        </p:txBody>
      </p:sp>
      <p:sp>
        <p:nvSpPr>
          <p:cNvPr id="133" name="5. Source">
            <a:extLst>
              <a:ext uri="{FF2B5EF4-FFF2-40B4-BE49-F238E27FC236}">
                <a16:creationId xmlns:a16="http://schemas.microsoft.com/office/drawing/2014/main" id="{A1B2DC37-587E-DA5D-5513-B91D3003752A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Experity Health – Urgent Care Visit Data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0A1CCAF-F1EE-74A1-D7CA-1E4727142E2A}"/>
              </a:ext>
            </a:extLst>
          </p:cNvPr>
          <p:cNvSpPr txBox="1"/>
          <p:nvPr/>
        </p:nvSpPr>
        <p:spPr>
          <a:xfrm>
            <a:off x="554735" y="1616022"/>
            <a:ext cx="554126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Estimated average urgent care visits per clinic per day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# of visits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99EB80EB-AA87-D813-AD6A-341AC0F0A22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9309481" y="1332899"/>
            <a:ext cx="2523744" cy="44268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en-US" sz="2000" b="1" dirty="0">
                <a:cs typeface="+mn-cs"/>
              </a:rPr>
              <a:t>Decline from 2021:</a:t>
            </a:r>
            <a:endParaRPr lang="en-US" sz="2000" dirty="0">
              <a:cs typeface="+mn-cs"/>
            </a:endParaRPr>
          </a:p>
          <a:p>
            <a:pPr lvl="1">
              <a:spcBef>
                <a:spcPts val="500"/>
              </a:spcBef>
            </a:pPr>
            <a:r>
              <a:rPr lang="en-US" sz="1800" dirty="0">
                <a:cs typeface="+mn-cs"/>
              </a:rPr>
              <a:t>Lifting of COVID restrictions, decline in demand for testing</a:t>
            </a:r>
          </a:p>
          <a:p>
            <a:pPr lvl="1">
              <a:spcBef>
                <a:spcPts val="500"/>
              </a:spcBef>
            </a:pPr>
            <a:r>
              <a:rPr lang="en-US" sz="1800" dirty="0">
                <a:cs typeface="+mn-cs"/>
              </a:rPr>
              <a:t>Home testing, COVID fatigue, waiting out self-limiting conditions </a:t>
            </a:r>
          </a:p>
          <a:p>
            <a:pPr lvl="1">
              <a:spcBef>
                <a:spcPts val="500"/>
              </a:spcBef>
            </a:pPr>
            <a:r>
              <a:rPr lang="en-US" sz="1800" dirty="0">
                <a:cs typeface="+mn-cs"/>
              </a:rPr>
              <a:t>Work-from-home, household debt, inflation</a:t>
            </a:r>
          </a:p>
          <a:p>
            <a:pPr lvl="1">
              <a:spcBef>
                <a:spcPts val="500"/>
              </a:spcBef>
            </a:pPr>
            <a:r>
              <a:rPr lang="en-US" sz="1800" dirty="0">
                <a:cs typeface="+mn-cs"/>
              </a:rPr>
              <a:t>Telemedicine adoption (through existing PCP relationships)</a:t>
            </a: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211FA4-26B4-CDD9-17F5-4BD692107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2023-2024 Volumes Tracking to 2019 Levels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46046D-C84D-3A9A-2016-648C1D711CB8}"/>
              </a:ext>
            </a:extLst>
          </p:cNvPr>
          <p:cNvSpPr/>
          <p:nvPr/>
        </p:nvSpPr>
        <p:spPr>
          <a:xfrm>
            <a:off x="9938657" y="6501669"/>
            <a:ext cx="1894568" cy="277563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7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3C9A9-87BE-6876-AB6C-F2D1046A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Post-COVID Growth Theses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3CF6C-EC6C-B050-2BAB-2BE1EEF33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NEW/NEW/NEW/NEW/NEW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B66774-9D67-1667-274E-2B39774CF5EE}"/>
              </a:ext>
            </a:extLst>
          </p:cNvPr>
          <p:cNvSpPr txBox="1"/>
          <p:nvPr/>
        </p:nvSpPr>
        <p:spPr>
          <a:xfrm>
            <a:off x="4463142" y="151179"/>
            <a:ext cx="705394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Patients: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Millions new introduced to UC during pandemic. 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ew populations (i.e. focus on Pediatric Urgent Care).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Payers: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Medicaid privatization and expansion. 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 savings from Medicaid ER diversion.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Rooftops: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Continued de novo growth of enterprise accounts. 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Continued growth of core operators. 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 to upgrade and relocate first generation centers.</a:t>
            </a: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Geographies: 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Rural and urban fill-in.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Risk of hitting a wall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--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scale economies lost moving West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et-up for value-based care innovation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1371600" algn="l"/>
              </a:tabLst>
            </a:pP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SzPts val="1000"/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Services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Primary care and specialist integration</a:t>
            </a:r>
          </a:p>
          <a:p>
            <a:pPr marL="800100" lvl="1" indent="-342900">
              <a:buSzPts val="1000"/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Ancillary services not relevant to the UC presentation</a:t>
            </a: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555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1EF9F-3C33-408A-5F0F-632BE0265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Reimbursement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4C64-613A-3F15-FEFB-0F46D0782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459377"/>
            <a:ext cx="6492240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Net revenue per visit ranges from ~$100 (Ohio, Kentucky) to &gt;$200 (Oregon, Alaska) due to factors unrelated to operating costs.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national average is ~$140 (states) or ~$144 (visits).</a:t>
            </a:r>
          </a:p>
          <a:p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81DF4-F83D-8664-E329-141607722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Factors that affect reimbursement include hospital vs. private ownership, payer mix, case rate vs. fee-for-service, privatized or State Medicaid participation, age of contracts, and network saturation…among others.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1E202D-9790-69C2-A580-6A901666A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624093"/>
            <a:ext cx="5540829" cy="408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91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1F16B-3673-B406-5D3B-39F1C3A10B0A}"/>
              </a:ext>
            </a:extLst>
          </p:cNvPr>
          <p:cNvSpPr/>
          <p:nvPr/>
        </p:nvSpPr>
        <p:spPr>
          <a:xfrm>
            <a:off x="123007" y="174366"/>
            <a:ext cx="2895600" cy="60522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Fee for Service</a:t>
            </a:r>
          </a:p>
          <a:p>
            <a:pPr algn="ctr"/>
            <a:endParaRPr lang="en-US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Generally govt payers (Medicare, Medicaid, Tricare) and single-state BCBS non-profits.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Payer fee schedule or percent of Medicare fee schedule (year specified)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Frequent reductions or exclusions like a 15-30% discount for NPs/PAs or 50% E/M reduction when billing a procedure.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CPT may be excluded or payment may be less than overhead cost.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EEB1B5-AFA0-867C-C8DF-F76C0BE4BE03}"/>
              </a:ext>
            </a:extLst>
          </p:cNvPr>
          <p:cNvSpPr/>
          <p:nvPr/>
        </p:nvSpPr>
        <p:spPr>
          <a:xfrm>
            <a:off x="3198797" y="169277"/>
            <a:ext cx="2895600" cy="60522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Case Rate</a:t>
            </a:r>
          </a:p>
          <a:p>
            <a:pPr algn="ctr"/>
            <a:endParaRPr lang="en-US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Generally national payers (Aetna, Cigna, UHC, Humana and Anthem), IPAs and Medicaid TPAs.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One flat rate per patient encounter (w/ E/M) regardless of services performed. Carve-outs are uncommon.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Diagnostics (imaging and lab) are unrecoverable practice overhead.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Incentivizes less care and higher throughput thus degrading acuity over time.</a:t>
            </a:r>
          </a:p>
          <a:p>
            <a:pPr algn="ctr"/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7C200F-13F0-331E-E0DE-C550F46ACE16}"/>
              </a:ext>
            </a:extLst>
          </p:cNvPr>
          <p:cNvSpPr/>
          <p:nvPr/>
        </p:nvSpPr>
        <p:spPr>
          <a:xfrm>
            <a:off x="6170196" y="169277"/>
            <a:ext cx="2895600" cy="60522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Pay-</a:t>
            </a:r>
            <a:r>
              <a:rPr lang="en-US" sz="2400" b="1" dirty="0" err="1">
                <a:solidFill>
                  <a:srgbClr val="FF0000"/>
                </a:solidFill>
              </a:rPr>
              <a:t>vider</a:t>
            </a:r>
            <a:r>
              <a:rPr lang="en-US" sz="2400" b="1" dirty="0">
                <a:solidFill>
                  <a:srgbClr val="FF0000"/>
                </a:solidFill>
              </a:rPr>
              <a:t>  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Integrated health systems (Kaiser, Intermountain, Providence, </a:t>
            </a:r>
            <a:r>
              <a:rPr lang="en-US" dirty="0" err="1">
                <a:solidFill>
                  <a:srgbClr val="FF0000"/>
                </a:solidFill>
              </a:rPr>
              <a:t>CoreWell</a:t>
            </a:r>
            <a:r>
              <a:rPr lang="en-US" dirty="0">
                <a:solidFill>
                  <a:srgbClr val="FF0000"/>
                </a:solidFill>
              </a:rPr>
              <a:t>, et. al.)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System incurs total cost of patient care. Urgent care valued as “loss avoidance.”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In-house, high-acuity urgent care reduces out-of-network ED utilization.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“ER-lite” capabilities (CT, observation, STAT labs) in a lower-cost setting.</a:t>
            </a: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442D90-E4EB-2E30-8717-A334F432B57E}"/>
              </a:ext>
            </a:extLst>
          </p:cNvPr>
          <p:cNvSpPr/>
          <p:nvPr/>
        </p:nvSpPr>
        <p:spPr>
          <a:xfrm>
            <a:off x="9141595" y="169277"/>
            <a:ext cx="2895600" cy="60522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Rural Health Clinic</a:t>
            </a:r>
          </a:p>
          <a:p>
            <a:pPr algn="ctr"/>
            <a:endParaRPr lang="en-US" sz="16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Select Fast Pace, Access Medical, Xpress Wellness, </a:t>
            </a:r>
            <a:r>
              <a:rPr lang="en-US" dirty="0" err="1">
                <a:solidFill>
                  <a:srgbClr val="FF0000"/>
                </a:solidFill>
              </a:rPr>
              <a:t>MyTown</a:t>
            </a:r>
            <a:r>
              <a:rPr lang="en-US" dirty="0">
                <a:solidFill>
                  <a:srgbClr val="FF0000"/>
                </a:solidFill>
              </a:rPr>
              <a:t> Health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All-inclusive Medicare rate at the lesser of actual costs or $138 cap (2024) per visit ($190 by 2028)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Requires upgraded lab capability for metabolic panels, blood chemistries, CBCs in primary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Disincentives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high efficiency and throughput but rather, rewards maximizing costs within the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12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27AC-1BC7-C098-0471-31B50954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Reimbursement Model Distribution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C141B2-1755-B6C4-702E-E6ABD493F70A}"/>
              </a:ext>
            </a:extLst>
          </p:cNvPr>
          <p:cNvSpPr txBox="1"/>
          <p:nvPr/>
        </p:nvSpPr>
        <p:spPr>
          <a:xfrm>
            <a:off x="4386943" y="489857"/>
            <a:ext cx="70539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Place of Service Billing:</a:t>
            </a:r>
          </a:p>
          <a:p>
            <a:r>
              <a:rPr lang="en-US" sz="2000" dirty="0"/>
              <a:t>--20 Urgent Care Center:  			83%   $145 NRV</a:t>
            </a:r>
          </a:p>
          <a:p>
            <a:r>
              <a:rPr lang="en-US" sz="2000" dirty="0"/>
              <a:t>--11 Physicians Office (PCP):		15%   $133 NRV</a:t>
            </a:r>
          </a:p>
          <a:p>
            <a:r>
              <a:rPr lang="en-US" sz="2000" dirty="0"/>
              <a:t>--72 Rural Health Clinic: 			  2%   $123 NRV</a:t>
            </a:r>
          </a:p>
          <a:p>
            <a:endParaRPr lang="en-US" sz="2400" dirty="0"/>
          </a:p>
          <a:p>
            <a:r>
              <a:rPr lang="en-US" sz="2400" b="1" dirty="0"/>
              <a:t>Case Rate vs. Fee For Service Distribution:</a:t>
            </a:r>
          </a:p>
          <a:p>
            <a:r>
              <a:rPr lang="en-US" sz="2000" dirty="0"/>
              <a:t>--Case rate payers range from &lt;15% to &gt;75% of covered lives depending on a state’s payer landscape, center payer mix, center place of service, age of contracts, etc.</a:t>
            </a:r>
          </a:p>
          <a:p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532C8D-481B-A254-DB4C-2322936FE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943" y="3599401"/>
            <a:ext cx="5061857" cy="30609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565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CD19E3C-50D0-AAC3-59DA-8064D7C32E30}"/>
              </a:ext>
            </a:extLst>
          </p:cNvPr>
          <p:cNvSpPr txBox="1">
            <a:spLocks/>
          </p:cNvSpPr>
          <p:nvPr/>
        </p:nvSpPr>
        <p:spPr>
          <a:xfrm>
            <a:off x="1249680" y="4390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/>
              <a:t>CFPB Regulation Prohibiting Credit Reporting of Medical Bad Debt &lt;$500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0F7C31-1CDE-4A56-B825-BA80A6648B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514" y="1985819"/>
            <a:ext cx="3539978" cy="3620324"/>
          </a:xfrm>
          <a:prstGeom prst="rect">
            <a:avLst/>
          </a:prstGeom>
        </p:spPr>
      </p:pic>
      <p:pic>
        <p:nvPicPr>
          <p:cNvPr id="5" name="Picture 4" descr="No alt text provided for this image">
            <a:extLst>
              <a:ext uri="{FF2B5EF4-FFF2-40B4-BE49-F238E27FC236}">
                <a16:creationId xmlns:a16="http://schemas.microsoft.com/office/drawing/2014/main" id="{97799308-F91C-9D0F-0B13-8078B3026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96" y="1985819"/>
            <a:ext cx="2453775" cy="362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8B0ABDE8-9588-4FFB-B686-39499E0C5B4F}"/>
              </a:ext>
            </a:extLst>
          </p:cNvPr>
          <p:cNvSpPr txBox="1">
            <a:spLocks/>
          </p:cNvSpPr>
          <p:nvPr/>
        </p:nvSpPr>
        <p:spPr>
          <a:xfrm>
            <a:off x="6825343" y="1985819"/>
            <a:ext cx="5136850" cy="405487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Real-time eligibility does not provide a reliable “good faith estimate” especially when co-pays and deductibles are involved.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Enrollment in high deductible health plans is up to 65% of commercial enrollees.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Unmet deductible should be collected at the time of service.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CCOF provides a “catch-all” when patient financial responsibility cannot be determined. </a:t>
            </a:r>
          </a:p>
        </p:txBody>
      </p:sp>
    </p:spTree>
    <p:extLst>
      <p:ext uri="{BB962C8B-B14F-4D97-AF65-F5344CB8AC3E}">
        <p14:creationId xmlns:p14="http://schemas.microsoft.com/office/powerpoint/2010/main" val="193125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D1FF-63BF-F703-9220-9DC4BAD2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Code Groupings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62910-BFFE-E45C-D702-B988C4E47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Acuity degradation has resulted in a highly seasonal business, emphasizing upper respiratory, dependent on viral activity.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381ECB-4C7F-2E63-66BC-9AE6B9ADE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976" y="714798"/>
            <a:ext cx="7466824" cy="474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2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6646D-0F41-0226-BF1B-E586DF770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 Testing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7604-0770-C13E-9290-1CED8CEA8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COVID-19 pandemic solidified urgent care’s positioning as “test and treat.”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B996C4-CD5B-5483-E98F-6CD19631B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759" y="594359"/>
            <a:ext cx="7274041" cy="486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5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D0DE514-8876-4D18-A995-61A5C1F8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DA791C-FFCF-422E-8775-BDA6C0E5E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2AFE97-0FC5-4718-9859-9E49A1EBB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Rapid STI Testing Upside Opportunity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775D1-FE44-21F7-84AB-DC2B91981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42" y="643538"/>
            <a:ext cx="10338815" cy="361858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DCF8855-3530-4F46-A4CB-3B6686EEE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16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DE92-01A8-30E3-C0E7-4328F33C8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and Value-Based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B90D6-4784-98C4-2134-9D535E4BE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828" y="800100"/>
            <a:ext cx="6792687" cy="5257800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“Urgent care” is transactional and episodic.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VBC is a primary care medical home concept.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Current VBC options for conventional urgent care are: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Joint venture with health systems to participate in their ACO or shared savings contracts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Clinically integrated network participation including Epic Community Connect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Urgent care with PCP (or vice versa) options are: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Traditional VBC contracts through ACOs or directly with payors.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Partnership with payors to provide primary care to all members. 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F602B-C935-3E0A-98F8-61A8AF418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To truly benefit from value-based care, an urgent care must incorporate a scope of primary care.</a:t>
            </a:r>
          </a:p>
        </p:txBody>
      </p:sp>
    </p:spTree>
    <p:extLst>
      <p:ext uri="{BB962C8B-B14F-4D97-AF65-F5344CB8AC3E}">
        <p14:creationId xmlns:p14="http://schemas.microsoft.com/office/powerpoint/2010/main" val="2305968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F8A9FE4-6500-109E-B81F-5B0FBCBDA065}"/>
              </a:ext>
            </a:extLst>
          </p:cNvPr>
          <p:cNvSpPr txBox="1">
            <a:spLocks/>
          </p:cNvSpPr>
          <p:nvPr/>
        </p:nvSpPr>
        <p:spPr>
          <a:xfrm>
            <a:off x="1489126" y="1113518"/>
            <a:ext cx="4135023" cy="40377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FC48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Urgent Care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Transactional 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Acute 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Episodic/Referral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Chief Complaint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Walk-in/Same Day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srgbClr val="1B2B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Case Rate/Facility-Based Contracts</a:t>
            </a:r>
            <a:b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Lab/X-Ray/Vaccines as Overhead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srgbClr val="1B2B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Emergency Medicine and Primary Care Specialties 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9C84FFE-6A2C-6C48-7424-CA28B7A6FD65}"/>
              </a:ext>
            </a:extLst>
          </p:cNvPr>
          <p:cNvSpPr txBox="1">
            <a:spLocks/>
          </p:cNvSpPr>
          <p:nvPr/>
        </p:nvSpPr>
        <p:spPr>
          <a:xfrm>
            <a:off x="6469320" y="1113518"/>
            <a:ext cx="3950151" cy="40377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FC48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Care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Relational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Chronic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Longitudinal/Follow-up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Wellness/Prevention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Scheduled Appointments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srgbClr val="1B2B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Fee-for-Service: New (Annual Wellness Physicals) vs. Established (Rechecks)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srgbClr val="1B2B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Pediatrics, Family Medicine, Internal Medicine</a:t>
            </a:r>
          </a:p>
        </p:txBody>
      </p:sp>
    </p:spTree>
    <p:extLst>
      <p:ext uri="{BB962C8B-B14F-4D97-AF65-F5344CB8AC3E}">
        <p14:creationId xmlns:p14="http://schemas.microsoft.com/office/powerpoint/2010/main" val="2784580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51A62-98A4-8AD8-7A79-1760B6335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400" b="1" dirty="0"/>
              <a:t>Primary Care “Lite” in an Urgent Care Setting</a:t>
            </a:r>
          </a:p>
        </p:txBody>
      </p:sp>
      <p:pic>
        <p:nvPicPr>
          <p:cNvPr id="6" name="Picture 5" descr="A sign with text on it&#10;&#10;Description automatically generated">
            <a:extLst>
              <a:ext uri="{FF2B5EF4-FFF2-40B4-BE49-F238E27FC236}">
                <a16:creationId xmlns:a16="http://schemas.microsoft.com/office/drawing/2014/main" id="{B5F825C4-722B-4618-DA46-AEA507E44B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430" y="1908116"/>
            <a:ext cx="4624966" cy="3468724"/>
          </a:xfrm>
          <a:prstGeom prst="rect">
            <a:avLst/>
          </a:prstGeom>
        </p:spPr>
      </p:pic>
      <p:pic>
        <p:nvPicPr>
          <p:cNvPr id="8" name="Picture 7" descr="A hand holding a card&#10;&#10;Description automatically generated">
            <a:extLst>
              <a:ext uri="{FF2B5EF4-FFF2-40B4-BE49-F238E27FC236}">
                <a16:creationId xmlns:a16="http://schemas.microsoft.com/office/drawing/2014/main" id="{A5249122-7845-2EB8-AF36-DFAADE0A72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94401" y="1893182"/>
            <a:ext cx="4624966" cy="3468725"/>
          </a:xfrm>
          <a:prstGeom prst="rect">
            <a:avLst/>
          </a:prstGeom>
        </p:spPr>
      </p:pic>
      <p:pic>
        <p:nvPicPr>
          <p:cNvPr id="10" name="Picture 9" descr="A hand holding a blue and white card&#10;&#10;Description automatically generated">
            <a:extLst>
              <a:ext uri="{FF2B5EF4-FFF2-40B4-BE49-F238E27FC236}">
                <a16:creationId xmlns:a16="http://schemas.microsoft.com/office/drawing/2014/main" id="{DD6F819A-01E2-D808-40C5-5101B50B83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566372" y="1893180"/>
            <a:ext cx="4624965" cy="346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80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7862C-9AB8-0191-8EAF-0E4F5F76E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Challenge with Discretionary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99DA1-AD27-74E3-E146-4F65D8853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3080" y="2415798"/>
            <a:ext cx="3373120" cy="42244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Requires capital (debt) thus increasing risk, distracts management, complicates operations, and siphons marketing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Urgent care rarely as invested as well as focused, pureplay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Lowest cost provider by definition also means the least profitable provider.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Discretionary income limited by high inflation</a:t>
            </a:r>
          </a:p>
          <a:p>
            <a:endParaRPr lang="en-US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B7E7C-45AE-2548-A8E2-DC85F1378869}"/>
              </a:ext>
            </a:extLst>
          </p:cNvPr>
          <p:cNvSpPr txBox="1"/>
          <p:nvPr/>
        </p:nvSpPr>
        <p:spPr>
          <a:xfrm>
            <a:off x="4414520" y="5799138"/>
            <a:ext cx="7264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Botox 40-50 units per session: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$6.22 per unit supply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$12.00 per unit average price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Range: $10.00 to $15.00</a:t>
            </a:r>
          </a:p>
        </p:txBody>
      </p:sp>
      <p:pic>
        <p:nvPicPr>
          <p:cNvPr id="8" name="Picture 2" descr="No alt text provided for this image">
            <a:extLst>
              <a:ext uri="{FF2B5EF4-FFF2-40B4-BE49-F238E27FC236}">
                <a16:creationId xmlns:a16="http://schemas.microsoft.com/office/drawing/2014/main" id="{E626FFBC-2C77-9812-53C5-385F888EF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1" r="12989" b="10807"/>
          <a:stretch/>
        </p:blipFill>
        <p:spPr bwMode="auto">
          <a:xfrm>
            <a:off x="4414520" y="52388"/>
            <a:ext cx="726440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323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76026F4-2328-C19D-85BC-11A2AC6C8E31}"/>
              </a:ext>
            </a:extLst>
          </p:cNvPr>
          <p:cNvSpPr txBox="1">
            <a:spLocks/>
          </p:cNvSpPr>
          <p:nvPr/>
        </p:nvSpPr>
        <p:spPr>
          <a:xfrm>
            <a:off x="1249680" y="4390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/>
              <a:t>Weight Loss Drugs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C064D-74B2-168C-431E-698FE5F8082E}"/>
              </a:ext>
            </a:extLst>
          </p:cNvPr>
          <p:cNvSpPr txBox="1"/>
          <p:nvPr/>
        </p:nvSpPr>
        <p:spPr>
          <a:xfrm>
            <a:off x="97972" y="1889760"/>
            <a:ext cx="763287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Expensive medications not covered by insurance without co-morbid (diabetes) diagnosis.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Unreliabl</a:t>
            </a:r>
            <a:r>
              <a:rPr lang="en-US" sz="22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compounding pharmacy supply chain requiring more than one pharmacy relationship.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Pharma </a:t>
            </a:r>
            <a:r>
              <a:rPr lang="en-US" sz="22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cease-and-desist against those using brand names.</a:t>
            </a:r>
            <a:endParaRPr lang="en-US" sz="2200" dirty="0">
              <a:solidFill>
                <a:srgbClr val="1B2B5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Expensive pay-per-click </a:t>
            </a:r>
            <a:r>
              <a:rPr lang="en-US" sz="22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PPC due to </a:t>
            </a:r>
            <a:r>
              <a:rPr lang="en-US" sz="2200" dirty="0" err="1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adword</a:t>
            </a:r>
            <a:r>
              <a:rPr lang="en-US" sz="22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saturation from</a:t>
            </a: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pharma, PCPs, diet clubs, out-of-state </a:t>
            </a:r>
            <a:r>
              <a:rPr lang="en-US" sz="2200" dirty="0" err="1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telemed</a:t>
            </a: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providers, et. 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B2B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Google </a:t>
            </a: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flagging and suppressing websites, hurting the organic search of core urgent care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B2B5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media algorithms flagging and suppressing mention of it. </a:t>
            </a:r>
            <a:endParaRPr lang="en-US" sz="2200" dirty="0">
              <a:solidFill>
                <a:srgbClr val="1B2B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00" name="Picture 4" descr="Ozempic vs. Wegovy vs Zepbound vs Mounjaro For Fastest Weight Loss from Dr  Lipman, Miami - Dr. Richard Lipman M.D.">
            <a:extLst>
              <a:ext uri="{FF2B5EF4-FFF2-40B4-BE49-F238E27FC236}">
                <a16:creationId xmlns:a16="http://schemas.microsoft.com/office/drawing/2014/main" id="{62B20D1C-65EF-F223-24B6-1FB1FA6EC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645" y="1964763"/>
            <a:ext cx="3849611" cy="292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88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76026F4-2328-C19D-85BC-11A2AC6C8E31}"/>
              </a:ext>
            </a:extLst>
          </p:cNvPr>
          <p:cNvSpPr txBox="1">
            <a:spLocks/>
          </p:cNvSpPr>
          <p:nvPr/>
        </p:nvSpPr>
        <p:spPr>
          <a:xfrm>
            <a:off x="1249680" y="4390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/>
              <a:t>Specialist Services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9BB1A1-28A8-0712-E995-CC6BF44E6873}"/>
              </a:ext>
            </a:extLst>
          </p:cNvPr>
          <p:cNvSpPr txBox="1"/>
          <p:nvPr/>
        </p:nvSpPr>
        <p:spPr>
          <a:xfrm>
            <a:off x="1249680" y="2136337"/>
            <a:ext cx="44012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B2B54"/>
                </a:solidFill>
                <a:latin typeface="Tahoma" panose="020B0604030504040204" pitchFamily="34" charset="0"/>
              </a:rPr>
              <a:t>Integrated behavioral health, dermatology, orthopedics, allergy</a:t>
            </a:r>
          </a:p>
          <a:p>
            <a:endParaRPr lang="en-US" sz="2400" dirty="0">
              <a:solidFill>
                <a:srgbClr val="1B2B54"/>
              </a:solidFill>
              <a:latin typeface="Tahoma" panose="020B0604030504040204" pitchFamily="34" charset="0"/>
            </a:endParaRPr>
          </a:p>
          <a:p>
            <a:r>
              <a:rPr lang="en-US" sz="2400" dirty="0">
                <a:solidFill>
                  <a:srgbClr val="1B2B54"/>
                </a:solidFill>
                <a:latin typeface="Tahoma" panose="020B0604030504040204" pitchFamily="34" charset="0"/>
              </a:rPr>
              <a:t>vs.</a:t>
            </a:r>
          </a:p>
          <a:p>
            <a:endParaRPr lang="en-US" sz="2400" dirty="0">
              <a:solidFill>
                <a:srgbClr val="1B2B54"/>
              </a:solidFill>
              <a:latin typeface="Tahoma" panose="020B0604030504040204" pitchFamily="34" charset="0"/>
            </a:endParaRPr>
          </a:p>
          <a:p>
            <a:r>
              <a:rPr lang="en-US" sz="2400" dirty="0">
                <a:solidFill>
                  <a:srgbClr val="1B2B54"/>
                </a:solidFill>
                <a:latin typeface="Tahoma" panose="020B0604030504040204" pitchFamily="34" charset="0"/>
              </a:rPr>
              <a:t>Behavioral health urgent care</a:t>
            </a:r>
          </a:p>
          <a:p>
            <a:r>
              <a:rPr lang="en-US" sz="2400" dirty="0">
                <a:solidFill>
                  <a:srgbClr val="1B2B54"/>
                </a:solidFill>
                <a:latin typeface="Tahoma" panose="020B0604030504040204" pitchFamily="34" charset="0"/>
              </a:rPr>
              <a:t>Orthopedic urgent care</a:t>
            </a:r>
          </a:p>
          <a:p>
            <a:r>
              <a:rPr lang="en-US" sz="2400" dirty="0">
                <a:solidFill>
                  <a:srgbClr val="1B2B54"/>
                </a:solidFill>
                <a:latin typeface="Tahoma" panose="020B0604030504040204" pitchFamily="34" charset="0"/>
              </a:rPr>
              <a:t>Dermatology urgent care</a:t>
            </a:r>
          </a:p>
          <a:p>
            <a:r>
              <a:rPr lang="en-US" sz="2400" dirty="0">
                <a:solidFill>
                  <a:srgbClr val="1B2B54"/>
                </a:solidFill>
                <a:latin typeface="Tahoma" panose="020B0604030504040204" pitchFamily="34" charset="0"/>
              </a:rPr>
              <a:t>GI urgent care</a:t>
            </a:r>
          </a:p>
        </p:txBody>
      </p:sp>
      <p:pic>
        <p:nvPicPr>
          <p:cNvPr id="8194" name="Picture 2" descr="May be an image of 1 person, magazine, hospital and text that says 'fastpacehealth KR KRISTIN RIGHI, PA-C Jonesborough Greeneville Orthopedic Care Appoitments Available Fast Pace Orthopedics 805 Jakso Blvd, Jonesborough TN 5.0 2reviews i &amp; fastpacehealth fastpacehealth.com/ortho'">
            <a:extLst>
              <a:ext uri="{FF2B5EF4-FFF2-40B4-BE49-F238E27FC236}">
                <a16:creationId xmlns:a16="http://schemas.microsoft.com/office/drawing/2014/main" id="{9ADB7C1D-7007-6897-FDE4-8C47879BE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2104" y="1828546"/>
            <a:ext cx="4401233" cy="440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43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6328-DE0C-D0FF-158C-0162FCB4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Care Industry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ADCFC-6816-CD37-45D2-CBC2E28E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731520"/>
            <a:ext cx="7021286" cy="565839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Rooftop growth in urgent care continues albeit it at a slower pace, more corporatized, and in rural markets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Payer case rates have resulted in a degradation of acuity and focus on provider efficiency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result is a highly seasonal, volume-driven “test and treat” business model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Post-pandemic volumes have been flat,  despite 20% wage inflation and collections challenges including COVID claw-backs, pre- and post-payment audits and increasing bad debt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Urgent care is challenged to fill excess capacity without disrupting throughput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Medicaid expansion and privatization brings back the original value proposition of “cost savings vs. ER”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Consumer-discretionary services have limited interest and competition from primary care, specialty and national telemedicine providers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convergence of primary and urgent care will usher in new, value-based care payment models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746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KNm6U2RZKJH1GvudQSP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2fyk0ugEtZHqrU6pYUM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LaAFNPyw27WLm_6KWoo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mBO9LeZd03EXlhcQqIy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cZqYCwGoQLomlW82hBqH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GNYtmstsAehrjRc9jon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_2ov3s5cLiKMB3rn0ZH5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3HyYlK89mfwMqiGR0kS5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JvlGYU98iifq9vzgT2Pw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yRu63mBFcf4pIVjL4V3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PxPnNSn9zUbKV84UdxmV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dJcSlI63VsSPxovKkVg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gnYpLrTI237ryUGTkXG2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d62f6vvK22nSeMCsLMS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0BwCG8llMJlMBE5HDJj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5n.xpdTR4SiRd3w2tOp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_SmnrT.rtXMXWmcazKI_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aY0iUMVBFAO1j6swtaJ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kwxBloDL7mYzB3oEKFhq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IInoWANsRIFm9OvxC8_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GonVCx322f6t7jprxK5Y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qnUrM0.Y2si2qdiP6vN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7TVQRFxqxV1ZwRW7p1Ej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m_ulBJyPx.CH11pVoQ2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bL5FeYLuV1SiejKXlDT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K_DTId4knlCSK.PyN_ED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AmgTmsnbsacKcfBX5kQ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50xlhCZQWBVIscISuC.J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Uya_.JElBS3rnP.lJTDX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VmWrT8oUTKmGDLSMZ0V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XrSrcRHZwcilPlnPMqX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XcAIUJ0Ugo7JCrWcMcK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Ltbh9pt5aMGBxL8luwh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xVIZwvoF73na3sAiVrQV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5PpjC3fPwOqTIGntHwp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V8_fJkUKWpWg9MU0O7iz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3XLGAehO_UqFP0e42Pl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.EVxOterzx6Lx.ekP8gn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uZsLMtnwe1w4y7QzzMit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qGBJUpGtmwzjaP923GP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GK91_t5NT90nZenGdqN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llve4x_ITwO20FCtU45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oT9yLKcTqR1NZa_KOtuO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zQ0LmoUCuge2NwGNc0v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2228</TotalTime>
  <Words>1959</Words>
  <Application>Microsoft Office PowerPoint</Application>
  <PresentationFormat>Widescreen</PresentationFormat>
  <Paragraphs>281</Paragraphs>
  <Slides>24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Georgia</vt:lpstr>
      <vt:lpstr>Segoe UI</vt:lpstr>
      <vt:lpstr>Tahoma</vt:lpstr>
      <vt:lpstr>Wingdings</vt:lpstr>
      <vt:lpstr>Retrospect</vt:lpstr>
      <vt:lpstr>think-cell Slide</vt:lpstr>
      <vt:lpstr>Winning in Urgent Care</vt:lpstr>
      <vt:lpstr>Alan Ayers, MBA, MAcc</vt:lpstr>
      <vt:lpstr>8% Average Annual Rooftop Growth Past 10 Years</vt:lpstr>
      <vt:lpstr>25 Years of Profitable Urgent Care Growth</vt:lpstr>
      <vt:lpstr>PowerPoint Presentation</vt:lpstr>
      <vt:lpstr>Basic Economics of Urgent Care</vt:lpstr>
      <vt:lpstr>Long-Term Acuity Degradation</vt:lpstr>
      <vt:lpstr>14,360 Urgent Care Centers in the United States </vt:lpstr>
      <vt:lpstr>2023-2024 Volumes Tracking to 2019 Levels</vt:lpstr>
      <vt:lpstr>Post-COVID Growth Theses</vt:lpstr>
      <vt:lpstr>Urgent Care Reimbursement Models</vt:lpstr>
      <vt:lpstr>PowerPoint Presentation</vt:lpstr>
      <vt:lpstr>Reimbursement Model Distribution</vt:lpstr>
      <vt:lpstr>PowerPoint Presentation</vt:lpstr>
      <vt:lpstr>Diagnostic Code Groupings</vt:lpstr>
      <vt:lpstr>Respiratory Testing</vt:lpstr>
      <vt:lpstr>Rapid STI Testing Upside Opportunity</vt:lpstr>
      <vt:lpstr>Urgent Care and Value-Based Care</vt:lpstr>
      <vt:lpstr>PowerPoint Presentation</vt:lpstr>
      <vt:lpstr>Primary Care “Lite” in an Urgent Care Setting</vt:lpstr>
      <vt:lpstr>Challenge with Discretionary Services</vt:lpstr>
      <vt:lpstr>PowerPoint Presentation</vt:lpstr>
      <vt:lpstr>PowerPoint Presentation</vt:lpstr>
      <vt:lpstr>Urgent Care Industry 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1,430 Urgent Care Centers in the United States</dc:title>
  <dc:creator>Alan Ayers</dc:creator>
  <cp:lastModifiedBy>Alan Ayers</cp:lastModifiedBy>
  <cp:revision>7</cp:revision>
  <cp:lastPrinted>2024-06-28T04:33:43Z</cp:lastPrinted>
  <dcterms:created xsi:type="dcterms:W3CDTF">2024-06-26T16:42:10Z</dcterms:created>
  <dcterms:modified xsi:type="dcterms:W3CDTF">2024-06-29T19:21:26Z</dcterms:modified>
</cp:coreProperties>
</file>