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modernComment_101_C0EDB286.xml" ContentType="application/vnd.ms-powerpoint.comments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256" r:id="rId5"/>
    <p:sldId id="283" r:id="rId6"/>
    <p:sldId id="259" r:id="rId7"/>
    <p:sldId id="257" r:id="rId8"/>
    <p:sldId id="272" r:id="rId9"/>
    <p:sldId id="289" r:id="rId10"/>
    <p:sldId id="278" r:id="rId11"/>
    <p:sldId id="274" r:id="rId12"/>
    <p:sldId id="277" r:id="rId13"/>
    <p:sldId id="275" r:id="rId14"/>
    <p:sldId id="276" r:id="rId15"/>
    <p:sldId id="260" r:id="rId16"/>
    <p:sldId id="290" r:id="rId17"/>
    <p:sldId id="27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6E1EA42-05E8-EE16-1FB9-E04E8437F163}" name="Stephanie Petersen" initials="SP" userId="M+NBrRN1CiwaruVZUM8OfqyWfMIGwSdWzd8bMQk6UDg=" providerId="None"/>
  <p188:author id="{B83F5279-E111-80B2-5929-564B564B14AE}" name="Nicole Scherck" initials="NS" userId="E0QN/98YMpv2HPYobn1xFhTcZI8QA4c/7yMOMZBQwcQ=" providerId="None"/>
  <p188:author id="{3F0B3D82-7A2F-73E9-CA4A-70C15FD79770}" name="Stephanie Petersen" initials="SP" userId="S::stephanie.petersen@experityhealth.com::291417b0-529b-4e39-b56f-37289449bf2d" providerId="AD"/>
  <p188:author id="{6CC51CF8-AD4F-C6C8-21A5-F1B8E680E575}" name="Melissa Rohwedder" initials="MR" userId="S::Melissa.Rohwedder@experityhealth.com::6580a757-31c2-48c3-80c5-ba1b0296ae0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2C54"/>
    <a:srgbClr val="2C72AB"/>
    <a:srgbClr val="F89D3D"/>
    <a:srgbClr val="47B7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2AA8F2-4F82-7757-B25C-9C2DAABFEA31}" v="6" dt="2024-01-30T16:36:44.825"/>
    <p1510:client id="{5779A0B8-8213-4957-9382-B449B518D86E}" v="2" dt="2024-02-14T16:52:03.0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72291" autoAdjust="0"/>
  </p:normalViewPr>
  <p:slideViewPr>
    <p:cSldViewPr snapToGrid="0">
      <p:cViewPr varScale="1">
        <p:scale>
          <a:sx n="66" d="100"/>
          <a:sy n="66" d="100"/>
        </p:scale>
        <p:origin x="64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omments/modernComment_101_C0EDB286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E34B9269-0213-4457-8BA8-F51AFBF8584D}" authorId="{3F0B3D82-7A2F-73E9-CA4A-70C15FD79770}" created="2024-01-22T16:29:54.433">
    <pc:sldMkLst xmlns:pc="http://schemas.microsoft.com/office/powerpoint/2013/main/command">
      <pc:docMk/>
      <pc:sldMk cId="3236803206" sldId="257"/>
    </pc:sldMkLst>
    <p188:txBody>
      <a:bodyPr/>
      <a:lstStyle/>
      <a:p>
        <a:r>
          <a:rPr lang="en-US"/>
          <a:t>Don't adjust this slide [@Kirsten Gross] [@Tanya Christensen] 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23180D2-E25A-DF83-3F8E-1294FA88E08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F9417E-8966-F6CA-569B-31D4686029E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D81FF5-E07B-BA48-9583-B7B5BCC81E13}" type="datetimeFigureOut">
              <a:rPr lang="en-US" smtClean="0"/>
              <a:t>2/14/2024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F12A94-726E-0293-674C-3EC1E29AB65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829ED4-D77F-1E16-E4A8-455D1C9FFBD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4CA7C1-3A7E-1947-A731-81C564BDB9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8231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048C3-D12A-B545-BFF6-206CE210EE8A}" type="datetimeFigureOut">
              <a:rPr lang="en-US" smtClean="0"/>
              <a:t>2/14/2024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A2D9F1-B9DE-C546-B633-1CDDB33335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318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A2D9F1-B9DE-C546-B633-1CDDB33335B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271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A2D9F1-B9DE-C546-B633-1CDDB33335B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4368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A2D9F1-B9DE-C546-B633-1CDDB33335B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335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409C463C-75BD-F253-2205-BBC0B0458E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577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resentation Welcom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CC032758-4B8B-7A50-BF7E-DFB8FEBFFE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-40999"/>
            <a:ext cx="12264887" cy="689899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20655AE-D554-5D8A-33E1-80D23504A17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90052" y="2166730"/>
            <a:ext cx="7603434" cy="1456080"/>
          </a:xfrm>
        </p:spPr>
        <p:txBody>
          <a:bodyPr anchor="b">
            <a:normAutofit/>
          </a:bodyPr>
          <a:lstStyle>
            <a:lvl1pPr algn="l">
              <a:defRPr sz="8500" b="1">
                <a:solidFill>
                  <a:srgbClr val="F89D3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WELCOME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6FDB4449-1698-5505-2554-8E83200375A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18310" y="3622810"/>
            <a:ext cx="6322238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solidFill>
                  <a:srgbClr val="1A2C54"/>
                </a:solidFill>
              </a:defRPr>
            </a:lvl1pPr>
          </a:lstStyle>
          <a:p>
            <a:pPr lvl="0"/>
            <a:r>
              <a:rPr lang="en-US"/>
              <a:t>Title of Presentation Here</a:t>
            </a:r>
          </a:p>
        </p:txBody>
      </p:sp>
    </p:spTree>
    <p:extLst>
      <p:ext uri="{BB962C8B-B14F-4D97-AF65-F5344CB8AC3E}">
        <p14:creationId xmlns:p14="http://schemas.microsoft.com/office/powerpoint/2010/main" val="80780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Speake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E6A053AF-7D8B-DD4F-148F-984F0AB3D2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20655AE-D554-5D8A-33E1-80D23504A17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3645" y="1734966"/>
            <a:ext cx="7603434" cy="1456080"/>
          </a:xfrm>
        </p:spPr>
        <p:txBody>
          <a:bodyPr anchor="b">
            <a:normAutofit/>
          </a:bodyPr>
          <a:lstStyle>
            <a:lvl1pPr algn="l">
              <a:defRPr sz="85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SPEAKER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212BD48-7EC0-0AE2-D127-5B8EE3CE389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3645" y="3283648"/>
            <a:ext cx="5092781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1" i="0">
                <a:latin typeface="Avenir Next Condensed Demi Bold" panose="020B0506020202020204" pitchFamily="34" charset="0"/>
              </a:defRPr>
            </a:lvl1pPr>
          </a:lstStyle>
          <a:p>
            <a:pPr lvl="0"/>
            <a:r>
              <a:rPr lang="en-US"/>
              <a:t>NAME, NAME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6E6F05E-8289-3937-4A58-E13BC1F790A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3645" y="3935388"/>
            <a:ext cx="5092781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0"/>
            </a:lvl1pPr>
          </a:lstStyle>
          <a:p>
            <a:pPr lvl="0"/>
            <a:r>
              <a:rPr lang="en-US"/>
              <a:t>Title, Business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72BBDB8E-7073-EB03-2637-92FD5A1F643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574568" y="2333573"/>
            <a:ext cx="2241441" cy="2241442"/>
          </a:xfrm>
          <a:prstGeom prst="ellipse">
            <a:avLst/>
          </a:prstGeom>
          <a:solidFill>
            <a:schemeClr val="bg1"/>
          </a:solidFill>
        </p:spPr>
        <p:txBody>
          <a:bodyPr/>
          <a:lstStyle>
            <a:lvl1pPr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217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peake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2">
            <a:extLst>
              <a:ext uri="{FF2B5EF4-FFF2-40B4-BE49-F238E27FC236}">
                <a16:creationId xmlns:a16="http://schemas.microsoft.com/office/drawing/2014/main" id="{252FFAFF-A576-A692-0712-A4BC380A90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9878" y="-9939"/>
            <a:ext cx="12333356" cy="6937513"/>
          </a:xfrm>
          <a:prstGeom prst="rect">
            <a:avLst/>
          </a:prstGeom>
        </p:spPr>
      </p:pic>
      <p:sp>
        <p:nvSpPr>
          <p:cNvPr id="5" name="Picture Placeholder 10">
            <a:extLst>
              <a:ext uri="{FF2B5EF4-FFF2-40B4-BE49-F238E27FC236}">
                <a16:creationId xmlns:a16="http://schemas.microsoft.com/office/drawing/2014/main" id="{06CEF8CD-1243-EBE5-1C97-C9A2BA3AB4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9072" y="1623179"/>
            <a:ext cx="2630769" cy="2630770"/>
          </a:xfrm>
          <a:prstGeom prst="ellipse">
            <a:avLst/>
          </a:prstGeom>
          <a:solidFill>
            <a:schemeClr val="bg1"/>
          </a:solidFill>
        </p:spPr>
        <p:txBody>
          <a:bodyPr/>
          <a:lstStyle>
            <a:lvl1pPr>
              <a:defRPr sz="1600"/>
            </a:lvl1pPr>
          </a:lstStyle>
          <a:p>
            <a:endParaRPr lang="en-US"/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BE4D2C48-CCBF-88AB-2B82-FD0A4307BF7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134794" y="4253949"/>
            <a:ext cx="2630769" cy="2630770"/>
          </a:xfrm>
          <a:prstGeom prst="ellipse">
            <a:avLst/>
          </a:prstGeom>
          <a:solidFill>
            <a:schemeClr val="bg1"/>
          </a:solidFill>
        </p:spPr>
        <p:txBody>
          <a:bodyPr/>
          <a:lstStyle>
            <a:lvl1pPr>
              <a:defRPr sz="1600"/>
            </a:lvl1pPr>
          </a:lstStyle>
          <a:p>
            <a:endParaRPr lang="en-US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47F26123-AABA-C930-2F51-DD6227A17D1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16802" y="2426121"/>
            <a:ext cx="5092781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1" i="0">
                <a:latin typeface="Avenir Next Condensed Demi Bold" panose="020B0506020202020204" pitchFamily="34" charset="0"/>
              </a:defRPr>
            </a:lvl1pPr>
          </a:lstStyle>
          <a:p>
            <a:pPr lvl="0"/>
            <a:r>
              <a:rPr lang="en-US"/>
              <a:t>NAME, NAME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1B973B9B-650F-8E3D-8604-BE3525ABB2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16802" y="3077861"/>
            <a:ext cx="5092781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0"/>
            </a:lvl1pPr>
          </a:lstStyle>
          <a:p>
            <a:pPr lvl="0"/>
            <a:r>
              <a:rPr lang="en-US"/>
              <a:t>Title, Business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FFBB2C02-C584-FA2A-3C53-372E1249999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29577" y="4983239"/>
            <a:ext cx="3966346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1" i="0">
                <a:solidFill>
                  <a:srgbClr val="2C72AB"/>
                </a:solidFill>
                <a:latin typeface="Avenir Next Condensed Demi Bold" panose="020B0506020202020204" pitchFamily="34" charset="0"/>
              </a:defRPr>
            </a:lvl1pPr>
          </a:lstStyle>
          <a:p>
            <a:pPr lvl="0"/>
            <a:r>
              <a:rPr lang="en-US"/>
              <a:t>NAME, NAME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1B1FFFC3-7235-F54D-71F3-8170B7838B6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29577" y="5634979"/>
            <a:ext cx="3966346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0">
                <a:solidFill>
                  <a:srgbClr val="2C72AB"/>
                </a:solidFill>
              </a:defRPr>
            </a:lvl1pPr>
          </a:lstStyle>
          <a:p>
            <a:pPr lvl="0"/>
            <a:r>
              <a:rPr lang="en-US"/>
              <a:t>Title, Business</a:t>
            </a:r>
          </a:p>
        </p:txBody>
      </p:sp>
    </p:spTree>
    <p:extLst>
      <p:ext uri="{BB962C8B-B14F-4D97-AF65-F5344CB8AC3E}">
        <p14:creationId xmlns:p14="http://schemas.microsoft.com/office/powerpoint/2010/main" val="1721009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peake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phic 16">
            <a:extLst>
              <a:ext uri="{FF2B5EF4-FFF2-40B4-BE49-F238E27FC236}">
                <a16:creationId xmlns:a16="http://schemas.microsoft.com/office/drawing/2014/main" id="{CA7AF3B1-EC22-D87A-0365-FA9ADEA96B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Picture Placeholder 10">
            <a:extLst>
              <a:ext uri="{FF2B5EF4-FFF2-40B4-BE49-F238E27FC236}">
                <a16:creationId xmlns:a16="http://schemas.microsoft.com/office/drawing/2014/main" id="{C00F1C0B-AC56-A96E-6BED-AB4CF2CDA83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567237" y="1716007"/>
            <a:ext cx="1703053" cy="1703054"/>
          </a:xfrm>
          <a:prstGeom prst="ellipse">
            <a:avLst/>
          </a:prstGeom>
          <a:solidFill>
            <a:schemeClr val="bg1"/>
          </a:solidFill>
        </p:spPr>
        <p:txBody>
          <a:bodyPr/>
          <a:lstStyle>
            <a:lvl1pPr>
              <a:defRPr sz="1600"/>
            </a:lvl1pPr>
          </a:lstStyle>
          <a:p>
            <a:endParaRPr lang="en-US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68CA0824-0C00-C397-AC5B-464EFAF1B9F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676565" y="3419061"/>
            <a:ext cx="1703053" cy="1703054"/>
          </a:xfrm>
          <a:prstGeom prst="ellipse">
            <a:avLst/>
          </a:prstGeom>
          <a:solidFill>
            <a:schemeClr val="bg1"/>
          </a:solidFill>
        </p:spPr>
        <p:txBody>
          <a:bodyPr/>
          <a:lstStyle>
            <a:lvl1pPr>
              <a:defRPr sz="1600"/>
            </a:lvl1pPr>
          </a:lstStyle>
          <a:p>
            <a:endParaRPr lang="en-US"/>
          </a:p>
        </p:txBody>
      </p:sp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9C59EF48-5684-CE03-ACE7-4E32AFEB6C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455206" y="5154946"/>
            <a:ext cx="1703053" cy="1703054"/>
          </a:xfrm>
          <a:prstGeom prst="ellipse">
            <a:avLst/>
          </a:prstGeom>
          <a:solidFill>
            <a:schemeClr val="bg1"/>
          </a:solidFill>
        </p:spPr>
        <p:txBody>
          <a:bodyPr/>
          <a:lstStyle>
            <a:lvl1pPr>
              <a:defRPr sz="1600"/>
            </a:lvl1pPr>
          </a:lstStyle>
          <a:p>
            <a:endParaRPr lang="en-US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979B603C-C97F-4C3B-19F5-B648B1A339E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11123" y="2221470"/>
            <a:ext cx="5092781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 i="0">
                <a:latin typeface="Avenir Next Condensed Demi Bold" panose="020B0506020202020204" pitchFamily="34" charset="0"/>
              </a:defRPr>
            </a:lvl1pPr>
          </a:lstStyle>
          <a:p>
            <a:pPr lvl="0"/>
            <a:r>
              <a:rPr lang="en-US"/>
              <a:t>NAME, NAME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28FA9737-057D-140E-AC18-86FBFDEC398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11122" y="2626340"/>
            <a:ext cx="5092781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pPr lvl="0"/>
            <a:r>
              <a:rPr lang="en-US"/>
              <a:t>Title, Business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EBFDA438-2A34-1ABA-42C6-58C785A2175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22680" y="3843116"/>
            <a:ext cx="4353973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 i="0">
                <a:solidFill>
                  <a:srgbClr val="2C72AB"/>
                </a:solidFill>
                <a:latin typeface="Avenir Next Condensed Demi Bold" panose="020B0506020202020204" pitchFamily="34" charset="0"/>
              </a:defRPr>
            </a:lvl1pPr>
          </a:lstStyle>
          <a:p>
            <a:pPr lvl="0"/>
            <a:r>
              <a:rPr lang="en-US"/>
              <a:t>NAME, NAME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72B41987-3DFB-3040-3864-AACC132A5F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22679" y="4247986"/>
            <a:ext cx="4353973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rgbClr val="2C72AB"/>
                </a:solidFill>
              </a:defRPr>
            </a:lvl1pPr>
          </a:lstStyle>
          <a:p>
            <a:pPr lvl="0"/>
            <a:r>
              <a:rPr lang="en-US"/>
              <a:t>Title, Business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A8428F21-FC11-3128-3F26-2C435DD97AE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46010" y="5703354"/>
            <a:ext cx="5092781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 i="0">
                <a:latin typeface="Avenir Next Condensed Demi Bold" panose="020B0506020202020204" pitchFamily="34" charset="0"/>
              </a:defRPr>
            </a:lvl1pPr>
          </a:lstStyle>
          <a:p>
            <a:pPr lvl="0"/>
            <a:r>
              <a:rPr lang="en-US"/>
              <a:t>NAME, NAME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24CEA496-4C04-C63C-9CB4-E7500A8931C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446009" y="6108224"/>
            <a:ext cx="5092781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pPr lvl="0"/>
            <a:r>
              <a:rPr lang="en-US"/>
              <a:t>Title, Business</a:t>
            </a:r>
          </a:p>
        </p:txBody>
      </p:sp>
    </p:spTree>
    <p:extLst>
      <p:ext uri="{BB962C8B-B14F-4D97-AF65-F5344CB8AC3E}">
        <p14:creationId xmlns:p14="http://schemas.microsoft.com/office/powerpoint/2010/main" val="3850234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peake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5F470946-AF19-071C-A9C9-61AC8E713C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2" y="-31263"/>
            <a:ext cx="12274827" cy="6904590"/>
          </a:xfrm>
          <a:prstGeom prst="rect">
            <a:avLst/>
          </a:prstGeom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212BD48-7EC0-0AE2-D127-5B8EE3CE389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95706" y="449895"/>
            <a:ext cx="5092781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 i="0">
                <a:latin typeface="Avenir Next Condensed Demi Bold" panose="020B0506020202020204" pitchFamily="34" charset="0"/>
              </a:defRPr>
            </a:lvl1pPr>
          </a:lstStyle>
          <a:p>
            <a:pPr lvl="0"/>
            <a:r>
              <a:rPr lang="en-US"/>
              <a:t>NAME, NAME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6E6F05E-8289-3937-4A58-E13BC1F790A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5705" y="854765"/>
            <a:ext cx="5092781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pPr lvl="0"/>
            <a:r>
              <a:rPr lang="en-US"/>
              <a:t>Title, Business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72BBDB8E-7073-EB03-2637-92FD5A1F643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17844" y="-19878"/>
            <a:ext cx="1709529" cy="1709530"/>
          </a:xfrm>
          <a:prstGeom prst="ellipse">
            <a:avLst/>
          </a:prstGeom>
          <a:solidFill>
            <a:schemeClr val="bg1"/>
          </a:solidFill>
        </p:spPr>
        <p:txBody>
          <a:bodyPr/>
          <a:lstStyle>
            <a:lvl1pPr>
              <a:defRPr sz="1600"/>
            </a:lvl1pPr>
          </a:lstStyle>
          <a:p>
            <a:endParaRPr lang="en-US"/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5249BC7C-F1EB-EA22-63B5-29D09352727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837583" y="1698146"/>
            <a:ext cx="1709529" cy="1709530"/>
          </a:xfrm>
          <a:prstGeom prst="ellipse">
            <a:avLst/>
          </a:prstGeom>
          <a:solidFill>
            <a:schemeClr val="bg1"/>
          </a:solidFill>
        </p:spPr>
        <p:txBody>
          <a:bodyPr/>
          <a:lstStyle>
            <a:lvl1pPr>
              <a:defRPr sz="1600"/>
            </a:lvl1pPr>
          </a:lstStyle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7D3C1FB-64D3-1834-5D6B-37642587085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2352262" y="3419061"/>
            <a:ext cx="1709529" cy="1709530"/>
          </a:xfrm>
          <a:prstGeom prst="ellipse">
            <a:avLst/>
          </a:prstGeom>
          <a:solidFill>
            <a:schemeClr val="bg1"/>
          </a:solidFill>
        </p:spPr>
        <p:txBody>
          <a:bodyPr/>
          <a:lstStyle>
            <a:lvl1pPr>
              <a:defRPr sz="1600"/>
            </a:lvl1pPr>
          </a:lstStyle>
          <a:p>
            <a:endParaRPr lang="en-US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227563CB-6AB4-3380-8230-5A87A7B6D15A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923184" y="5138529"/>
            <a:ext cx="1734796" cy="1734797"/>
          </a:xfrm>
          <a:prstGeom prst="ellipse">
            <a:avLst/>
          </a:prstGeom>
          <a:solidFill>
            <a:schemeClr val="bg1"/>
          </a:solidFill>
        </p:spPr>
        <p:txBody>
          <a:bodyPr/>
          <a:lstStyle>
            <a:lvl1pPr>
              <a:defRPr sz="1600"/>
            </a:lvl1pPr>
          </a:lstStyle>
          <a:p>
            <a:endParaRPr lang="en-US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C0A845A8-0DDF-FFB0-782F-41BBE000D5C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24168" y="2139212"/>
            <a:ext cx="4171756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 i="0">
                <a:latin typeface="Avenir Next Condensed Demi Bold" panose="020B0506020202020204" pitchFamily="34" charset="0"/>
              </a:defRPr>
            </a:lvl1pPr>
          </a:lstStyle>
          <a:p>
            <a:pPr lvl="0"/>
            <a:r>
              <a:rPr lang="en-US"/>
              <a:t>NAME, NAME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3F374896-F28C-E244-986E-CE8342BDFB5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924167" y="2544082"/>
            <a:ext cx="4171756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pPr lvl="0"/>
            <a:r>
              <a:rPr lang="en-US"/>
              <a:t>Title, Business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CA1D6D41-DE19-2E0A-D777-E344F3B4B6C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75898" y="3802607"/>
            <a:ext cx="5092781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 i="0">
                <a:solidFill>
                  <a:srgbClr val="2C72AB"/>
                </a:solidFill>
                <a:latin typeface="Avenir Next Condensed Demi Bold" panose="020B0506020202020204" pitchFamily="34" charset="0"/>
              </a:defRPr>
            </a:lvl1pPr>
          </a:lstStyle>
          <a:p>
            <a:pPr lvl="0"/>
            <a:r>
              <a:rPr lang="en-US"/>
              <a:t>NAME, NAME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7EB7181-C272-DBD6-8C02-73332744066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375897" y="4207477"/>
            <a:ext cx="5092781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rgbClr val="2C72AB"/>
                </a:solidFill>
              </a:defRPr>
            </a:lvl1pPr>
          </a:lstStyle>
          <a:p>
            <a:pPr lvl="0"/>
            <a:r>
              <a:rPr lang="en-US"/>
              <a:t>Title, Business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422E51F8-9E0A-7D7A-66A4-86702BB333B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099220" y="5544545"/>
            <a:ext cx="4996704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 i="0">
                <a:latin typeface="Avenir Next Condensed Demi Bold" panose="020B0506020202020204" pitchFamily="34" charset="0"/>
              </a:defRPr>
            </a:lvl1pPr>
          </a:lstStyle>
          <a:p>
            <a:pPr lvl="0"/>
            <a:r>
              <a:rPr lang="en-US"/>
              <a:t>NAME, NAME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5E152AB5-D602-B14D-D025-CF90C6E48C5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099219" y="5949415"/>
            <a:ext cx="4996704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pPr lvl="0"/>
            <a:r>
              <a:rPr lang="en-US"/>
              <a:t>Title, Business</a:t>
            </a:r>
          </a:p>
        </p:txBody>
      </p:sp>
    </p:spTree>
    <p:extLst>
      <p:ext uri="{BB962C8B-B14F-4D97-AF65-F5344CB8AC3E}">
        <p14:creationId xmlns:p14="http://schemas.microsoft.com/office/powerpoint/2010/main" val="3136673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6A49DC-87D5-91C3-40EF-19E2FADF2C3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160167" y="2524563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r>
              <a:rPr lang="en-US"/>
              <a:t>Use this slide template for bulleted lists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C5A85AEA-C5DE-DD6A-DD61-3C60DFF6AD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60167" y="1749111"/>
            <a:ext cx="5157787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solidFill>
                  <a:srgbClr val="2C72AB"/>
                </a:solidFill>
              </a:defRPr>
            </a:lvl1pPr>
          </a:lstStyle>
          <a:p>
            <a:pPr lvl="0"/>
            <a:r>
              <a:rPr lang="en-US"/>
              <a:t>Headline Here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AFB0F6A3-4DD2-5123-0798-E2DEA56CF7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4FC626A6-4180-6E7C-8DB2-C1779AEA1DE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722704" y="1858465"/>
            <a:ext cx="4469296" cy="4469298"/>
          </a:xfrm>
          <a:prstGeom prst="ellipse">
            <a:avLst/>
          </a:prstGeom>
          <a:solidFill>
            <a:schemeClr val="bg1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999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BB703516-B4FE-08E3-B2ED-3E3B7ADF9C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Chart Placeholder 7">
            <a:extLst>
              <a:ext uri="{FF2B5EF4-FFF2-40B4-BE49-F238E27FC236}">
                <a16:creationId xmlns:a16="http://schemas.microsoft.com/office/drawing/2014/main" id="{F975FEB3-32F1-FB8F-7B94-D61057F88934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1964705" y="3571725"/>
            <a:ext cx="5943600" cy="18208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57C0E-AA2F-A8CC-6839-5F99F73BF45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64705" y="2789627"/>
            <a:ext cx="6404044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/>
            </a:lvl1pPr>
          </a:lstStyle>
          <a:p>
            <a:r>
              <a:rPr lang="en-US"/>
              <a:t>Use this slide template for images/illustrations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C3B5FFA3-0C96-C150-56A4-4AEDE1BBE64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64705" y="2007529"/>
            <a:ext cx="5092781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solidFill>
                  <a:srgbClr val="2C72AB"/>
                </a:solidFill>
              </a:defRPr>
            </a:lvl1pPr>
          </a:lstStyle>
          <a:p>
            <a:pPr lvl="0"/>
            <a:r>
              <a:rPr lang="en-US"/>
              <a:t>Headline Here</a:t>
            </a:r>
          </a:p>
        </p:txBody>
      </p:sp>
    </p:spTree>
    <p:extLst>
      <p:ext uri="{BB962C8B-B14F-4D97-AF65-F5344CB8AC3E}">
        <p14:creationId xmlns:p14="http://schemas.microsoft.com/office/powerpoint/2010/main" val="4257291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page with more spa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229BC7EA-0EF3-C281-832E-3CBEC8E288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1FB24FC-08A6-97A9-8A4B-C2F6EDF1078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3219" y="1889308"/>
            <a:ext cx="6404044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/>
            </a:lvl1pPr>
          </a:lstStyle>
          <a:p>
            <a:r>
              <a:rPr lang="en-US"/>
              <a:t>Use this slide template for images/illustrations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A00E5AB-1150-25EB-43DA-611BF00C8C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03219" y="1073249"/>
            <a:ext cx="6404044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solidFill>
                  <a:srgbClr val="2C72AB"/>
                </a:solidFill>
              </a:defRPr>
            </a:lvl1pPr>
          </a:lstStyle>
          <a:p>
            <a:pPr lvl="0"/>
            <a:r>
              <a:rPr lang="en-US"/>
              <a:t>Headline Here</a:t>
            </a:r>
          </a:p>
        </p:txBody>
      </p:sp>
    </p:spTree>
    <p:extLst>
      <p:ext uri="{BB962C8B-B14F-4D97-AF65-F5344CB8AC3E}">
        <p14:creationId xmlns:p14="http://schemas.microsoft.com/office/powerpoint/2010/main" val="3397189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3 with Image sp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B95A2B5F-2BE3-E0A5-C820-8ABCAA804D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B24EE83A-402B-37A4-F724-0440238D4FA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7687" y="1452769"/>
            <a:ext cx="3409122" cy="3409123"/>
          </a:xfrm>
          <a:prstGeom prst="ellipse">
            <a:avLst/>
          </a:prstGeom>
          <a:solidFill>
            <a:schemeClr val="bg1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F5125B8-0535-B1A2-D71C-DB8CFB5BE84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55166" y="2849261"/>
            <a:ext cx="6404044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/>
            </a:lvl1pPr>
          </a:lstStyle>
          <a:p>
            <a:r>
              <a:rPr lang="en-US"/>
              <a:t>Body Copy Here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783D941B-5726-C324-674C-146FA48A8DC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55166" y="2067163"/>
            <a:ext cx="6404044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solidFill>
                  <a:srgbClr val="2C72AB"/>
                </a:solidFill>
              </a:defRPr>
            </a:lvl1pPr>
          </a:lstStyle>
          <a:p>
            <a:pPr lvl="0"/>
            <a:r>
              <a:rPr lang="en-US"/>
              <a:t>Headline Here</a:t>
            </a:r>
          </a:p>
        </p:txBody>
      </p:sp>
    </p:spTree>
    <p:extLst>
      <p:ext uri="{BB962C8B-B14F-4D97-AF65-F5344CB8AC3E}">
        <p14:creationId xmlns:p14="http://schemas.microsoft.com/office/powerpoint/2010/main" val="3013517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Speak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2">
            <a:extLst>
              <a:ext uri="{FF2B5EF4-FFF2-40B4-BE49-F238E27FC236}">
                <a16:creationId xmlns:a16="http://schemas.microsoft.com/office/drawing/2014/main" id="{D0319856-4CDA-077A-4DA4-620530AFED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9C2F61C5-CD8E-0A37-674A-6170DBA2BCC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84583" y="2819444"/>
            <a:ext cx="6404044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/>
            </a:lvl1pPr>
          </a:lstStyle>
          <a:p>
            <a:r>
              <a:rPr lang="en-US"/>
              <a:t>Body Copy Here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D78823F-900E-6D33-1EFD-590E7DE2466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84583" y="2037346"/>
            <a:ext cx="6404044" cy="702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solidFill>
                  <a:srgbClr val="2C72AB"/>
                </a:solidFill>
              </a:defRPr>
            </a:lvl1pPr>
          </a:lstStyle>
          <a:p>
            <a:pPr lvl="0"/>
            <a:r>
              <a:rPr lang="en-US"/>
              <a:t>Headline Here</a:t>
            </a:r>
          </a:p>
        </p:txBody>
      </p:sp>
    </p:spTree>
    <p:extLst>
      <p:ext uri="{BB962C8B-B14F-4D97-AF65-F5344CB8AC3E}">
        <p14:creationId xmlns:p14="http://schemas.microsoft.com/office/powerpoint/2010/main" val="13393838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E28D62C5-EDDE-8985-2334-0026ADE4A7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9762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End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3FC6432C-5F55-0103-FCDC-5774648274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1881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1FFB8-1574-A7BC-ED32-E1F42F574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BA1A19-B31B-82CE-A1A1-C779708EED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5B14C7-01F2-AF85-BB39-291CB206B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5499-CE8E-4523-9992-383A255492D3}" type="datetimeFigureOut">
              <a:rPr lang="en-US" smtClean="0"/>
              <a:t>2/14/2024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54BA3C-DFDC-5DCA-FA9E-B54B91A28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DA1DC-25CB-A5E9-4A15-FF9759299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A460C-506A-4509-93F6-A99022D931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131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6ADE4E-4099-A6A3-A684-EE5727FF3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5596" y="286118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UCC TEMPLATES</a:t>
            </a:r>
          </a:p>
        </p:txBody>
      </p:sp>
    </p:spTree>
    <p:extLst>
      <p:ext uri="{BB962C8B-B14F-4D97-AF65-F5344CB8AC3E}">
        <p14:creationId xmlns:p14="http://schemas.microsoft.com/office/powerpoint/2010/main" val="221032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3" r:id="rId3"/>
    <p:sldLayoutId id="2147483662" r:id="rId4"/>
    <p:sldLayoutId id="2147483661" r:id="rId5"/>
    <p:sldLayoutId id="2147483665" r:id="rId6"/>
    <p:sldLayoutId id="2147483653" r:id="rId7"/>
    <p:sldLayoutId id="2147483656" r:id="rId8"/>
    <p:sldLayoutId id="2147483660" r:id="rId9"/>
    <p:sldLayoutId id="2147483658" r:id="rId10"/>
    <p:sldLayoutId id="2147483654" r:id="rId11"/>
    <p:sldLayoutId id="2147483655" r:id="rId12"/>
    <p:sldLayoutId id="2147483657" r:id="rId13"/>
    <p:sldLayoutId id="2147483666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7200" b="1" kern="1200">
          <a:solidFill>
            <a:srgbClr val="2C72AB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A2C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A2C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A2C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A2C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A2C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1_C0EDB28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2600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E4427-C5DC-1956-BAFA-419C94C330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90052" y="2166730"/>
            <a:ext cx="6450496" cy="1456080"/>
          </a:xfrm>
        </p:spPr>
        <p:txBody>
          <a:bodyPr/>
          <a:lstStyle/>
          <a:p>
            <a:r>
              <a:rPr lang="en-US" dirty="0"/>
              <a:t>WELCOME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78467F-4810-12E3-01B3-9B3C4446F84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18310" y="3622810"/>
            <a:ext cx="6786594" cy="1589270"/>
          </a:xfrm>
        </p:spPr>
        <p:txBody>
          <a:bodyPr lIns="91440" tIns="45720" rIns="91440" bIns="45720" anchor="t"/>
          <a:lstStyle/>
          <a:p>
            <a:r>
              <a:rPr lang="en-US" dirty="0">
                <a:latin typeface="Tahoma"/>
                <a:ea typeface="Tahoma"/>
                <a:cs typeface="Tahoma"/>
              </a:rPr>
              <a:t>Revitalizing Business Through a Look at the Past  </a:t>
            </a:r>
            <a:endParaRPr lang="en-US"/>
          </a:p>
          <a:p>
            <a:br>
              <a:rPr lang="en-US" dirty="0"/>
            </a:b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234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C55F36A-6FCE-151F-8452-13EFD1C723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051" y="2299493"/>
            <a:ext cx="7603434" cy="1456080"/>
          </a:xfrm>
        </p:spPr>
        <p:txBody>
          <a:bodyPr>
            <a:normAutofit/>
          </a:bodyPr>
          <a:lstStyle/>
          <a:p>
            <a:r>
              <a:rPr lang="en-US" sz="8500" dirty="0"/>
              <a:t>SPEAKER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9BBDAC-A1C3-EFB9-E61F-A70C1A19156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9052" y="3702745"/>
            <a:ext cx="5092781" cy="702277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r>
              <a:rPr lang="en-US" dirty="0">
                <a:latin typeface="Avenir Next Condensed Demi Bold"/>
                <a:ea typeface="Tahoma"/>
                <a:cs typeface="Tahoma"/>
              </a:rPr>
              <a:t>Alan Ayers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E93E947-22F1-D3D7-FF00-1B1EAB2AA32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9051" y="4318469"/>
            <a:ext cx="6485114" cy="1456080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r>
              <a:rPr lang="en-US" dirty="0">
                <a:latin typeface="Tahoma"/>
                <a:ea typeface="Tahoma"/>
                <a:cs typeface="Tahoma"/>
              </a:rPr>
              <a:t>President, Experity Consulting</a:t>
            </a:r>
          </a:p>
          <a:p>
            <a:r>
              <a:rPr lang="en-US" dirty="0">
                <a:latin typeface="Tahoma"/>
                <a:ea typeface="Tahoma"/>
                <a:cs typeface="Tahoma"/>
              </a:rPr>
              <a:t>Senior Editor, The Journal of Urgent Care Medicine</a:t>
            </a:r>
          </a:p>
        </p:txBody>
      </p:sp>
      <p:pic>
        <p:nvPicPr>
          <p:cNvPr id="8" name="Picture Placeholder 7" descr="A person smiling for a picture&#10;&#10;Description automatically generated">
            <a:extLst>
              <a:ext uri="{FF2B5EF4-FFF2-40B4-BE49-F238E27FC236}">
                <a16:creationId xmlns:a16="http://schemas.microsoft.com/office/drawing/2014/main" id="{64ADFAE6-1580-17AB-CC9D-94E7242196C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/>
          <a:stretch/>
        </p:blipFill>
        <p:spPr>
          <a:xfrm>
            <a:off x="6574568" y="2333573"/>
            <a:ext cx="2241441" cy="22414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05656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rrow: Right 4">
            <a:extLst>
              <a:ext uri="{FF2B5EF4-FFF2-40B4-BE49-F238E27FC236}">
                <a16:creationId xmlns:a16="http://schemas.microsoft.com/office/drawing/2014/main" id="{A5C47147-EB04-9EF5-A856-FC606610681B}"/>
              </a:ext>
            </a:extLst>
          </p:cNvPr>
          <p:cNvSpPr/>
          <p:nvPr/>
        </p:nvSpPr>
        <p:spPr>
          <a:xfrm>
            <a:off x="840517" y="1318921"/>
            <a:ext cx="2287828" cy="15159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Physician</a:t>
            </a:r>
          </a:p>
          <a:p>
            <a:pPr algn="ctr"/>
            <a:r>
              <a:rPr lang="en-US" b="1" dirty="0"/>
              <a:t>Entrepreneurs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DA40E8A3-EE8A-6315-E587-0D85A728F339}"/>
              </a:ext>
            </a:extLst>
          </p:cNvPr>
          <p:cNvSpPr/>
          <p:nvPr/>
        </p:nvSpPr>
        <p:spPr>
          <a:xfrm>
            <a:off x="3274105" y="1318921"/>
            <a:ext cx="2287828" cy="15159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Local</a:t>
            </a:r>
          </a:p>
          <a:p>
            <a:pPr algn="ctr"/>
            <a:r>
              <a:rPr lang="en-US" b="1" dirty="0"/>
              <a:t>Multi-Site Scaling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2141D736-2575-BB6E-7C86-3D40183EBF8E}"/>
              </a:ext>
            </a:extLst>
          </p:cNvPr>
          <p:cNvSpPr/>
          <p:nvPr/>
        </p:nvSpPr>
        <p:spPr>
          <a:xfrm>
            <a:off x="5707693" y="1311702"/>
            <a:ext cx="2287828" cy="15159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Platform Rooftop</a:t>
            </a:r>
          </a:p>
          <a:p>
            <a:pPr algn="ctr"/>
            <a:r>
              <a:rPr lang="en-US" b="1" dirty="0"/>
              <a:t>Growth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E3326C56-2E34-E7EC-A56C-1630212CD09D}"/>
              </a:ext>
            </a:extLst>
          </p:cNvPr>
          <p:cNvSpPr/>
          <p:nvPr/>
        </p:nvSpPr>
        <p:spPr>
          <a:xfrm>
            <a:off x="9185181" y="1311702"/>
            <a:ext cx="2438260" cy="151596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New/New/New/</a:t>
            </a:r>
          </a:p>
          <a:p>
            <a:pPr algn="ctr"/>
            <a:r>
              <a:rPr lang="en-US" b="1" dirty="0"/>
              <a:t>New/New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01C896C-C947-8DC0-F0CF-50882AE6AB21}"/>
              </a:ext>
            </a:extLst>
          </p:cNvPr>
          <p:cNvSpPr/>
          <p:nvPr/>
        </p:nvSpPr>
        <p:spPr>
          <a:xfrm>
            <a:off x="840517" y="3058922"/>
            <a:ext cx="2287828" cy="8347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Lifestyle and Investment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01FEA9-22C7-A5C0-B6AC-C1B73909D118}"/>
              </a:ext>
            </a:extLst>
          </p:cNvPr>
          <p:cNvSpPr/>
          <p:nvPr/>
        </p:nvSpPr>
        <p:spPr>
          <a:xfrm>
            <a:off x="3274105" y="3058922"/>
            <a:ext cx="2287828" cy="8347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Scale Economies</a:t>
            </a:r>
          </a:p>
          <a:p>
            <a:pPr algn="ctr"/>
            <a:r>
              <a:rPr lang="en-US" b="1" dirty="0"/>
              <a:t>Enterprise Value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8D0195B-A43E-D666-9BFE-29D30EAAA231}"/>
              </a:ext>
            </a:extLst>
          </p:cNvPr>
          <p:cNvSpPr/>
          <p:nvPr/>
        </p:nvSpPr>
        <p:spPr>
          <a:xfrm>
            <a:off x="5707693" y="3058922"/>
            <a:ext cx="2287828" cy="8347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Arbitrage on </a:t>
            </a:r>
          </a:p>
          <a:p>
            <a:pPr algn="ctr"/>
            <a:r>
              <a:rPr lang="en-US" b="1" dirty="0"/>
              <a:t>P/E Multiple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756396-3680-66A0-E545-EB40B04742D7}"/>
              </a:ext>
            </a:extLst>
          </p:cNvPr>
          <p:cNvSpPr/>
          <p:nvPr/>
        </p:nvSpPr>
        <p:spPr>
          <a:xfrm>
            <a:off x="9185181" y="3058922"/>
            <a:ext cx="2438260" cy="834739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Revenue and EBITDA</a:t>
            </a:r>
          </a:p>
          <a:p>
            <a:pPr algn="ctr"/>
            <a:r>
              <a:rPr lang="en-US" b="1" dirty="0"/>
              <a:t>Growth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2DBF502-25C2-5C0F-CDDC-4A23A10CB5A1}"/>
              </a:ext>
            </a:extLst>
          </p:cNvPr>
          <p:cNvSpPr/>
          <p:nvPr/>
        </p:nvSpPr>
        <p:spPr>
          <a:xfrm>
            <a:off x="8100957" y="1322283"/>
            <a:ext cx="980614" cy="2571379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OPPORTUNISTIC</a:t>
            </a:r>
          </a:p>
          <a:p>
            <a:pPr algn="ctr"/>
            <a:r>
              <a:rPr lang="en-US" sz="2400" b="1" dirty="0">
                <a:solidFill>
                  <a:srgbClr val="FF0000"/>
                </a:solidFill>
              </a:rPr>
              <a:t>COVID EXPANSION</a:t>
            </a: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91506B35-B89F-26A6-0F88-DA998783323A}"/>
              </a:ext>
            </a:extLst>
          </p:cNvPr>
          <p:cNvSpPr/>
          <p:nvPr/>
        </p:nvSpPr>
        <p:spPr>
          <a:xfrm>
            <a:off x="5732460" y="4937468"/>
            <a:ext cx="5775877" cy="678558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Private Equity, Institutional Debt and Operating Cash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E30FAC9-61D3-AAA5-FF3F-7254F7731998}"/>
              </a:ext>
            </a:extLst>
          </p:cNvPr>
          <p:cNvSpPr/>
          <p:nvPr/>
        </p:nvSpPr>
        <p:spPr>
          <a:xfrm>
            <a:off x="867880" y="5104042"/>
            <a:ext cx="4881344" cy="34434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Bank Financing and Operating Cash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4BC6CF3D-715D-FA49-5119-EB7799D7F752}"/>
              </a:ext>
            </a:extLst>
          </p:cNvPr>
          <p:cNvSpPr/>
          <p:nvPr/>
        </p:nvSpPr>
        <p:spPr>
          <a:xfrm>
            <a:off x="5732460" y="5788917"/>
            <a:ext cx="5775877" cy="678558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7030A0"/>
                </a:solidFill>
              </a:rPr>
              <a:t>Hospital Equity Joint Ventures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4A6E9FB-F99B-BBB2-25C0-10B3AD72EEA5}"/>
              </a:ext>
            </a:extLst>
          </p:cNvPr>
          <p:cNvSpPr/>
          <p:nvPr/>
        </p:nvSpPr>
        <p:spPr>
          <a:xfrm>
            <a:off x="867880" y="5955491"/>
            <a:ext cx="4881344" cy="344343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Hospital Ambulatory and Medical Groups</a:t>
            </a:r>
          </a:p>
        </p:txBody>
      </p:sp>
      <p:sp>
        <p:nvSpPr>
          <p:cNvPr id="19" name="Arrow: Up 18">
            <a:extLst>
              <a:ext uri="{FF2B5EF4-FFF2-40B4-BE49-F238E27FC236}">
                <a16:creationId xmlns:a16="http://schemas.microsoft.com/office/drawing/2014/main" id="{14AEFB44-99F1-FBBF-38FE-71978007C067}"/>
              </a:ext>
            </a:extLst>
          </p:cNvPr>
          <p:cNvSpPr/>
          <p:nvPr/>
        </p:nvSpPr>
        <p:spPr>
          <a:xfrm>
            <a:off x="3706560" y="3755908"/>
            <a:ext cx="2759161" cy="1181735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2009-2011</a:t>
            </a:r>
          </a:p>
          <a:p>
            <a:pPr algn="ctr"/>
            <a:r>
              <a:rPr lang="en-US" sz="1400" b="1" dirty="0" err="1"/>
              <a:t>NextCare</a:t>
            </a:r>
            <a:endParaRPr lang="en-US" sz="1400" b="1" dirty="0"/>
          </a:p>
          <a:p>
            <a:pPr algn="ctr"/>
            <a:r>
              <a:rPr lang="en-US" sz="1400" b="1" dirty="0"/>
              <a:t>MedExpress</a:t>
            </a:r>
          </a:p>
          <a:p>
            <a:pPr algn="ctr"/>
            <a:r>
              <a:rPr lang="en-US" sz="1400" b="1" dirty="0" err="1"/>
              <a:t>FastMed</a:t>
            </a:r>
            <a:endParaRPr lang="en-US" b="1" dirty="0"/>
          </a:p>
        </p:txBody>
      </p:sp>
      <p:sp>
        <p:nvSpPr>
          <p:cNvPr id="20" name="Arrow: Up 19">
            <a:extLst>
              <a:ext uri="{FF2B5EF4-FFF2-40B4-BE49-F238E27FC236}">
                <a16:creationId xmlns:a16="http://schemas.microsoft.com/office/drawing/2014/main" id="{2DFFC7BD-3BC4-9AA8-4C72-67846870CAC9}"/>
              </a:ext>
            </a:extLst>
          </p:cNvPr>
          <p:cNvSpPr/>
          <p:nvPr/>
        </p:nvSpPr>
        <p:spPr>
          <a:xfrm>
            <a:off x="7209102" y="3753570"/>
            <a:ext cx="2759161" cy="1181735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Cash </a:t>
            </a:r>
          </a:p>
          <a:p>
            <a:pPr algn="ctr"/>
            <a:r>
              <a:rPr lang="en-US" b="1" dirty="0"/>
              <a:t>Flow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427EDD2-2AAE-2A45-A0C4-42396C0A8842}"/>
              </a:ext>
            </a:extLst>
          </p:cNvPr>
          <p:cNvSpPr txBox="1"/>
          <p:nvPr/>
        </p:nvSpPr>
        <p:spPr>
          <a:xfrm>
            <a:off x="7986223" y="5517897"/>
            <a:ext cx="3203634" cy="368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FF0000"/>
                </a:solidFill>
              </a:rPr>
              <a:t>Corporatization of Urgent Care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D8921C8-4CD4-7E94-033E-BCD2B31AA6CD}"/>
              </a:ext>
            </a:extLst>
          </p:cNvPr>
          <p:cNvSpPr txBox="1"/>
          <p:nvPr/>
        </p:nvSpPr>
        <p:spPr>
          <a:xfrm>
            <a:off x="845346" y="2535061"/>
            <a:ext cx="624097" cy="368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Core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4E76266-34F4-500A-D970-D1C775CD2A63}"/>
              </a:ext>
            </a:extLst>
          </p:cNvPr>
          <p:cNvSpPr txBox="1"/>
          <p:nvPr/>
        </p:nvSpPr>
        <p:spPr>
          <a:xfrm>
            <a:off x="3276913" y="2535061"/>
            <a:ext cx="1340989" cy="368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Mid-Market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5F77222-9FBA-017F-17AB-93C68FD576DF}"/>
              </a:ext>
            </a:extLst>
          </p:cNvPr>
          <p:cNvSpPr txBox="1"/>
          <p:nvPr/>
        </p:nvSpPr>
        <p:spPr>
          <a:xfrm>
            <a:off x="5710974" y="2535061"/>
            <a:ext cx="1157329" cy="368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Enterprise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F51A657-F6F4-382A-35E8-138173D0973C}"/>
              </a:ext>
            </a:extLst>
          </p:cNvPr>
          <p:cNvSpPr txBox="1"/>
          <p:nvPr/>
        </p:nvSpPr>
        <p:spPr>
          <a:xfrm>
            <a:off x="9188607" y="2535061"/>
            <a:ext cx="1720013" cy="368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Ultra-Enterprise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95A5360-1E20-CE72-4FC2-4DFC76092882}"/>
              </a:ext>
            </a:extLst>
          </p:cNvPr>
          <p:cNvSpPr/>
          <p:nvPr/>
        </p:nvSpPr>
        <p:spPr>
          <a:xfrm>
            <a:off x="815789" y="233081"/>
            <a:ext cx="10807652" cy="735421"/>
          </a:xfrm>
          <a:prstGeom prst="rect">
            <a:avLst/>
          </a:prstGeom>
          <a:solidFill>
            <a:srgbClr val="1A2C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i="1" dirty="0">
                <a:solidFill>
                  <a:schemeClr val="accent4"/>
                </a:solidFill>
              </a:rPr>
              <a:t>25 Years of Profitable Urgent Care Growth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3B5692A-1726-2F74-BA90-F0C9FD646E29}"/>
              </a:ext>
            </a:extLst>
          </p:cNvPr>
          <p:cNvSpPr txBox="1"/>
          <p:nvPr/>
        </p:nvSpPr>
        <p:spPr>
          <a:xfrm>
            <a:off x="4769536" y="6334636"/>
            <a:ext cx="1884125" cy="368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Local Acquisitions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F081E99-99E2-7B81-3F0A-97C6113A2810}"/>
              </a:ext>
            </a:extLst>
          </p:cNvPr>
          <p:cNvSpPr txBox="1"/>
          <p:nvPr/>
        </p:nvSpPr>
        <p:spPr>
          <a:xfrm>
            <a:off x="7081619" y="6334636"/>
            <a:ext cx="4108238" cy="368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Integrated and Accountable Care Models</a:t>
            </a:r>
          </a:p>
        </p:txBody>
      </p:sp>
    </p:spTree>
    <p:extLst>
      <p:ext uri="{BB962C8B-B14F-4D97-AF65-F5344CB8AC3E}">
        <p14:creationId xmlns:p14="http://schemas.microsoft.com/office/powerpoint/2010/main" val="323680320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DA8BC36-00AE-5DC2-D533-8D34F91608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4990" y="1472570"/>
            <a:ext cx="8343834" cy="466825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000" b="1" dirty="0">
                <a:solidFill>
                  <a:srgbClr val="F89D3D"/>
                </a:solidFill>
              </a:rPr>
              <a:t>New </a:t>
            </a:r>
            <a:r>
              <a:rPr lang="en-US" sz="2000" dirty="0">
                <a:solidFill>
                  <a:srgbClr val="F89D3D"/>
                </a:solidFill>
              </a:rPr>
              <a:t>Patients</a:t>
            </a:r>
          </a:p>
          <a:p>
            <a:pPr marL="385445" lvl="1" indent="-128270">
              <a:lnSpc>
                <a:spcPct val="120000"/>
              </a:lnSpc>
              <a:spcBef>
                <a:spcPts val="0"/>
              </a:spcBef>
            </a:pPr>
            <a:r>
              <a:rPr lang="en-US" sz="2000" dirty="0">
                <a:latin typeface="Tahoma"/>
                <a:ea typeface="Tahoma"/>
                <a:cs typeface="Tahoma"/>
              </a:rPr>
              <a:t>Millions introduced to urgent care during the pandemic</a:t>
            </a:r>
          </a:p>
          <a:p>
            <a:pPr marL="385445" lvl="1" indent="-128270">
              <a:lnSpc>
                <a:spcPct val="120000"/>
              </a:lnSpc>
              <a:spcBef>
                <a:spcPts val="0"/>
              </a:spcBef>
            </a:pPr>
            <a:r>
              <a:rPr lang="en-US" sz="2000" dirty="0"/>
              <a:t>2/3 said they would return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000" b="1" dirty="0">
                <a:solidFill>
                  <a:srgbClr val="F89D3D"/>
                </a:solidFill>
              </a:rPr>
              <a:t>New </a:t>
            </a:r>
            <a:r>
              <a:rPr lang="en-US" sz="2000" dirty="0">
                <a:solidFill>
                  <a:srgbClr val="F89D3D"/>
                </a:solidFill>
              </a:rPr>
              <a:t>Locations</a:t>
            </a:r>
          </a:p>
          <a:p>
            <a:pPr marL="385445" lvl="1" indent="-128270">
              <a:lnSpc>
                <a:spcPct val="120000"/>
              </a:lnSpc>
              <a:spcBef>
                <a:spcPts val="0"/>
              </a:spcBef>
            </a:pPr>
            <a:r>
              <a:rPr lang="en-US" sz="2000" dirty="0"/>
              <a:t> Rooftop expansion continues</a:t>
            </a:r>
          </a:p>
          <a:p>
            <a:pPr marL="842645" lvl="2" indent="-128270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More corporate, less hospital activity </a:t>
            </a:r>
          </a:p>
          <a:p>
            <a:pPr marL="385445" lvl="1" indent="-128270">
              <a:lnSpc>
                <a:spcPct val="120000"/>
              </a:lnSpc>
              <a:spcBef>
                <a:spcPts val="0"/>
              </a:spcBef>
            </a:pPr>
            <a:r>
              <a:rPr lang="en-US" sz="2000" dirty="0"/>
              <a:t> Resurgence of independent operators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000" b="1" dirty="0">
                <a:solidFill>
                  <a:srgbClr val="F89D3D"/>
                </a:solidFill>
              </a:rPr>
              <a:t>New </a:t>
            </a:r>
            <a:r>
              <a:rPr lang="en-US" sz="2000" dirty="0">
                <a:solidFill>
                  <a:srgbClr val="F89D3D"/>
                </a:solidFill>
              </a:rPr>
              <a:t>Geographies</a:t>
            </a:r>
          </a:p>
          <a:p>
            <a:pPr marL="385445" lvl="1" indent="-128270">
              <a:lnSpc>
                <a:spcPct val="120000"/>
              </a:lnSpc>
              <a:spcBef>
                <a:spcPts val="0"/>
              </a:spcBef>
            </a:pPr>
            <a:r>
              <a:rPr lang="en-US" sz="2000" dirty="0"/>
              <a:t> Fill-in of underserved rural and urban markets</a:t>
            </a:r>
          </a:p>
          <a:p>
            <a:pPr marL="385445" lvl="1" indent="-128270">
              <a:lnSpc>
                <a:spcPct val="120000"/>
              </a:lnSpc>
              <a:spcBef>
                <a:spcPts val="0"/>
              </a:spcBef>
            </a:pPr>
            <a:r>
              <a:rPr lang="en-US" sz="2000" dirty="0">
                <a:latin typeface="Tahoma"/>
                <a:ea typeface="Tahoma"/>
                <a:cs typeface="Tahoma"/>
              </a:rPr>
              <a:t> Strategic real estate — intercepting, flanking, boxing in competitors</a:t>
            </a:r>
          </a:p>
          <a:p>
            <a:pPr marL="128270" indent="-128270">
              <a:lnSpc>
                <a:spcPct val="120000"/>
              </a:lnSpc>
              <a:spcBef>
                <a:spcPts val="0"/>
              </a:spcBef>
            </a:pPr>
            <a:endParaRPr lang="en-US" sz="24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B68B40E-DE5C-DB47-63DE-68891E3E166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34990" y="147007"/>
            <a:ext cx="11407074" cy="1325563"/>
          </a:xfrm>
        </p:spPr>
        <p:txBody>
          <a:bodyPr>
            <a:normAutofit/>
          </a:bodyPr>
          <a:lstStyle/>
          <a:p>
            <a:r>
              <a:rPr lang="en-US" sz="4400" b="1"/>
              <a:t>Post-COVID Growth Theses</a:t>
            </a:r>
          </a:p>
        </p:txBody>
      </p:sp>
    </p:spTree>
    <p:extLst>
      <p:ext uri="{BB962C8B-B14F-4D97-AF65-F5344CB8AC3E}">
        <p14:creationId xmlns:p14="http://schemas.microsoft.com/office/powerpoint/2010/main" val="18412083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DA8BC36-00AE-5DC2-D533-8D34F91608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4990" y="1472570"/>
            <a:ext cx="8817888" cy="425587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000" b="1">
                <a:solidFill>
                  <a:srgbClr val="F89D3D"/>
                </a:solidFill>
              </a:rPr>
              <a:t>New </a:t>
            </a:r>
            <a:r>
              <a:rPr lang="en-US" sz="2000">
                <a:solidFill>
                  <a:srgbClr val="F89D3D"/>
                </a:solidFill>
              </a:rPr>
              <a:t>Payers </a:t>
            </a:r>
          </a:p>
          <a:p>
            <a:pPr marL="385445" lvl="1" indent="-128270">
              <a:lnSpc>
                <a:spcPct val="120000"/>
              </a:lnSpc>
              <a:spcBef>
                <a:spcPts val="0"/>
              </a:spcBef>
            </a:pPr>
            <a:r>
              <a:rPr lang="en-US" sz="2000"/>
              <a:t> Medicaid expansion and privatization </a:t>
            </a:r>
          </a:p>
          <a:p>
            <a:pPr marL="385445" lvl="1" indent="-128270">
              <a:lnSpc>
                <a:spcPct val="120000"/>
              </a:lnSpc>
              <a:spcBef>
                <a:spcPts val="0"/>
              </a:spcBef>
            </a:pPr>
            <a:r>
              <a:rPr lang="en-US" sz="2000"/>
              <a:t> Value-based care and population health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000" b="1">
                <a:solidFill>
                  <a:srgbClr val="F89D3D"/>
                </a:solidFill>
              </a:rPr>
              <a:t>New </a:t>
            </a:r>
            <a:r>
              <a:rPr lang="en-US" sz="2000">
                <a:solidFill>
                  <a:srgbClr val="F89D3D"/>
                </a:solidFill>
              </a:rPr>
              <a:t>Services</a:t>
            </a:r>
          </a:p>
          <a:p>
            <a:pPr marL="385445" lvl="1" indent="-128270">
              <a:lnSpc>
                <a:spcPct val="120000"/>
              </a:lnSpc>
              <a:spcBef>
                <a:spcPts val="0"/>
              </a:spcBef>
            </a:pPr>
            <a:r>
              <a:rPr lang="en-US" sz="2000"/>
              <a:t> Specialist services</a:t>
            </a:r>
          </a:p>
          <a:p>
            <a:pPr marL="385445" lvl="1" indent="-128270">
              <a:lnSpc>
                <a:spcPct val="120000"/>
              </a:lnSpc>
              <a:spcBef>
                <a:spcPts val="0"/>
              </a:spcBef>
            </a:pPr>
            <a:r>
              <a:rPr lang="en-US" sz="2000"/>
              <a:t> Behavioral health</a:t>
            </a:r>
          </a:p>
          <a:p>
            <a:pPr marL="385445" lvl="1" indent="-128270">
              <a:lnSpc>
                <a:spcPct val="120000"/>
              </a:lnSpc>
              <a:spcBef>
                <a:spcPts val="0"/>
              </a:spcBef>
            </a:pPr>
            <a:r>
              <a:rPr lang="en-US" sz="2000"/>
              <a:t> Primary care</a:t>
            </a:r>
          </a:p>
          <a:p>
            <a:pPr marL="385445" lvl="1" indent="-128270">
              <a:lnSpc>
                <a:spcPct val="120000"/>
              </a:lnSpc>
              <a:spcBef>
                <a:spcPts val="0"/>
              </a:spcBef>
            </a:pPr>
            <a:r>
              <a:rPr lang="en-US" sz="2000"/>
              <a:t> Specialty urgent care</a:t>
            </a:r>
          </a:p>
          <a:p>
            <a:pPr marL="385445" lvl="1" indent="-128270">
              <a:lnSpc>
                <a:spcPct val="120000"/>
              </a:lnSpc>
              <a:spcBef>
                <a:spcPts val="0"/>
              </a:spcBef>
            </a:pPr>
            <a:r>
              <a:rPr lang="en-US" sz="2000"/>
              <a:t> Pediatric urgent care</a:t>
            </a:r>
          </a:p>
          <a:p>
            <a:pPr marL="385445" lvl="1" indent="-128270">
              <a:lnSpc>
                <a:spcPct val="120000"/>
              </a:lnSpc>
              <a:spcBef>
                <a:spcPts val="0"/>
              </a:spcBef>
            </a:pPr>
            <a:r>
              <a:rPr lang="en-US" sz="2000"/>
              <a:t> Occupational medicine</a:t>
            </a:r>
          </a:p>
          <a:p>
            <a:pPr marL="385445" lvl="1" indent="-128270">
              <a:lnSpc>
                <a:spcPct val="120000"/>
              </a:lnSpc>
              <a:spcBef>
                <a:spcPts val="0"/>
              </a:spcBef>
            </a:pPr>
            <a:endParaRPr lang="en-US" sz="2000"/>
          </a:p>
          <a:p>
            <a:pPr marL="385445" lvl="1" indent="-128270">
              <a:lnSpc>
                <a:spcPct val="120000"/>
              </a:lnSpc>
              <a:spcBef>
                <a:spcPts val="0"/>
              </a:spcBef>
            </a:pPr>
            <a:endParaRPr lang="en-US" sz="2000"/>
          </a:p>
          <a:p>
            <a:pPr marL="128270" indent="-128270">
              <a:lnSpc>
                <a:spcPct val="120000"/>
              </a:lnSpc>
              <a:spcBef>
                <a:spcPts val="0"/>
              </a:spcBef>
            </a:pPr>
            <a:endParaRPr lang="en-US" sz="2000"/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C1EE27E7-BC04-10E1-7320-4720F8108086}"/>
              </a:ext>
            </a:extLst>
          </p:cNvPr>
          <p:cNvSpPr txBox="1">
            <a:spLocks/>
          </p:cNvSpPr>
          <p:nvPr/>
        </p:nvSpPr>
        <p:spPr>
          <a:xfrm>
            <a:off x="534990" y="147007"/>
            <a:ext cx="1127905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1" kern="1200">
                <a:solidFill>
                  <a:srgbClr val="2C72A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sz="4400"/>
              <a:t>Post-COVID Growth Theses, cont.</a:t>
            </a:r>
          </a:p>
        </p:txBody>
      </p:sp>
    </p:spTree>
    <p:extLst>
      <p:ext uri="{BB962C8B-B14F-4D97-AF65-F5344CB8AC3E}">
        <p14:creationId xmlns:p14="http://schemas.microsoft.com/office/powerpoint/2010/main" val="4820342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CE791DC0-BFF4-A207-0D17-F9009F20B6E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47689" y="2412735"/>
            <a:ext cx="4050792" cy="3335436"/>
          </a:xfrm>
        </p:spPr>
        <p:txBody>
          <a:bodyPr/>
          <a:lstStyle/>
          <a:p>
            <a:pPr marL="0" indent="0" algn="ctr">
              <a:buNone/>
            </a:pPr>
            <a:r>
              <a:rPr lang="en-US" sz="2000">
                <a:solidFill>
                  <a:srgbClr val="1A2C54"/>
                </a:solidFill>
              </a:rPr>
              <a:t>LABOR</a:t>
            </a:r>
          </a:p>
          <a:p>
            <a:pPr marL="0" indent="0" algn="ctr">
              <a:buNone/>
            </a:pPr>
            <a:endParaRPr lang="en-US" sz="2000" b="0">
              <a:solidFill>
                <a:srgbClr val="1A2C54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0">
                <a:solidFill>
                  <a:srgbClr val="1A2C54"/>
                </a:solidFill>
              </a:rPr>
              <a:t>85%+ of operating costs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0">
                <a:solidFill>
                  <a:srgbClr val="1A2C54"/>
                </a:solidFill>
              </a:rPr>
              <a:t>Fixed cost of skeletal staffing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0">
                <a:solidFill>
                  <a:srgbClr val="1A2C54"/>
                </a:solidFill>
              </a:rPr>
              <a:t>20%+ wage inflation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0">
                <a:solidFill>
                  <a:srgbClr val="1A2C54"/>
                </a:solidFill>
              </a:rPr>
              <a:t>Labor shortages (RTs)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0">
                <a:solidFill>
                  <a:srgbClr val="1A2C54"/>
                </a:solidFill>
              </a:rPr>
              <a:t>Recruiting/retention challenges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0">
                <a:solidFill>
                  <a:srgbClr val="1A2C54"/>
                </a:solidFill>
              </a:rPr>
              <a:t>Changing labor force (MAs/NPs)</a:t>
            </a:r>
          </a:p>
          <a:p>
            <a:endParaRPr lang="en-US" sz="2000" b="0">
              <a:solidFill>
                <a:srgbClr val="1A2C54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37A551-7666-0D78-B822-DCBDF34AA67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12885" y="822960"/>
            <a:ext cx="10251440" cy="1213435"/>
          </a:xfrm>
        </p:spPr>
        <p:txBody>
          <a:bodyPr>
            <a:normAutofit/>
          </a:bodyPr>
          <a:lstStyle/>
          <a:p>
            <a:r>
              <a:rPr lang="en-US" sz="4400"/>
              <a:t>Today’s Challenges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9DE15836-D579-0FC0-000D-955E752DC641}"/>
              </a:ext>
            </a:extLst>
          </p:cNvPr>
          <p:cNvSpPr txBox="1">
            <a:spLocks/>
          </p:cNvSpPr>
          <p:nvPr/>
        </p:nvSpPr>
        <p:spPr>
          <a:xfrm>
            <a:off x="1517903" y="2412735"/>
            <a:ext cx="3374137" cy="33354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>
                <a:solidFill>
                  <a:srgbClr val="1A2C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REVENUE</a:t>
            </a:r>
          </a:p>
          <a:p>
            <a:pPr marL="0" indent="0" algn="ctr">
              <a:buNone/>
            </a:pPr>
            <a:endParaRPr lang="en-US" sz="2000">
              <a:solidFill>
                <a:srgbClr val="1A2C5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>
                <a:solidFill>
                  <a:srgbClr val="1A2C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Revenue = Volume x Rate</a:t>
            </a:r>
          </a:p>
          <a:p>
            <a:r>
              <a:rPr lang="en-US" sz="2000">
                <a:solidFill>
                  <a:srgbClr val="1A2C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Payer reimbursement flat</a:t>
            </a:r>
          </a:p>
          <a:p>
            <a:r>
              <a:rPr lang="en-US" sz="2000">
                <a:solidFill>
                  <a:srgbClr val="1A2C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Volume-driven business</a:t>
            </a:r>
          </a:p>
          <a:p>
            <a:r>
              <a:rPr lang="en-US" sz="2000">
                <a:solidFill>
                  <a:srgbClr val="1A2C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Productivity vs. acuity</a:t>
            </a:r>
          </a:p>
          <a:p>
            <a:r>
              <a:rPr lang="en-US" sz="2000">
                <a:solidFill>
                  <a:srgbClr val="1A2C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Respiratory dependence</a:t>
            </a:r>
          </a:p>
          <a:p>
            <a:r>
              <a:rPr lang="en-US" sz="2000">
                <a:solidFill>
                  <a:srgbClr val="1A2C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High seasonal variance </a:t>
            </a:r>
          </a:p>
          <a:p>
            <a:endParaRPr lang="en-US" sz="2000">
              <a:solidFill>
                <a:srgbClr val="1A2C5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endParaRPr lang="en-US" sz="2000" b="1">
              <a:solidFill>
                <a:srgbClr val="1A2C5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62934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6F72D6-96B1-FA0B-5FC7-446A2A1CDAF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12886" y="1780573"/>
            <a:ext cx="4333434" cy="3778979"/>
          </a:xfrm>
        </p:spPr>
        <p:txBody>
          <a:bodyPr>
            <a:noAutofit/>
          </a:bodyPr>
          <a:lstStyle/>
          <a:p>
            <a:r>
              <a:rPr lang="en-US" sz="1600">
                <a:solidFill>
                  <a:srgbClr val="1A2C54"/>
                </a:solidFill>
              </a:rPr>
              <a:t>Urgent care started by Emergency Medicine physicians</a:t>
            </a:r>
          </a:p>
          <a:p>
            <a:r>
              <a:rPr lang="en-US" sz="1600">
                <a:solidFill>
                  <a:srgbClr val="1A2C54"/>
                </a:solidFill>
              </a:rPr>
              <a:t>85% duplicative of the emergency department</a:t>
            </a:r>
          </a:p>
          <a:p>
            <a:r>
              <a:rPr lang="en-US" sz="1600">
                <a:solidFill>
                  <a:srgbClr val="1A2C54"/>
                </a:solidFill>
              </a:rPr>
              <a:t>Cost savings to patients and payers</a:t>
            </a:r>
          </a:p>
          <a:p>
            <a:r>
              <a:rPr lang="en-US" sz="1600">
                <a:solidFill>
                  <a:srgbClr val="1A2C54"/>
                </a:solidFill>
              </a:rPr>
              <a:t>Case rate driving acuity degradation </a:t>
            </a:r>
          </a:p>
          <a:p>
            <a:r>
              <a:rPr lang="en-US" sz="1600">
                <a:solidFill>
                  <a:srgbClr val="1A2C54"/>
                </a:solidFill>
              </a:rPr>
              <a:t>Urgent care more expensive than:</a:t>
            </a:r>
          </a:p>
          <a:p>
            <a:pPr lvl="1"/>
            <a:r>
              <a:rPr lang="en-US" sz="1600"/>
              <a:t>Primary care</a:t>
            </a:r>
          </a:p>
          <a:p>
            <a:pPr lvl="1"/>
            <a:r>
              <a:rPr lang="en-US" sz="1600"/>
              <a:t>Telemedicine (85% duplicative??)</a:t>
            </a:r>
          </a:p>
          <a:p>
            <a:pPr lvl="1"/>
            <a:r>
              <a:rPr lang="en-US" sz="1600"/>
              <a:t>OTC/self-care (self-limiting conditions)</a:t>
            </a:r>
          </a:p>
          <a:p>
            <a:r>
              <a:rPr lang="en-US" sz="1600">
                <a:solidFill>
                  <a:srgbClr val="1A2C54"/>
                </a:solidFill>
              </a:rPr>
              <a:t>Cost savings to Medicaid populations</a:t>
            </a:r>
          </a:p>
          <a:p>
            <a:endParaRPr lang="en-US" sz="1600">
              <a:solidFill>
                <a:srgbClr val="1A2C54"/>
              </a:solidFill>
            </a:endParaRPr>
          </a:p>
          <a:p>
            <a:endParaRPr lang="en-US" sz="1600">
              <a:solidFill>
                <a:srgbClr val="1A2C54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AB390F-F571-7C3B-FC9E-AFE529719AF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12886" y="134429"/>
            <a:ext cx="11180676" cy="1325563"/>
          </a:xfrm>
        </p:spPr>
        <p:txBody>
          <a:bodyPr>
            <a:noAutofit/>
          </a:bodyPr>
          <a:lstStyle/>
          <a:p>
            <a:r>
              <a:rPr lang="en-US" sz="4400"/>
              <a:t>Back to the Future: Value Proposition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EA8DDF-67E0-3D91-68EB-DC1AF362BA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999" t="26620" r="8251" b="9932"/>
          <a:stretch/>
        </p:blipFill>
        <p:spPr>
          <a:xfrm>
            <a:off x="5074689" y="1780573"/>
            <a:ext cx="6618873" cy="348676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861743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6F72D6-96B1-FA0B-5FC7-446A2A1CDAF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12886" y="1615440"/>
            <a:ext cx="6427410" cy="4281461"/>
          </a:xfrm>
        </p:spPr>
        <p:txBody>
          <a:bodyPr>
            <a:noAutofit/>
          </a:bodyPr>
          <a:lstStyle/>
          <a:p>
            <a:r>
              <a:rPr lang="en-US" sz="1600">
                <a:solidFill>
                  <a:srgbClr val="1A2C54"/>
                </a:solidFill>
              </a:rPr>
              <a:t>Primary Care: Manages chronic conditions and preventive wellness for a finite patient panel, based on a comprehensive history and physical.</a:t>
            </a:r>
          </a:p>
          <a:p>
            <a:r>
              <a:rPr lang="en-US" sz="1600">
                <a:solidFill>
                  <a:srgbClr val="1A2C54"/>
                </a:solidFill>
              </a:rPr>
              <a:t>General Practice: Diagnoses and treats common health conditions, referring to primary care and specialists as appropriate.</a:t>
            </a:r>
          </a:p>
          <a:p>
            <a:r>
              <a:rPr lang="en-US" sz="1600">
                <a:solidFill>
                  <a:srgbClr val="1A2C54"/>
                </a:solidFill>
              </a:rPr>
              <a:t>Urgent care refers millions in downstream revenue</a:t>
            </a:r>
          </a:p>
          <a:p>
            <a:pPr lvl="1"/>
            <a:r>
              <a:rPr lang="en-US" sz="1600"/>
              <a:t>Sometimes “vapor,” for hospitals “contribution”</a:t>
            </a:r>
          </a:p>
          <a:p>
            <a:pPr lvl="1"/>
            <a:r>
              <a:rPr lang="en-US" sz="1600"/>
              <a:t>Focus on referrals exacerbates acuity degradation</a:t>
            </a:r>
          </a:p>
          <a:p>
            <a:r>
              <a:rPr lang="en-US" sz="1600">
                <a:solidFill>
                  <a:srgbClr val="1A2C54"/>
                </a:solidFill>
              </a:rPr>
              <a:t>Urgent care instead as a “one stop shop”</a:t>
            </a:r>
          </a:p>
          <a:p>
            <a:pPr lvl="1"/>
            <a:r>
              <a:rPr lang="en-US" sz="1600"/>
              <a:t>Integrating specialists </a:t>
            </a:r>
          </a:p>
          <a:p>
            <a:pPr lvl="1"/>
            <a:r>
              <a:rPr lang="en-US" sz="1600"/>
              <a:t>Integrating primary care</a:t>
            </a:r>
          </a:p>
          <a:p>
            <a:pPr lvl="1"/>
            <a:r>
              <a:rPr lang="en-US" sz="1600"/>
              <a:t>Integrating diagnostics</a:t>
            </a:r>
          </a:p>
          <a:p>
            <a:endParaRPr lang="en-US" sz="16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34B9505-7C64-ECF7-176D-1D86C28FE7A1}"/>
              </a:ext>
            </a:extLst>
          </p:cNvPr>
          <p:cNvSpPr/>
          <p:nvPr/>
        </p:nvSpPr>
        <p:spPr>
          <a:xfrm>
            <a:off x="7643044" y="1296293"/>
            <a:ext cx="3566962" cy="715444"/>
          </a:xfrm>
          <a:prstGeom prst="rect">
            <a:avLst/>
          </a:prstGeom>
          <a:solidFill>
            <a:srgbClr val="2C72AB"/>
          </a:solidFill>
          <a:ln>
            <a:solidFill>
              <a:srgbClr val="1A2C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Allergy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C0BA1E-BE59-A57D-2360-AA77E5D8A309}"/>
              </a:ext>
            </a:extLst>
          </p:cNvPr>
          <p:cNvSpPr/>
          <p:nvPr/>
        </p:nvSpPr>
        <p:spPr>
          <a:xfrm>
            <a:off x="7643044" y="2093752"/>
            <a:ext cx="3566962" cy="715444"/>
          </a:xfrm>
          <a:prstGeom prst="rect">
            <a:avLst/>
          </a:prstGeom>
          <a:solidFill>
            <a:srgbClr val="2C72AB"/>
          </a:solidFill>
          <a:ln>
            <a:solidFill>
              <a:srgbClr val="1A2C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Behavioral Health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4280C4-F724-CFA6-76AA-1A0419B4E7B4}"/>
              </a:ext>
            </a:extLst>
          </p:cNvPr>
          <p:cNvSpPr/>
          <p:nvPr/>
        </p:nvSpPr>
        <p:spPr>
          <a:xfrm>
            <a:off x="7643044" y="2891211"/>
            <a:ext cx="3566962" cy="715444"/>
          </a:xfrm>
          <a:prstGeom prst="rect">
            <a:avLst/>
          </a:prstGeom>
          <a:solidFill>
            <a:srgbClr val="2C72AB"/>
          </a:solidFill>
          <a:ln>
            <a:solidFill>
              <a:srgbClr val="1A2C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Dermatology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2D0B41A-4858-1C33-191A-543677A9317C}"/>
              </a:ext>
            </a:extLst>
          </p:cNvPr>
          <p:cNvSpPr/>
          <p:nvPr/>
        </p:nvSpPr>
        <p:spPr>
          <a:xfrm>
            <a:off x="7643044" y="3688670"/>
            <a:ext cx="3566962" cy="715444"/>
          </a:xfrm>
          <a:prstGeom prst="rect">
            <a:avLst/>
          </a:prstGeom>
          <a:solidFill>
            <a:srgbClr val="2C72AB"/>
          </a:solidFill>
          <a:ln>
            <a:solidFill>
              <a:srgbClr val="1A2C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Orthopedics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11FCE6-5B77-4791-7D27-28A80EF17A4F}"/>
              </a:ext>
            </a:extLst>
          </p:cNvPr>
          <p:cNvSpPr/>
          <p:nvPr/>
        </p:nvSpPr>
        <p:spPr>
          <a:xfrm>
            <a:off x="7643044" y="4486129"/>
            <a:ext cx="3566962" cy="715444"/>
          </a:xfrm>
          <a:prstGeom prst="rect">
            <a:avLst/>
          </a:prstGeom>
          <a:solidFill>
            <a:srgbClr val="2C72AB"/>
          </a:solidFill>
          <a:ln>
            <a:solidFill>
              <a:srgbClr val="1A2C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Physical Therapy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BF6F93C-9754-E47A-B15D-DDE3CD34EC37}"/>
              </a:ext>
            </a:extLst>
          </p:cNvPr>
          <p:cNvSpPr/>
          <p:nvPr/>
        </p:nvSpPr>
        <p:spPr>
          <a:xfrm>
            <a:off x="7643044" y="5283588"/>
            <a:ext cx="3566962" cy="715444"/>
          </a:xfrm>
          <a:prstGeom prst="rect">
            <a:avLst/>
          </a:prstGeom>
          <a:solidFill>
            <a:srgbClr val="2C72AB"/>
          </a:solidFill>
          <a:ln>
            <a:solidFill>
              <a:srgbClr val="1A2C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Primary Care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22F490F-7B67-69D9-C767-9525B035C878}"/>
              </a:ext>
            </a:extLst>
          </p:cNvPr>
          <p:cNvSpPr txBox="1">
            <a:spLocks/>
          </p:cNvSpPr>
          <p:nvPr/>
        </p:nvSpPr>
        <p:spPr>
          <a:xfrm>
            <a:off x="512886" y="134429"/>
            <a:ext cx="1118067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1" kern="1200">
                <a:solidFill>
                  <a:srgbClr val="2C72A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sz="4400"/>
              <a:t>Back to the Future: General Practice</a:t>
            </a:r>
          </a:p>
        </p:txBody>
      </p:sp>
    </p:spTree>
    <p:extLst>
      <p:ext uri="{BB962C8B-B14F-4D97-AF65-F5344CB8AC3E}">
        <p14:creationId xmlns:p14="http://schemas.microsoft.com/office/powerpoint/2010/main" val="3954837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2910024-CB9E-A275-8A20-66426301BA7D}"/>
              </a:ext>
            </a:extLst>
          </p:cNvPr>
          <p:cNvSpPr txBox="1">
            <a:spLocks/>
          </p:cNvSpPr>
          <p:nvPr/>
        </p:nvSpPr>
        <p:spPr>
          <a:xfrm>
            <a:off x="512886" y="2008079"/>
            <a:ext cx="6207954" cy="30180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>
                <a:solidFill>
                  <a:srgbClr val="1A2C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Marketing is a scale economy in a large media market</a:t>
            </a:r>
          </a:p>
          <a:p>
            <a:r>
              <a:rPr lang="en-US" sz="1800">
                <a:solidFill>
                  <a:srgbClr val="1A2C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Urgent care started with grassroots marketing</a:t>
            </a:r>
          </a:p>
          <a:p>
            <a:r>
              <a:rPr lang="en-US" sz="1800">
                <a:solidFill>
                  <a:srgbClr val="1A2C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Targeted digital should level the playing field</a:t>
            </a:r>
          </a:p>
          <a:p>
            <a:r>
              <a:rPr lang="en-US" sz="1800">
                <a:solidFill>
                  <a:srgbClr val="1A2C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Pandemic stay-at-home orders shifted marketing spend to digital</a:t>
            </a:r>
          </a:p>
          <a:p>
            <a:r>
              <a:rPr lang="en-US" sz="1800">
                <a:solidFill>
                  <a:srgbClr val="1A2C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Bid-up of pay-per-click (SSM) by health systems, drug chains, national telemedicine providers, etc.</a:t>
            </a:r>
          </a:p>
          <a:p>
            <a:r>
              <a:rPr lang="en-US" sz="1800">
                <a:solidFill>
                  <a:srgbClr val="1A2C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Return to highly localized tactics (events, sponsorships, billboards, etc</a:t>
            </a:r>
            <a:r>
              <a:rPr lang="en-US" sz="1800"/>
              <a:t>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9353CDA-310B-B444-7192-CC14EB216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2717" y="851403"/>
            <a:ext cx="3097006" cy="4209807"/>
          </a:xfrm>
          <a:prstGeom prst="rect">
            <a:avLst/>
          </a:prstGeom>
          <a:ln w="3175">
            <a:solidFill>
              <a:srgbClr val="1A2C54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AF9E46A-D37A-1E68-34A8-FC251BCD2B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4137" y="1931284"/>
            <a:ext cx="2731172" cy="3685315"/>
          </a:xfrm>
          <a:prstGeom prst="rect">
            <a:avLst/>
          </a:prstGeom>
          <a:ln w="3175">
            <a:solidFill>
              <a:srgbClr val="1A2C54"/>
            </a:solidFill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4E436A9-32FF-D188-40A1-3C66B616F60E}"/>
              </a:ext>
            </a:extLst>
          </p:cNvPr>
          <p:cNvSpPr txBox="1">
            <a:spLocks/>
          </p:cNvSpPr>
          <p:nvPr/>
        </p:nvSpPr>
        <p:spPr>
          <a:xfrm>
            <a:off x="512886" y="200337"/>
            <a:ext cx="8164770" cy="17309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1" kern="1200">
                <a:solidFill>
                  <a:srgbClr val="2C72A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sz="4400"/>
              <a:t>Back to the Future: Grassroots Marketing</a:t>
            </a:r>
          </a:p>
        </p:txBody>
      </p:sp>
    </p:spTree>
    <p:extLst>
      <p:ext uri="{BB962C8B-B14F-4D97-AF65-F5344CB8AC3E}">
        <p14:creationId xmlns:p14="http://schemas.microsoft.com/office/powerpoint/2010/main" val="40564742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888165-2715-22EE-1CC2-0B78C35D9F2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12884" y="2735392"/>
            <a:ext cx="6345116" cy="2875412"/>
          </a:xfrm>
        </p:spPr>
        <p:txBody>
          <a:bodyPr>
            <a:noAutofit/>
          </a:bodyPr>
          <a:lstStyle/>
          <a:p>
            <a:r>
              <a:rPr lang="en-US" sz="1600" b="0" dirty="0">
                <a:solidFill>
                  <a:srgbClr val="1A2C54"/>
                </a:solidFill>
              </a:rPr>
              <a:t>Issues recruiting and retaining MAs reduces provider productivity and culture.  </a:t>
            </a:r>
          </a:p>
          <a:p>
            <a:r>
              <a:rPr lang="en-US" sz="1600" b="0" dirty="0">
                <a:solidFill>
                  <a:srgbClr val="1A2C54"/>
                </a:solidFill>
              </a:rPr>
              <a:t>“Unlicensed personnel” are not regulated</a:t>
            </a:r>
            <a:r>
              <a:rPr lang="en-US" sz="1600" b="0">
                <a:solidFill>
                  <a:srgbClr val="1A2C54"/>
                </a:solidFill>
              </a:rPr>
              <a:t> </a:t>
            </a:r>
            <a:r>
              <a:rPr lang="en-US" sz="1600" b="0" dirty="0">
                <a:solidFill>
                  <a:srgbClr val="1A2C54"/>
                </a:solidFill>
              </a:rPr>
              <a:t>—</a:t>
            </a:r>
            <a:r>
              <a:rPr lang="en-US" sz="1600" b="0">
                <a:solidFill>
                  <a:srgbClr val="1A2C54"/>
                </a:solidFill>
              </a:rPr>
              <a:t> </a:t>
            </a:r>
            <a:r>
              <a:rPr lang="en-US" sz="1600" b="0" dirty="0">
                <a:solidFill>
                  <a:srgbClr val="1A2C54"/>
                </a:solidFill>
              </a:rPr>
              <a:t>states enable physician ”delegation of medical tasks” unless otherwise specified.</a:t>
            </a:r>
          </a:p>
          <a:p>
            <a:r>
              <a:rPr lang="en-US" sz="1600" b="0" dirty="0">
                <a:solidFill>
                  <a:srgbClr val="1A2C54"/>
                </a:solidFill>
              </a:rPr>
              <a:t>MAs used to be developed by physicians, who hired selectively and developed over years of on-the-job training.</a:t>
            </a:r>
          </a:p>
          <a:p>
            <a:r>
              <a:rPr lang="en-US" sz="1600" b="0" dirty="0">
                <a:solidFill>
                  <a:srgbClr val="1A2C54"/>
                </a:solidFill>
              </a:rPr>
              <a:t>CMA qualification after attending accredited career college and externship or 2-3 years on the job and passing the national exam.</a:t>
            </a:r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D94CD118-7BB0-5DF1-42F3-56D26409FD9E}"/>
              </a:ext>
            </a:extLst>
          </p:cNvPr>
          <p:cNvSpPr/>
          <p:nvPr/>
        </p:nvSpPr>
        <p:spPr>
          <a:xfrm rot="16200000">
            <a:off x="8486920" y="3924219"/>
            <a:ext cx="1689230" cy="2815389"/>
          </a:xfrm>
          <a:prstGeom prst="homePlate">
            <a:avLst/>
          </a:prstGeom>
          <a:solidFill>
            <a:srgbClr val="2C72AB"/>
          </a:solidFill>
          <a:ln>
            <a:solidFill>
              <a:srgbClr val="1A2C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b"/>
          <a:lstStyle/>
          <a:p>
            <a:pPr algn="ctr"/>
            <a:r>
              <a:rPr lang="en-US" sz="2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Front Desk</a:t>
            </a:r>
          </a:p>
        </p:txBody>
      </p:sp>
      <p:sp>
        <p:nvSpPr>
          <p:cNvPr id="9" name="Arrow: Pentagon 8">
            <a:extLst>
              <a:ext uri="{FF2B5EF4-FFF2-40B4-BE49-F238E27FC236}">
                <a16:creationId xmlns:a16="http://schemas.microsoft.com/office/drawing/2014/main" id="{89595783-E4F8-B1FE-6A6B-EFFE4CF03462}"/>
              </a:ext>
            </a:extLst>
          </p:cNvPr>
          <p:cNvSpPr/>
          <p:nvPr/>
        </p:nvSpPr>
        <p:spPr>
          <a:xfrm rot="16200000">
            <a:off x="8486921" y="3079603"/>
            <a:ext cx="1689230" cy="2815389"/>
          </a:xfrm>
          <a:prstGeom prst="homePlate">
            <a:avLst/>
          </a:prstGeom>
          <a:solidFill>
            <a:srgbClr val="2C72AB"/>
          </a:solidFill>
          <a:ln>
            <a:solidFill>
              <a:srgbClr val="1A2C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b"/>
          <a:lstStyle/>
          <a:p>
            <a:pPr algn="ctr"/>
            <a:r>
              <a:rPr lang="en-US" sz="2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Vitals and Rooming</a:t>
            </a:r>
          </a:p>
        </p:txBody>
      </p:sp>
      <p:sp>
        <p:nvSpPr>
          <p:cNvPr id="10" name="Arrow: Pentagon 9">
            <a:extLst>
              <a:ext uri="{FF2B5EF4-FFF2-40B4-BE49-F238E27FC236}">
                <a16:creationId xmlns:a16="http://schemas.microsoft.com/office/drawing/2014/main" id="{2CF8B66D-6DD6-1FEE-1E39-D5E92C2457C9}"/>
              </a:ext>
            </a:extLst>
          </p:cNvPr>
          <p:cNvSpPr/>
          <p:nvPr/>
        </p:nvSpPr>
        <p:spPr>
          <a:xfrm rot="16200000">
            <a:off x="8486919" y="2234987"/>
            <a:ext cx="1689230" cy="2815389"/>
          </a:xfrm>
          <a:prstGeom prst="homePlate">
            <a:avLst/>
          </a:prstGeom>
          <a:solidFill>
            <a:srgbClr val="2C72AB"/>
          </a:solidFill>
          <a:ln>
            <a:solidFill>
              <a:srgbClr val="1A2C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b"/>
          <a:lstStyle/>
          <a:p>
            <a:pPr algn="ctr"/>
            <a:r>
              <a:rPr lang="en-US" sz="2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Certified Medical Assistant</a:t>
            </a:r>
          </a:p>
        </p:txBody>
      </p:sp>
      <p:sp>
        <p:nvSpPr>
          <p:cNvPr id="13" name="Arrow: Pentagon 12">
            <a:extLst>
              <a:ext uri="{FF2B5EF4-FFF2-40B4-BE49-F238E27FC236}">
                <a16:creationId xmlns:a16="http://schemas.microsoft.com/office/drawing/2014/main" id="{3111E02E-5C4B-1DD4-0484-E2A5579CEA3F}"/>
              </a:ext>
            </a:extLst>
          </p:cNvPr>
          <p:cNvSpPr/>
          <p:nvPr/>
        </p:nvSpPr>
        <p:spPr>
          <a:xfrm rot="16200000">
            <a:off x="8486918" y="1390371"/>
            <a:ext cx="1689230" cy="2815389"/>
          </a:xfrm>
          <a:prstGeom prst="homePlate">
            <a:avLst/>
          </a:prstGeom>
          <a:solidFill>
            <a:srgbClr val="2C72AB"/>
          </a:solidFill>
          <a:ln>
            <a:solidFill>
              <a:srgbClr val="1A2C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b"/>
          <a:lstStyle/>
          <a:p>
            <a:pPr algn="ctr"/>
            <a:r>
              <a:rPr lang="en-US" sz="2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Limited Scope X-Ray</a:t>
            </a:r>
          </a:p>
        </p:txBody>
      </p:sp>
      <p:sp>
        <p:nvSpPr>
          <p:cNvPr id="12" name="Arrow: Pentagon 11">
            <a:extLst>
              <a:ext uri="{FF2B5EF4-FFF2-40B4-BE49-F238E27FC236}">
                <a16:creationId xmlns:a16="http://schemas.microsoft.com/office/drawing/2014/main" id="{420AC530-174F-A93D-156A-8AA2C17E6A80}"/>
              </a:ext>
            </a:extLst>
          </p:cNvPr>
          <p:cNvSpPr/>
          <p:nvPr/>
        </p:nvSpPr>
        <p:spPr>
          <a:xfrm rot="16200000">
            <a:off x="8486919" y="545754"/>
            <a:ext cx="1689230" cy="2815389"/>
          </a:xfrm>
          <a:prstGeom prst="homePlate">
            <a:avLst/>
          </a:prstGeom>
          <a:solidFill>
            <a:srgbClr val="2C72AB"/>
          </a:solidFill>
          <a:ln>
            <a:solidFill>
              <a:srgbClr val="1A2C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b"/>
          <a:lstStyle/>
          <a:p>
            <a:pPr algn="ctr"/>
            <a:r>
              <a:rPr lang="en-US" sz="2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Back Office Lead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6AA9FBD-83C2-BBFE-BB6A-BA27CB1DF3CD}"/>
              </a:ext>
            </a:extLst>
          </p:cNvPr>
          <p:cNvSpPr txBox="1">
            <a:spLocks/>
          </p:cNvSpPr>
          <p:nvPr/>
        </p:nvSpPr>
        <p:spPr>
          <a:xfrm>
            <a:off x="512885" y="950976"/>
            <a:ext cx="7177220" cy="1783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1" kern="1200">
                <a:solidFill>
                  <a:srgbClr val="2C72A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sz="4400"/>
              <a:t>Back to the Future: Staffing and Culture</a:t>
            </a:r>
          </a:p>
        </p:txBody>
      </p:sp>
    </p:spTree>
    <p:extLst>
      <p:ext uri="{BB962C8B-B14F-4D97-AF65-F5344CB8AC3E}">
        <p14:creationId xmlns:p14="http://schemas.microsoft.com/office/powerpoint/2010/main" val="18921100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3236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86C12-EDD4-4EAE-621C-E749B71CC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9B9B1-4898-5916-B083-8D4589A287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5A35AA-8E00-22EB-B3C2-5B9F129493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2607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58338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26582B541439E4AAC2841E9856FB95B" ma:contentTypeVersion="15" ma:contentTypeDescription="Create a new document." ma:contentTypeScope="" ma:versionID="1c61a504198ba7d47a007b281c5acca0">
  <xsd:schema xmlns:xsd="http://www.w3.org/2001/XMLSchema" xmlns:xs="http://www.w3.org/2001/XMLSchema" xmlns:p="http://schemas.microsoft.com/office/2006/metadata/properties" xmlns:ns2="40e5b472-4b8b-4a0b-b636-87dd43918931" xmlns:ns3="e53e0408-55e7-44be-8580-54948c2f7d4a" targetNamespace="http://schemas.microsoft.com/office/2006/metadata/properties" ma:root="true" ma:fieldsID="5214305464210d8c16c7ac02f544208e" ns2:_="" ns3:_="">
    <xsd:import namespace="40e5b472-4b8b-4a0b-b636-87dd43918931"/>
    <xsd:import namespace="e53e0408-55e7-44be-8580-54948c2f7d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e5b472-4b8b-4a0b-b636-87dd4391893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abfbdab3-4865-46b0-8316-74d439cf5be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3e0408-55e7-44be-8580-54948c2f7d4a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08b79d3a-fac4-4459-a391-f77235bd0ef3}" ma:internalName="TaxCatchAll" ma:showField="CatchAllData" ma:web="e53e0408-55e7-44be-8580-54948c2f7d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53e0408-55e7-44be-8580-54948c2f7d4a">
      <UserInfo>
        <DisplayName>Alan Ayers</DisplayName>
        <AccountId>65</AccountId>
        <AccountType/>
      </UserInfo>
    </SharedWithUsers>
    <TaxCatchAll xmlns="e53e0408-55e7-44be-8580-54948c2f7d4a" xsi:nil="true"/>
    <lcf76f155ced4ddcb4097134ff3c332f xmlns="40e5b472-4b8b-4a0b-b636-87dd4391893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8CC9B3A-4167-4990-B47A-BBE009F68921}">
  <ds:schemaRefs>
    <ds:schemaRef ds:uri="40e5b472-4b8b-4a0b-b636-87dd43918931"/>
    <ds:schemaRef ds:uri="e53e0408-55e7-44be-8580-54948c2f7d4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E211B54-CCB8-4481-945E-47EC855274F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6412663-4750-4353-B610-8F830ECEBE53}">
  <ds:schemaRefs>
    <ds:schemaRef ds:uri="http://purl.org/dc/terms/"/>
    <ds:schemaRef ds:uri="http://www.w3.org/XML/1998/namespace"/>
    <ds:schemaRef ds:uri="40e5b472-4b8b-4a0b-b636-87dd43918931"/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e53e0408-55e7-44be-8580-54948c2f7d4a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588</Words>
  <Application>Microsoft Office PowerPoint</Application>
  <PresentationFormat>Widescreen</PresentationFormat>
  <Paragraphs>128</Paragraphs>
  <Slides>14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Avenir Next Condensed Demi Bold</vt:lpstr>
      <vt:lpstr>Calibri</vt:lpstr>
      <vt:lpstr>Tahoma</vt:lpstr>
      <vt:lpstr>Office Theme</vt:lpstr>
      <vt:lpstr>PowerPoint Presentation</vt:lpstr>
      <vt:lpstr>WELCOME</vt:lpstr>
      <vt:lpstr>SPEAKER</vt:lpstr>
      <vt:lpstr>PowerPoint Presentation</vt:lpstr>
      <vt:lpstr>Post-COVID Growth Theses</vt:lpstr>
      <vt:lpstr>PowerPoint Presentation</vt:lpstr>
      <vt:lpstr>Today’s Challenges</vt:lpstr>
      <vt:lpstr>Back to the Future: Value Proposition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Tanya Christensen</dc:creator>
  <cp:lastModifiedBy>Alan Ayers</cp:lastModifiedBy>
  <cp:revision>96</cp:revision>
  <dcterms:created xsi:type="dcterms:W3CDTF">2022-11-16T16:23:23Z</dcterms:created>
  <dcterms:modified xsi:type="dcterms:W3CDTF">2024-02-14T16:54:21Z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0x010100826582B541439E4AAC2841E9856FB95B</vt:lpwstr>
  </property>
  <property fmtid="{D5CDD505-2E9C-101B-9397-08002B2CF9AE}" pid="3" name="MediaServiceImageTags">
    <vt:lpwstr/>
  </property>
</Properties>
</file>