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8" r:id="rId5"/>
    <p:sldMasterId id="2147483674" r:id="rId6"/>
  </p:sldMasterIdLst>
  <p:notesMasterIdLst>
    <p:notesMasterId r:id="rId95"/>
  </p:notesMasterIdLst>
  <p:handoutMasterIdLst>
    <p:handoutMasterId r:id="rId96"/>
  </p:handoutMasterIdLst>
  <p:sldIdLst>
    <p:sldId id="283" r:id="rId7"/>
    <p:sldId id="384" r:id="rId8"/>
    <p:sldId id="280" r:id="rId9"/>
    <p:sldId id="278" r:id="rId10"/>
    <p:sldId id="295" r:id="rId11"/>
    <p:sldId id="296" r:id="rId12"/>
    <p:sldId id="257" r:id="rId13"/>
    <p:sldId id="272" r:id="rId14"/>
    <p:sldId id="289" r:id="rId15"/>
    <p:sldId id="298" r:id="rId16"/>
    <p:sldId id="294" r:id="rId17"/>
    <p:sldId id="299" r:id="rId18"/>
    <p:sldId id="291" r:id="rId19"/>
    <p:sldId id="300" r:id="rId20"/>
    <p:sldId id="374" r:id="rId21"/>
    <p:sldId id="301" r:id="rId22"/>
    <p:sldId id="292" r:id="rId23"/>
    <p:sldId id="274" r:id="rId24"/>
    <p:sldId id="277" r:id="rId25"/>
    <p:sldId id="303" r:id="rId26"/>
    <p:sldId id="379" r:id="rId27"/>
    <p:sldId id="313" r:id="rId28"/>
    <p:sldId id="315" r:id="rId29"/>
    <p:sldId id="314" r:id="rId30"/>
    <p:sldId id="371" r:id="rId31"/>
    <p:sldId id="316" r:id="rId32"/>
    <p:sldId id="317" r:id="rId33"/>
    <p:sldId id="304" r:id="rId34"/>
    <p:sldId id="324" r:id="rId35"/>
    <p:sldId id="305" r:id="rId36"/>
    <p:sldId id="325" r:id="rId37"/>
    <p:sldId id="375" r:id="rId38"/>
    <p:sldId id="373" r:id="rId39"/>
    <p:sldId id="326" r:id="rId40"/>
    <p:sldId id="372" r:id="rId41"/>
    <p:sldId id="376" r:id="rId42"/>
    <p:sldId id="378" r:id="rId43"/>
    <p:sldId id="377" r:id="rId44"/>
    <p:sldId id="306" r:id="rId45"/>
    <p:sldId id="328" r:id="rId46"/>
    <p:sldId id="329" r:id="rId47"/>
    <p:sldId id="307" r:id="rId48"/>
    <p:sldId id="330" r:id="rId49"/>
    <p:sldId id="331" r:id="rId50"/>
    <p:sldId id="332" r:id="rId51"/>
    <p:sldId id="333" r:id="rId52"/>
    <p:sldId id="334" r:id="rId53"/>
    <p:sldId id="335" r:id="rId54"/>
    <p:sldId id="337" r:id="rId55"/>
    <p:sldId id="339" r:id="rId56"/>
    <p:sldId id="340" r:id="rId57"/>
    <p:sldId id="341" r:id="rId58"/>
    <p:sldId id="342" r:id="rId59"/>
    <p:sldId id="343" r:id="rId60"/>
    <p:sldId id="344" r:id="rId61"/>
    <p:sldId id="345" r:id="rId62"/>
    <p:sldId id="308" r:id="rId63"/>
    <p:sldId id="346" r:id="rId64"/>
    <p:sldId id="347" r:id="rId65"/>
    <p:sldId id="348" r:id="rId66"/>
    <p:sldId id="350" r:id="rId67"/>
    <p:sldId id="351" r:id="rId68"/>
    <p:sldId id="352" r:id="rId69"/>
    <p:sldId id="353" r:id="rId70"/>
    <p:sldId id="309" r:id="rId71"/>
    <p:sldId id="354" r:id="rId72"/>
    <p:sldId id="355" r:id="rId73"/>
    <p:sldId id="356" r:id="rId74"/>
    <p:sldId id="357" r:id="rId75"/>
    <p:sldId id="349" r:id="rId76"/>
    <p:sldId id="358" r:id="rId77"/>
    <p:sldId id="359" r:id="rId78"/>
    <p:sldId id="360" r:id="rId79"/>
    <p:sldId id="361" r:id="rId80"/>
    <p:sldId id="381" r:id="rId81"/>
    <p:sldId id="362" r:id="rId82"/>
    <p:sldId id="363" r:id="rId83"/>
    <p:sldId id="382" r:id="rId84"/>
    <p:sldId id="380" r:id="rId85"/>
    <p:sldId id="364" r:id="rId86"/>
    <p:sldId id="276" r:id="rId87"/>
    <p:sldId id="338" r:id="rId88"/>
    <p:sldId id="365" r:id="rId89"/>
    <p:sldId id="366" r:id="rId90"/>
    <p:sldId id="367" r:id="rId91"/>
    <p:sldId id="368" r:id="rId92"/>
    <p:sldId id="369" r:id="rId93"/>
    <p:sldId id="273" r:id="rId9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6E1EA42-05E8-EE16-1FB9-E04E8437F163}" name="Stephanie Petersen" initials="SP" userId="M+NBrRN1CiwaruVZUM8OfqyWfMIGwSdWzd8bMQk6UDg=" providerId="None"/>
  <p188:author id="{B83F5279-E111-80B2-5929-564B564B14AE}" name="Nicole Scherck" initials="NS" userId="E0QN/98YMpv2HPYobn1xFhTcZI8QA4c/7yMOMZBQwcQ=" providerId="None"/>
  <p188:author id="{3F0B3D82-7A2F-73E9-CA4A-70C15FD79770}" name="Stephanie Petersen" initials="SP" userId="S::stephanie.petersen@experityhealth.com::291417b0-529b-4e39-b56f-37289449bf2d" providerId="AD"/>
  <p188:author id="{E60BD2F4-06BC-D694-B821-95DDECB1E24D}" name="Kirsten Gross" initials="KG" userId="S::kirsten.gross@experityhealth.com::2ef1f85e-3cd1-446e-811d-8d0cf9e744fd" providerId="AD"/>
  <p188:author id="{6CC51CF8-AD4F-C6C8-21A5-F1B8E680E575}" name="Melissa Rohwedder" initials="MR" userId="S::Melissa.Rohwedder@experityhealth.com::6580a757-31c2-48c3-80c5-ba1b0296ae0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72AB"/>
    <a:srgbClr val="1A2C54"/>
    <a:srgbClr val="F89D3D"/>
    <a:srgbClr val="47B7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sorterViewPr>
    <p:cViewPr>
      <p:scale>
        <a:sx n="100" d="100"/>
        <a:sy n="100" d="100"/>
      </p:scale>
      <p:origin x="0" y="-7088"/>
    </p:cViewPr>
  </p:sorterViewPr>
  <p:notesViewPr>
    <p:cSldViewPr snapToGrid="0">
      <p:cViewPr>
        <p:scale>
          <a:sx n="1" d="2"/>
          <a:sy n="1" d="2"/>
        </p:scale>
        <p:origin x="4632" y="111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microsoft.com/office/2018/10/relationships/authors" Target="authors.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notesMaster" Target="notesMasters/notesMaster1.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theme" Target="theme/theme1.xml"/><Relationship Id="rId10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n Ayers" userId="9742291d-3c75-44b0-aac6-f0b9658765bc" providerId="ADAL" clId="{E5A24F3F-C911-4F30-A635-44DCE770191C}"/>
    <pc:docChg chg="modSld">
      <pc:chgData name="Alan Ayers" userId="9742291d-3c75-44b0-aac6-f0b9658765bc" providerId="ADAL" clId="{E5A24F3F-C911-4F30-A635-44DCE770191C}" dt="2024-09-25T19:34:01.977" v="89" actId="20577"/>
      <pc:docMkLst>
        <pc:docMk/>
      </pc:docMkLst>
      <pc:sldChg chg="modSp mod">
        <pc:chgData name="Alan Ayers" userId="9742291d-3c75-44b0-aac6-f0b9658765bc" providerId="ADAL" clId="{E5A24F3F-C911-4F30-A635-44DCE770191C}" dt="2024-09-25T19:34:01.977" v="89" actId="20577"/>
        <pc:sldMkLst>
          <pc:docMk/>
          <pc:sldMk cId="2181435573" sldId="313"/>
        </pc:sldMkLst>
        <pc:spChg chg="mod">
          <ac:chgData name="Alan Ayers" userId="9742291d-3c75-44b0-aac6-f0b9658765bc" providerId="ADAL" clId="{E5A24F3F-C911-4F30-A635-44DCE770191C}" dt="2024-09-25T19:34:01.977" v="89" actId="20577"/>
          <ac:spMkLst>
            <pc:docMk/>
            <pc:sldMk cId="2181435573" sldId="313"/>
            <ac:spMk id="10" creationId="{E22F490F-7B67-69D9-C767-9525B035C87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3180D2-E25A-DF83-3F8E-1294FA88E081}"/>
              </a:ext>
            </a:extLst>
          </p:cNvPr>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BF9417E-8966-F6CA-569B-31D4686029EC}"/>
              </a:ext>
            </a:extLst>
          </p:cNvPr>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F1D81FF5-E07B-BA48-9583-B7B5BCC81E13}" type="datetimeFigureOut">
              <a:rPr lang="en-US" smtClean="0"/>
              <a:t>9/25/2024</a:t>
            </a:fld>
            <a:endParaRPr lang="en-US"/>
          </a:p>
        </p:txBody>
      </p:sp>
      <p:sp>
        <p:nvSpPr>
          <p:cNvPr id="4" name="Footer Placeholder 3">
            <a:extLst>
              <a:ext uri="{FF2B5EF4-FFF2-40B4-BE49-F238E27FC236}">
                <a16:creationId xmlns:a16="http://schemas.microsoft.com/office/drawing/2014/main" id="{92F12A94-726E-0293-674C-3EC1E29AB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F829ED4-D77F-1E16-E4A8-455D1C9FFB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4CA7C1-3A7E-1947-A731-81C564BDB9C0}" type="slidenum">
              <a:rPr lang="en-US" smtClean="0"/>
              <a:t>‹#›</a:t>
            </a:fld>
            <a:endParaRPr lang="en-US"/>
          </a:p>
        </p:txBody>
      </p:sp>
    </p:spTree>
    <p:extLst>
      <p:ext uri="{BB962C8B-B14F-4D97-AF65-F5344CB8AC3E}">
        <p14:creationId xmlns:p14="http://schemas.microsoft.com/office/powerpoint/2010/main" val="24708231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A2D9F1-B9DE-C546-B633-1CDDB33335B2}" type="slidenum">
              <a:rPr lang="en-US" smtClean="0"/>
              <a:t>‹#›</a:t>
            </a:fld>
            <a:endParaRPr lang="en-US"/>
          </a:p>
        </p:txBody>
      </p:sp>
    </p:spTree>
    <p:extLst>
      <p:ext uri="{BB962C8B-B14F-4D97-AF65-F5344CB8AC3E}">
        <p14:creationId xmlns:p14="http://schemas.microsoft.com/office/powerpoint/2010/main" val="2905318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1</a:t>
            </a:fld>
            <a:endParaRPr lang="en-US"/>
          </a:p>
        </p:txBody>
      </p:sp>
    </p:spTree>
    <p:extLst>
      <p:ext uri="{BB962C8B-B14F-4D97-AF65-F5344CB8AC3E}">
        <p14:creationId xmlns:p14="http://schemas.microsoft.com/office/powerpoint/2010/main" val="2301947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2</a:t>
            </a:fld>
            <a:endParaRPr lang="en-US"/>
          </a:p>
        </p:txBody>
      </p:sp>
    </p:spTree>
    <p:extLst>
      <p:ext uri="{BB962C8B-B14F-4D97-AF65-F5344CB8AC3E}">
        <p14:creationId xmlns:p14="http://schemas.microsoft.com/office/powerpoint/2010/main" val="1726628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3</a:t>
            </a:fld>
            <a:endParaRPr lang="en-US"/>
          </a:p>
        </p:txBody>
      </p:sp>
    </p:spTree>
    <p:extLst>
      <p:ext uri="{BB962C8B-B14F-4D97-AF65-F5344CB8AC3E}">
        <p14:creationId xmlns:p14="http://schemas.microsoft.com/office/powerpoint/2010/main" val="3854308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4</a:t>
            </a:fld>
            <a:endParaRPr lang="en-US"/>
          </a:p>
        </p:txBody>
      </p:sp>
    </p:spTree>
    <p:extLst>
      <p:ext uri="{BB962C8B-B14F-4D97-AF65-F5344CB8AC3E}">
        <p14:creationId xmlns:p14="http://schemas.microsoft.com/office/powerpoint/2010/main" val="498089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5</a:t>
            </a:fld>
            <a:endParaRPr lang="en-US"/>
          </a:p>
        </p:txBody>
      </p:sp>
    </p:spTree>
    <p:extLst>
      <p:ext uri="{BB962C8B-B14F-4D97-AF65-F5344CB8AC3E}">
        <p14:creationId xmlns:p14="http://schemas.microsoft.com/office/powerpoint/2010/main" val="4047941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6</a:t>
            </a:fld>
            <a:endParaRPr lang="en-US"/>
          </a:p>
        </p:txBody>
      </p:sp>
    </p:spTree>
    <p:extLst>
      <p:ext uri="{BB962C8B-B14F-4D97-AF65-F5344CB8AC3E}">
        <p14:creationId xmlns:p14="http://schemas.microsoft.com/office/powerpoint/2010/main" val="3281450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7</a:t>
            </a:fld>
            <a:endParaRPr lang="en-US"/>
          </a:p>
        </p:txBody>
      </p:sp>
    </p:spTree>
    <p:extLst>
      <p:ext uri="{BB962C8B-B14F-4D97-AF65-F5344CB8AC3E}">
        <p14:creationId xmlns:p14="http://schemas.microsoft.com/office/powerpoint/2010/main" val="1948436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8</a:t>
            </a:fld>
            <a:endParaRPr lang="en-US"/>
          </a:p>
        </p:txBody>
      </p:sp>
    </p:spTree>
    <p:extLst>
      <p:ext uri="{BB962C8B-B14F-4D97-AF65-F5344CB8AC3E}">
        <p14:creationId xmlns:p14="http://schemas.microsoft.com/office/powerpoint/2010/main" val="4222259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9</a:t>
            </a:fld>
            <a:endParaRPr lang="en-US"/>
          </a:p>
        </p:txBody>
      </p:sp>
    </p:spTree>
    <p:extLst>
      <p:ext uri="{BB962C8B-B14F-4D97-AF65-F5344CB8AC3E}">
        <p14:creationId xmlns:p14="http://schemas.microsoft.com/office/powerpoint/2010/main" val="1403221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10</a:t>
            </a:fld>
            <a:endParaRPr lang="en-US"/>
          </a:p>
        </p:txBody>
      </p:sp>
    </p:spTree>
    <p:extLst>
      <p:ext uri="{BB962C8B-B14F-4D97-AF65-F5344CB8AC3E}">
        <p14:creationId xmlns:p14="http://schemas.microsoft.com/office/powerpoint/2010/main" val="4092307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11</a:t>
            </a:fld>
            <a:endParaRPr lang="en-US"/>
          </a:p>
        </p:txBody>
      </p:sp>
    </p:spTree>
    <p:extLst>
      <p:ext uri="{BB962C8B-B14F-4D97-AF65-F5344CB8AC3E}">
        <p14:creationId xmlns:p14="http://schemas.microsoft.com/office/powerpoint/2010/main" val="564306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12</a:t>
            </a:fld>
            <a:endParaRPr lang="en-US"/>
          </a:p>
        </p:txBody>
      </p:sp>
    </p:spTree>
    <p:extLst>
      <p:ext uri="{BB962C8B-B14F-4D97-AF65-F5344CB8AC3E}">
        <p14:creationId xmlns:p14="http://schemas.microsoft.com/office/powerpoint/2010/main" val="480845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13</a:t>
            </a:fld>
            <a:endParaRPr lang="en-US"/>
          </a:p>
        </p:txBody>
      </p:sp>
    </p:spTree>
    <p:extLst>
      <p:ext uri="{BB962C8B-B14F-4D97-AF65-F5344CB8AC3E}">
        <p14:creationId xmlns:p14="http://schemas.microsoft.com/office/powerpoint/2010/main" val="1590647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14</a:t>
            </a:fld>
            <a:endParaRPr lang="en-US"/>
          </a:p>
        </p:txBody>
      </p:sp>
    </p:spTree>
    <p:extLst>
      <p:ext uri="{BB962C8B-B14F-4D97-AF65-F5344CB8AC3E}">
        <p14:creationId xmlns:p14="http://schemas.microsoft.com/office/powerpoint/2010/main" val="368842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15</a:t>
            </a:fld>
            <a:endParaRPr lang="en-US"/>
          </a:p>
        </p:txBody>
      </p:sp>
    </p:spTree>
    <p:extLst>
      <p:ext uri="{BB962C8B-B14F-4D97-AF65-F5344CB8AC3E}">
        <p14:creationId xmlns:p14="http://schemas.microsoft.com/office/powerpoint/2010/main" val="600255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16</a:t>
            </a:fld>
            <a:endParaRPr lang="en-US"/>
          </a:p>
        </p:txBody>
      </p:sp>
    </p:spTree>
    <p:extLst>
      <p:ext uri="{BB962C8B-B14F-4D97-AF65-F5344CB8AC3E}">
        <p14:creationId xmlns:p14="http://schemas.microsoft.com/office/powerpoint/2010/main" val="31545927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17</a:t>
            </a:fld>
            <a:endParaRPr lang="en-US"/>
          </a:p>
        </p:txBody>
      </p:sp>
    </p:spTree>
    <p:extLst>
      <p:ext uri="{BB962C8B-B14F-4D97-AF65-F5344CB8AC3E}">
        <p14:creationId xmlns:p14="http://schemas.microsoft.com/office/powerpoint/2010/main" val="14454107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18</a:t>
            </a:fld>
            <a:endParaRPr lang="en-US"/>
          </a:p>
        </p:txBody>
      </p:sp>
    </p:spTree>
    <p:extLst>
      <p:ext uri="{BB962C8B-B14F-4D97-AF65-F5344CB8AC3E}">
        <p14:creationId xmlns:p14="http://schemas.microsoft.com/office/powerpoint/2010/main" val="35643781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19</a:t>
            </a:fld>
            <a:endParaRPr lang="en-US"/>
          </a:p>
        </p:txBody>
      </p:sp>
    </p:spTree>
    <p:extLst>
      <p:ext uri="{BB962C8B-B14F-4D97-AF65-F5344CB8AC3E}">
        <p14:creationId xmlns:p14="http://schemas.microsoft.com/office/powerpoint/2010/main" val="35099534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20</a:t>
            </a:fld>
            <a:endParaRPr lang="en-US"/>
          </a:p>
        </p:txBody>
      </p:sp>
    </p:spTree>
    <p:extLst>
      <p:ext uri="{BB962C8B-B14F-4D97-AF65-F5344CB8AC3E}">
        <p14:creationId xmlns:p14="http://schemas.microsoft.com/office/powerpoint/2010/main" val="42671962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21</a:t>
            </a:fld>
            <a:endParaRPr lang="en-US"/>
          </a:p>
        </p:txBody>
      </p:sp>
    </p:spTree>
    <p:extLst>
      <p:ext uri="{BB962C8B-B14F-4D97-AF65-F5344CB8AC3E}">
        <p14:creationId xmlns:p14="http://schemas.microsoft.com/office/powerpoint/2010/main" val="8647147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22</a:t>
            </a:fld>
            <a:endParaRPr lang="en-US"/>
          </a:p>
        </p:txBody>
      </p:sp>
    </p:spTree>
    <p:extLst>
      <p:ext uri="{BB962C8B-B14F-4D97-AF65-F5344CB8AC3E}">
        <p14:creationId xmlns:p14="http://schemas.microsoft.com/office/powerpoint/2010/main" val="32337871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23</a:t>
            </a:fld>
            <a:endParaRPr lang="en-US"/>
          </a:p>
        </p:txBody>
      </p:sp>
    </p:spTree>
    <p:extLst>
      <p:ext uri="{BB962C8B-B14F-4D97-AF65-F5344CB8AC3E}">
        <p14:creationId xmlns:p14="http://schemas.microsoft.com/office/powerpoint/2010/main" val="6617540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24</a:t>
            </a:fld>
            <a:endParaRPr lang="en-US"/>
          </a:p>
        </p:txBody>
      </p:sp>
    </p:spTree>
    <p:extLst>
      <p:ext uri="{BB962C8B-B14F-4D97-AF65-F5344CB8AC3E}">
        <p14:creationId xmlns:p14="http://schemas.microsoft.com/office/powerpoint/2010/main" val="20190443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25</a:t>
            </a:fld>
            <a:endParaRPr lang="en-US"/>
          </a:p>
        </p:txBody>
      </p:sp>
    </p:spTree>
    <p:extLst>
      <p:ext uri="{BB962C8B-B14F-4D97-AF65-F5344CB8AC3E}">
        <p14:creationId xmlns:p14="http://schemas.microsoft.com/office/powerpoint/2010/main" val="21229488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26</a:t>
            </a:fld>
            <a:endParaRPr lang="en-US"/>
          </a:p>
        </p:txBody>
      </p:sp>
    </p:spTree>
    <p:extLst>
      <p:ext uri="{BB962C8B-B14F-4D97-AF65-F5344CB8AC3E}">
        <p14:creationId xmlns:p14="http://schemas.microsoft.com/office/powerpoint/2010/main" val="6678775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27</a:t>
            </a:fld>
            <a:endParaRPr lang="en-US"/>
          </a:p>
        </p:txBody>
      </p:sp>
    </p:spTree>
    <p:extLst>
      <p:ext uri="{BB962C8B-B14F-4D97-AF65-F5344CB8AC3E}">
        <p14:creationId xmlns:p14="http://schemas.microsoft.com/office/powerpoint/2010/main" val="20832116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28</a:t>
            </a:fld>
            <a:endParaRPr lang="en-US"/>
          </a:p>
        </p:txBody>
      </p:sp>
    </p:spTree>
    <p:extLst>
      <p:ext uri="{BB962C8B-B14F-4D97-AF65-F5344CB8AC3E}">
        <p14:creationId xmlns:p14="http://schemas.microsoft.com/office/powerpoint/2010/main" val="11761789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29</a:t>
            </a:fld>
            <a:endParaRPr lang="en-US"/>
          </a:p>
        </p:txBody>
      </p:sp>
    </p:spTree>
    <p:extLst>
      <p:ext uri="{BB962C8B-B14F-4D97-AF65-F5344CB8AC3E}">
        <p14:creationId xmlns:p14="http://schemas.microsoft.com/office/powerpoint/2010/main" val="21636863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30</a:t>
            </a:fld>
            <a:endParaRPr lang="en-US"/>
          </a:p>
        </p:txBody>
      </p:sp>
    </p:spTree>
    <p:extLst>
      <p:ext uri="{BB962C8B-B14F-4D97-AF65-F5344CB8AC3E}">
        <p14:creationId xmlns:p14="http://schemas.microsoft.com/office/powerpoint/2010/main" val="41452393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31</a:t>
            </a:fld>
            <a:endParaRPr lang="en-US"/>
          </a:p>
        </p:txBody>
      </p:sp>
    </p:spTree>
    <p:extLst>
      <p:ext uri="{BB962C8B-B14F-4D97-AF65-F5344CB8AC3E}">
        <p14:creationId xmlns:p14="http://schemas.microsoft.com/office/powerpoint/2010/main" val="4401146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32</a:t>
            </a:fld>
            <a:endParaRPr lang="en-US"/>
          </a:p>
        </p:txBody>
      </p:sp>
    </p:spTree>
    <p:extLst>
      <p:ext uri="{BB962C8B-B14F-4D97-AF65-F5344CB8AC3E}">
        <p14:creationId xmlns:p14="http://schemas.microsoft.com/office/powerpoint/2010/main" val="4179679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33</a:t>
            </a:fld>
            <a:endParaRPr lang="en-US"/>
          </a:p>
        </p:txBody>
      </p:sp>
    </p:spTree>
    <p:extLst>
      <p:ext uri="{BB962C8B-B14F-4D97-AF65-F5344CB8AC3E}">
        <p14:creationId xmlns:p14="http://schemas.microsoft.com/office/powerpoint/2010/main" val="38814488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34</a:t>
            </a:fld>
            <a:endParaRPr lang="en-US"/>
          </a:p>
        </p:txBody>
      </p:sp>
    </p:spTree>
    <p:extLst>
      <p:ext uri="{BB962C8B-B14F-4D97-AF65-F5344CB8AC3E}">
        <p14:creationId xmlns:p14="http://schemas.microsoft.com/office/powerpoint/2010/main" val="32275692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35</a:t>
            </a:fld>
            <a:endParaRPr lang="en-US"/>
          </a:p>
        </p:txBody>
      </p:sp>
    </p:spTree>
    <p:extLst>
      <p:ext uri="{BB962C8B-B14F-4D97-AF65-F5344CB8AC3E}">
        <p14:creationId xmlns:p14="http://schemas.microsoft.com/office/powerpoint/2010/main" val="10264933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36</a:t>
            </a:fld>
            <a:endParaRPr lang="en-US"/>
          </a:p>
        </p:txBody>
      </p:sp>
    </p:spTree>
    <p:extLst>
      <p:ext uri="{BB962C8B-B14F-4D97-AF65-F5344CB8AC3E}">
        <p14:creationId xmlns:p14="http://schemas.microsoft.com/office/powerpoint/2010/main" val="11072040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A2D9F1-B9DE-C546-B633-1CDDB33335B2}" type="slidenum">
              <a:rPr lang="en-US" smtClean="0"/>
              <a:t>37</a:t>
            </a:fld>
            <a:endParaRPr lang="en-US"/>
          </a:p>
        </p:txBody>
      </p:sp>
    </p:spTree>
    <p:extLst>
      <p:ext uri="{BB962C8B-B14F-4D97-AF65-F5344CB8AC3E}">
        <p14:creationId xmlns:p14="http://schemas.microsoft.com/office/powerpoint/2010/main" val="46170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38</a:t>
            </a:fld>
            <a:endParaRPr lang="en-US"/>
          </a:p>
        </p:txBody>
      </p:sp>
    </p:spTree>
    <p:extLst>
      <p:ext uri="{BB962C8B-B14F-4D97-AF65-F5344CB8AC3E}">
        <p14:creationId xmlns:p14="http://schemas.microsoft.com/office/powerpoint/2010/main" val="14496904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39</a:t>
            </a:fld>
            <a:endParaRPr lang="en-US"/>
          </a:p>
        </p:txBody>
      </p:sp>
    </p:spTree>
    <p:extLst>
      <p:ext uri="{BB962C8B-B14F-4D97-AF65-F5344CB8AC3E}">
        <p14:creationId xmlns:p14="http://schemas.microsoft.com/office/powerpoint/2010/main" val="7461601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40</a:t>
            </a:fld>
            <a:endParaRPr lang="en-US"/>
          </a:p>
        </p:txBody>
      </p:sp>
    </p:spTree>
    <p:extLst>
      <p:ext uri="{BB962C8B-B14F-4D97-AF65-F5344CB8AC3E}">
        <p14:creationId xmlns:p14="http://schemas.microsoft.com/office/powerpoint/2010/main" val="20996310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41</a:t>
            </a:fld>
            <a:endParaRPr lang="en-US"/>
          </a:p>
        </p:txBody>
      </p:sp>
    </p:spTree>
    <p:extLst>
      <p:ext uri="{BB962C8B-B14F-4D97-AF65-F5344CB8AC3E}">
        <p14:creationId xmlns:p14="http://schemas.microsoft.com/office/powerpoint/2010/main" val="34921159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42</a:t>
            </a:fld>
            <a:endParaRPr lang="en-US"/>
          </a:p>
        </p:txBody>
      </p:sp>
    </p:spTree>
    <p:extLst>
      <p:ext uri="{BB962C8B-B14F-4D97-AF65-F5344CB8AC3E}">
        <p14:creationId xmlns:p14="http://schemas.microsoft.com/office/powerpoint/2010/main" val="30771337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43</a:t>
            </a:fld>
            <a:endParaRPr lang="en-US"/>
          </a:p>
        </p:txBody>
      </p:sp>
    </p:spTree>
    <p:extLst>
      <p:ext uri="{BB962C8B-B14F-4D97-AF65-F5344CB8AC3E}">
        <p14:creationId xmlns:p14="http://schemas.microsoft.com/office/powerpoint/2010/main" val="15617428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44</a:t>
            </a:fld>
            <a:endParaRPr lang="en-US"/>
          </a:p>
        </p:txBody>
      </p:sp>
    </p:spTree>
    <p:extLst>
      <p:ext uri="{BB962C8B-B14F-4D97-AF65-F5344CB8AC3E}">
        <p14:creationId xmlns:p14="http://schemas.microsoft.com/office/powerpoint/2010/main" val="15700234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45</a:t>
            </a:fld>
            <a:endParaRPr lang="en-US"/>
          </a:p>
        </p:txBody>
      </p:sp>
    </p:spTree>
    <p:extLst>
      <p:ext uri="{BB962C8B-B14F-4D97-AF65-F5344CB8AC3E}">
        <p14:creationId xmlns:p14="http://schemas.microsoft.com/office/powerpoint/2010/main" val="16615346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46</a:t>
            </a:fld>
            <a:endParaRPr lang="en-US"/>
          </a:p>
        </p:txBody>
      </p:sp>
    </p:spTree>
    <p:extLst>
      <p:ext uri="{BB962C8B-B14F-4D97-AF65-F5344CB8AC3E}">
        <p14:creationId xmlns:p14="http://schemas.microsoft.com/office/powerpoint/2010/main" val="6847835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47</a:t>
            </a:fld>
            <a:endParaRPr lang="en-US"/>
          </a:p>
        </p:txBody>
      </p:sp>
    </p:spTree>
    <p:extLst>
      <p:ext uri="{BB962C8B-B14F-4D97-AF65-F5344CB8AC3E}">
        <p14:creationId xmlns:p14="http://schemas.microsoft.com/office/powerpoint/2010/main" val="3418980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48</a:t>
            </a:fld>
            <a:endParaRPr lang="en-US"/>
          </a:p>
        </p:txBody>
      </p:sp>
    </p:spTree>
    <p:extLst>
      <p:ext uri="{BB962C8B-B14F-4D97-AF65-F5344CB8AC3E}">
        <p14:creationId xmlns:p14="http://schemas.microsoft.com/office/powerpoint/2010/main" val="29199022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49</a:t>
            </a:fld>
            <a:endParaRPr lang="en-US"/>
          </a:p>
        </p:txBody>
      </p:sp>
    </p:spTree>
    <p:extLst>
      <p:ext uri="{BB962C8B-B14F-4D97-AF65-F5344CB8AC3E}">
        <p14:creationId xmlns:p14="http://schemas.microsoft.com/office/powerpoint/2010/main" val="23195217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50</a:t>
            </a:fld>
            <a:endParaRPr lang="en-US"/>
          </a:p>
        </p:txBody>
      </p:sp>
    </p:spTree>
    <p:extLst>
      <p:ext uri="{BB962C8B-B14F-4D97-AF65-F5344CB8AC3E}">
        <p14:creationId xmlns:p14="http://schemas.microsoft.com/office/powerpoint/2010/main" val="31470427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51</a:t>
            </a:fld>
            <a:endParaRPr lang="en-US"/>
          </a:p>
        </p:txBody>
      </p:sp>
    </p:spTree>
    <p:extLst>
      <p:ext uri="{BB962C8B-B14F-4D97-AF65-F5344CB8AC3E}">
        <p14:creationId xmlns:p14="http://schemas.microsoft.com/office/powerpoint/2010/main" val="35532792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52</a:t>
            </a:fld>
            <a:endParaRPr lang="en-US"/>
          </a:p>
        </p:txBody>
      </p:sp>
    </p:spTree>
    <p:extLst>
      <p:ext uri="{BB962C8B-B14F-4D97-AF65-F5344CB8AC3E}">
        <p14:creationId xmlns:p14="http://schemas.microsoft.com/office/powerpoint/2010/main" val="23940855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53</a:t>
            </a:fld>
            <a:endParaRPr lang="en-US"/>
          </a:p>
        </p:txBody>
      </p:sp>
    </p:spTree>
    <p:extLst>
      <p:ext uri="{BB962C8B-B14F-4D97-AF65-F5344CB8AC3E}">
        <p14:creationId xmlns:p14="http://schemas.microsoft.com/office/powerpoint/2010/main" val="500580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54</a:t>
            </a:fld>
            <a:endParaRPr lang="en-US"/>
          </a:p>
        </p:txBody>
      </p:sp>
    </p:spTree>
    <p:extLst>
      <p:ext uri="{BB962C8B-B14F-4D97-AF65-F5344CB8AC3E}">
        <p14:creationId xmlns:p14="http://schemas.microsoft.com/office/powerpoint/2010/main" val="27717593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55</a:t>
            </a:fld>
            <a:endParaRPr lang="en-US"/>
          </a:p>
        </p:txBody>
      </p:sp>
    </p:spTree>
    <p:extLst>
      <p:ext uri="{BB962C8B-B14F-4D97-AF65-F5344CB8AC3E}">
        <p14:creationId xmlns:p14="http://schemas.microsoft.com/office/powerpoint/2010/main" val="6992525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56</a:t>
            </a:fld>
            <a:endParaRPr lang="en-US"/>
          </a:p>
        </p:txBody>
      </p:sp>
    </p:spTree>
    <p:extLst>
      <p:ext uri="{BB962C8B-B14F-4D97-AF65-F5344CB8AC3E}">
        <p14:creationId xmlns:p14="http://schemas.microsoft.com/office/powerpoint/2010/main" val="39730840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57</a:t>
            </a:fld>
            <a:endParaRPr lang="en-US"/>
          </a:p>
        </p:txBody>
      </p:sp>
    </p:spTree>
    <p:extLst>
      <p:ext uri="{BB962C8B-B14F-4D97-AF65-F5344CB8AC3E}">
        <p14:creationId xmlns:p14="http://schemas.microsoft.com/office/powerpoint/2010/main" val="20162192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58</a:t>
            </a:fld>
            <a:endParaRPr lang="en-US"/>
          </a:p>
        </p:txBody>
      </p:sp>
    </p:spTree>
    <p:extLst>
      <p:ext uri="{BB962C8B-B14F-4D97-AF65-F5344CB8AC3E}">
        <p14:creationId xmlns:p14="http://schemas.microsoft.com/office/powerpoint/2010/main" val="9824377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59</a:t>
            </a:fld>
            <a:endParaRPr lang="en-US"/>
          </a:p>
        </p:txBody>
      </p:sp>
    </p:spTree>
    <p:extLst>
      <p:ext uri="{BB962C8B-B14F-4D97-AF65-F5344CB8AC3E}">
        <p14:creationId xmlns:p14="http://schemas.microsoft.com/office/powerpoint/2010/main" val="19901082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60</a:t>
            </a:fld>
            <a:endParaRPr lang="en-US"/>
          </a:p>
        </p:txBody>
      </p:sp>
    </p:spTree>
    <p:extLst>
      <p:ext uri="{BB962C8B-B14F-4D97-AF65-F5344CB8AC3E}">
        <p14:creationId xmlns:p14="http://schemas.microsoft.com/office/powerpoint/2010/main" val="19945146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61</a:t>
            </a:fld>
            <a:endParaRPr lang="en-US"/>
          </a:p>
        </p:txBody>
      </p:sp>
    </p:spTree>
    <p:extLst>
      <p:ext uri="{BB962C8B-B14F-4D97-AF65-F5344CB8AC3E}">
        <p14:creationId xmlns:p14="http://schemas.microsoft.com/office/powerpoint/2010/main" val="16027820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62</a:t>
            </a:fld>
            <a:endParaRPr lang="en-US"/>
          </a:p>
        </p:txBody>
      </p:sp>
    </p:spTree>
    <p:extLst>
      <p:ext uri="{BB962C8B-B14F-4D97-AF65-F5344CB8AC3E}">
        <p14:creationId xmlns:p14="http://schemas.microsoft.com/office/powerpoint/2010/main" val="4063947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63</a:t>
            </a:fld>
            <a:endParaRPr lang="en-US"/>
          </a:p>
        </p:txBody>
      </p:sp>
    </p:spTree>
    <p:extLst>
      <p:ext uri="{BB962C8B-B14F-4D97-AF65-F5344CB8AC3E}">
        <p14:creationId xmlns:p14="http://schemas.microsoft.com/office/powerpoint/2010/main" val="19456042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64</a:t>
            </a:fld>
            <a:endParaRPr lang="en-US"/>
          </a:p>
        </p:txBody>
      </p:sp>
    </p:spTree>
    <p:extLst>
      <p:ext uri="{BB962C8B-B14F-4D97-AF65-F5344CB8AC3E}">
        <p14:creationId xmlns:p14="http://schemas.microsoft.com/office/powerpoint/2010/main" val="18006222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65</a:t>
            </a:fld>
            <a:endParaRPr lang="en-US"/>
          </a:p>
        </p:txBody>
      </p:sp>
    </p:spTree>
    <p:extLst>
      <p:ext uri="{BB962C8B-B14F-4D97-AF65-F5344CB8AC3E}">
        <p14:creationId xmlns:p14="http://schemas.microsoft.com/office/powerpoint/2010/main" val="18470724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66</a:t>
            </a:fld>
            <a:endParaRPr lang="en-US"/>
          </a:p>
        </p:txBody>
      </p:sp>
    </p:spTree>
    <p:extLst>
      <p:ext uri="{BB962C8B-B14F-4D97-AF65-F5344CB8AC3E}">
        <p14:creationId xmlns:p14="http://schemas.microsoft.com/office/powerpoint/2010/main" val="17029775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67</a:t>
            </a:fld>
            <a:endParaRPr lang="en-US"/>
          </a:p>
        </p:txBody>
      </p:sp>
    </p:spTree>
    <p:extLst>
      <p:ext uri="{BB962C8B-B14F-4D97-AF65-F5344CB8AC3E}">
        <p14:creationId xmlns:p14="http://schemas.microsoft.com/office/powerpoint/2010/main" val="38573883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68</a:t>
            </a:fld>
            <a:endParaRPr lang="en-US"/>
          </a:p>
        </p:txBody>
      </p:sp>
    </p:spTree>
    <p:extLst>
      <p:ext uri="{BB962C8B-B14F-4D97-AF65-F5344CB8AC3E}">
        <p14:creationId xmlns:p14="http://schemas.microsoft.com/office/powerpoint/2010/main" val="18408125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69</a:t>
            </a:fld>
            <a:endParaRPr lang="en-US"/>
          </a:p>
        </p:txBody>
      </p:sp>
    </p:spTree>
    <p:extLst>
      <p:ext uri="{BB962C8B-B14F-4D97-AF65-F5344CB8AC3E}">
        <p14:creationId xmlns:p14="http://schemas.microsoft.com/office/powerpoint/2010/main" val="36820372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70</a:t>
            </a:fld>
            <a:endParaRPr lang="en-US"/>
          </a:p>
        </p:txBody>
      </p:sp>
    </p:spTree>
    <p:extLst>
      <p:ext uri="{BB962C8B-B14F-4D97-AF65-F5344CB8AC3E}">
        <p14:creationId xmlns:p14="http://schemas.microsoft.com/office/powerpoint/2010/main" val="324876281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71</a:t>
            </a:fld>
            <a:endParaRPr lang="en-US"/>
          </a:p>
        </p:txBody>
      </p:sp>
    </p:spTree>
    <p:extLst>
      <p:ext uri="{BB962C8B-B14F-4D97-AF65-F5344CB8AC3E}">
        <p14:creationId xmlns:p14="http://schemas.microsoft.com/office/powerpoint/2010/main" val="1200629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72</a:t>
            </a:fld>
            <a:endParaRPr lang="en-US"/>
          </a:p>
        </p:txBody>
      </p:sp>
    </p:spTree>
    <p:extLst>
      <p:ext uri="{BB962C8B-B14F-4D97-AF65-F5344CB8AC3E}">
        <p14:creationId xmlns:p14="http://schemas.microsoft.com/office/powerpoint/2010/main" val="27048051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73</a:t>
            </a:fld>
            <a:endParaRPr lang="en-US"/>
          </a:p>
        </p:txBody>
      </p:sp>
    </p:spTree>
    <p:extLst>
      <p:ext uri="{BB962C8B-B14F-4D97-AF65-F5344CB8AC3E}">
        <p14:creationId xmlns:p14="http://schemas.microsoft.com/office/powerpoint/2010/main" val="40872015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74</a:t>
            </a:fld>
            <a:endParaRPr lang="en-US"/>
          </a:p>
        </p:txBody>
      </p:sp>
    </p:spTree>
    <p:extLst>
      <p:ext uri="{BB962C8B-B14F-4D97-AF65-F5344CB8AC3E}">
        <p14:creationId xmlns:p14="http://schemas.microsoft.com/office/powerpoint/2010/main" val="317787716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75</a:t>
            </a:fld>
            <a:endParaRPr lang="en-US"/>
          </a:p>
        </p:txBody>
      </p:sp>
    </p:spTree>
    <p:extLst>
      <p:ext uri="{BB962C8B-B14F-4D97-AF65-F5344CB8AC3E}">
        <p14:creationId xmlns:p14="http://schemas.microsoft.com/office/powerpoint/2010/main" val="31857160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76</a:t>
            </a:fld>
            <a:endParaRPr lang="en-US"/>
          </a:p>
        </p:txBody>
      </p:sp>
    </p:spTree>
    <p:extLst>
      <p:ext uri="{BB962C8B-B14F-4D97-AF65-F5344CB8AC3E}">
        <p14:creationId xmlns:p14="http://schemas.microsoft.com/office/powerpoint/2010/main" val="39616238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77</a:t>
            </a:fld>
            <a:endParaRPr lang="en-US"/>
          </a:p>
        </p:txBody>
      </p:sp>
    </p:spTree>
    <p:extLst>
      <p:ext uri="{BB962C8B-B14F-4D97-AF65-F5344CB8AC3E}">
        <p14:creationId xmlns:p14="http://schemas.microsoft.com/office/powerpoint/2010/main" val="358604881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78</a:t>
            </a:fld>
            <a:endParaRPr lang="en-US"/>
          </a:p>
        </p:txBody>
      </p:sp>
    </p:spTree>
    <p:extLst>
      <p:ext uri="{BB962C8B-B14F-4D97-AF65-F5344CB8AC3E}">
        <p14:creationId xmlns:p14="http://schemas.microsoft.com/office/powerpoint/2010/main" val="368178938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79</a:t>
            </a:fld>
            <a:endParaRPr lang="en-US"/>
          </a:p>
        </p:txBody>
      </p:sp>
    </p:spTree>
    <p:extLst>
      <p:ext uri="{BB962C8B-B14F-4D97-AF65-F5344CB8AC3E}">
        <p14:creationId xmlns:p14="http://schemas.microsoft.com/office/powerpoint/2010/main" val="242675150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80</a:t>
            </a:fld>
            <a:endParaRPr lang="en-US"/>
          </a:p>
        </p:txBody>
      </p:sp>
    </p:spTree>
    <p:extLst>
      <p:ext uri="{BB962C8B-B14F-4D97-AF65-F5344CB8AC3E}">
        <p14:creationId xmlns:p14="http://schemas.microsoft.com/office/powerpoint/2010/main" val="29713784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81</a:t>
            </a:fld>
            <a:endParaRPr lang="en-US"/>
          </a:p>
        </p:txBody>
      </p:sp>
    </p:spTree>
    <p:extLst>
      <p:ext uri="{BB962C8B-B14F-4D97-AF65-F5344CB8AC3E}">
        <p14:creationId xmlns:p14="http://schemas.microsoft.com/office/powerpoint/2010/main" val="308483821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82</a:t>
            </a:fld>
            <a:endParaRPr lang="en-US"/>
          </a:p>
        </p:txBody>
      </p:sp>
    </p:spTree>
    <p:extLst>
      <p:ext uri="{BB962C8B-B14F-4D97-AF65-F5344CB8AC3E}">
        <p14:creationId xmlns:p14="http://schemas.microsoft.com/office/powerpoint/2010/main" val="151696984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83</a:t>
            </a:fld>
            <a:endParaRPr lang="en-US"/>
          </a:p>
        </p:txBody>
      </p:sp>
    </p:spTree>
    <p:extLst>
      <p:ext uri="{BB962C8B-B14F-4D97-AF65-F5344CB8AC3E}">
        <p14:creationId xmlns:p14="http://schemas.microsoft.com/office/powerpoint/2010/main" val="305369391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84</a:t>
            </a:fld>
            <a:endParaRPr lang="en-US"/>
          </a:p>
        </p:txBody>
      </p:sp>
    </p:spTree>
    <p:extLst>
      <p:ext uri="{BB962C8B-B14F-4D97-AF65-F5344CB8AC3E}">
        <p14:creationId xmlns:p14="http://schemas.microsoft.com/office/powerpoint/2010/main" val="9235686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85</a:t>
            </a:fld>
            <a:endParaRPr lang="en-US"/>
          </a:p>
        </p:txBody>
      </p:sp>
    </p:spTree>
    <p:extLst>
      <p:ext uri="{BB962C8B-B14F-4D97-AF65-F5344CB8AC3E}">
        <p14:creationId xmlns:p14="http://schemas.microsoft.com/office/powerpoint/2010/main" val="19860349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86</a:t>
            </a:fld>
            <a:endParaRPr lang="en-US"/>
          </a:p>
        </p:txBody>
      </p:sp>
    </p:spTree>
    <p:extLst>
      <p:ext uri="{BB962C8B-B14F-4D97-AF65-F5344CB8AC3E}">
        <p14:creationId xmlns:p14="http://schemas.microsoft.com/office/powerpoint/2010/main" val="110297276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87</a:t>
            </a:fld>
            <a:endParaRPr lang="en-US"/>
          </a:p>
        </p:txBody>
      </p:sp>
    </p:spTree>
    <p:extLst>
      <p:ext uri="{BB962C8B-B14F-4D97-AF65-F5344CB8AC3E}">
        <p14:creationId xmlns:p14="http://schemas.microsoft.com/office/powerpoint/2010/main" val="380054603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2D9F1-B9DE-C546-B633-1CDDB33335B2}" type="slidenum">
              <a:rPr lang="en-US" smtClean="0"/>
              <a:t>88</a:t>
            </a:fld>
            <a:endParaRPr lang="en-US"/>
          </a:p>
        </p:txBody>
      </p:sp>
    </p:spTree>
    <p:extLst>
      <p:ext uri="{BB962C8B-B14F-4D97-AF65-F5344CB8AC3E}">
        <p14:creationId xmlns:p14="http://schemas.microsoft.com/office/powerpoint/2010/main" val="12911266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409C463C-75BD-F253-2205-BBC0B0458E5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98577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resentation Welcome slide">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CC032758-4B8B-7A50-BF7E-DFB8FEBFFE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40999"/>
            <a:ext cx="12264887" cy="6898999"/>
          </a:xfrm>
          <a:prstGeom prst="rect">
            <a:avLst/>
          </a:prstGeom>
        </p:spPr>
      </p:pic>
      <p:sp>
        <p:nvSpPr>
          <p:cNvPr id="9" name="Title 1">
            <a:extLst>
              <a:ext uri="{FF2B5EF4-FFF2-40B4-BE49-F238E27FC236}">
                <a16:creationId xmlns:a16="http://schemas.microsoft.com/office/drawing/2014/main" id="{320655AE-D554-5D8A-33E1-80D23504A17C}"/>
              </a:ext>
            </a:extLst>
          </p:cNvPr>
          <p:cNvSpPr>
            <a:spLocks noGrp="1"/>
          </p:cNvSpPr>
          <p:nvPr>
            <p:ph type="ctrTitle" hasCustomPrompt="1"/>
          </p:nvPr>
        </p:nvSpPr>
        <p:spPr>
          <a:xfrm>
            <a:off x="4890052" y="2166730"/>
            <a:ext cx="7603434" cy="1456080"/>
          </a:xfrm>
        </p:spPr>
        <p:txBody>
          <a:bodyPr anchor="b">
            <a:normAutofit/>
          </a:bodyPr>
          <a:lstStyle>
            <a:lvl1pPr algn="l">
              <a:defRPr sz="8500" b="1">
                <a:solidFill>
                  <a:srgbClr val="F89D3D"/>
                </a:solidFill>
                <a:latin typeface="Tahoma" panose="020B0604030504040204" pitchFamily="34" charset="0"/>
                <a:ea typeface="Tahoma" panose="020B0604030504040204" pitchFamily="34" charset="0"/>
                <a:cs typeface="Tahoma" panose="020B0604030504040204" pitchFamily="34" charset="0"/>
              </a:defRPr>
            </a:lvl1pPr>
          </a:lstStyle>
          <a:p>
            <a:r>
              <a:rPr lang="en-US"/>
              <a:t>WELCOME</a:t>
            </a:r>
          </a:p>
        </p:txBody>
      </p:sp>
      <p:sp>
        <p:nvSpPr>
          <p:cNvPr id="11" name="Text Placeholder 2">
            <a:extLst>
              <a:ext uri="{FF2B5EF4-FFF2-40B4-BE49-F238E27FC236}">
                <a16:creationId xmlns:a16="http://schemas.microsoft.com/office/drawing/2014/main" id="{6FDB4449-1698-5505-2554-8E83200375A4}"/>
              </a:ext>
            </a:extLst>
          </p:cNvPr>
          <p:cNvSpPr>
            <a:spLocks noGrp="1"/>
          </p:cNvSpPr>
          <p:nvPr>
            <p:ph type="body" sz="quarter" idx="11" hasCustomPrompt="1"/>
          </p:nvPr>
        </p:nvSpPr>
        <p:spPr>
          <a:xfrm>
            <a:off x="5018310" y="3622810"/>
            <a:ext cx="6322238" cy="702277"/>
          </a:xfrm>
          <a:prstGeom prst="rect">
            <a:avLst/>
          </a:prstGeom>
        </p:spPr>
        <p:txBody>
          <a:bodyPr/>
          <a:lstStyle>
            <a:lvl1pPr marL="0" indent="0">
              <a:buNone/>
              <a:defRPr sz="3600" b="1">
                <a:solidFill>
                  <a:srgbClr val="1A2C54"/>
                </a:solidFill>
              </a:defRPr>
            </a:lvl1pPr>
          </a:lstStyle>
          <a:p>
            <a:pPr lvl="0"/>
            <a:r>
              <a:rPr lang="en-US"/>
              <a:t>Title of Presentation Here</a:t>
            </a:r>
          </a:p>
        </p:txBody>
      </p:sp>
    </p:spTree>
    <p:extLst>
      <p:ext uri="{BB962C8B-B14F-4D97-AF65-F5344CB8AC3E}">
        <p14:creationId xmlns:p14="http://schemas.microsoft.com/office/powerpoint/2010/main" val="80780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Speaker layou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E6A053AF-7D8B-DD4F-148F-984F0AB3D2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320655AE-D554-5D8A-33E1-80D23504A17C}"/>
              </a:ext>
            </a:extLst>
          </p:cNvPr>
          <p:cNvSpPr>
            <a:spLocks noGrp="1"/>
          </p:cNvSpPr>
          <p:nvPr>
            <p:ph type="ctrTitle" hasCustomPrompt="1"/>
          </p:nvPr>
        </p:nvSpPr>
        <p:spPr>
          <a:xfrm>
            <a:off x="933645" y="1734966"/>
            <a:ext cx="7603434" cy="1456080"/>
          </a:xfrm>
        </p:spPr>
        <p:txBody>
          <a:bodyPr anchor="b">
            <a:normAutofit/>
          </a:bodyPr>
          <a:lstStyle>
            <a:lvl1pPr algn="l">
              <a:defRPr sz="8500"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a:t>SPEAKER</a:t>
            </a:r>
          </a:p>
        </p:txBody>
      </p:sp>
      <p:sp>
        <p:nvSpPr>
          <p:cNvPr id="5" name="Text Placeholder 2">
            <a:extLst>
              <a:ext uri="{FF2B5EF4-FFF2-40B4-BE49-F238E27FC236}">
                <a16:creationId xmlns:a16="http://schemas.microsoft.com/office/drawing/2014/main" id="{C212BD48-7EC0-0AE2-D127-5B8EE3CE3892}"/>
              </a:ext>
            </a:extLst>
          </p:cNvPr>
          <p:cNvSpPr>
            <a:spLocks noGrp="1"/>
          </p:cNvSpPr>
          <p:nvPr>
            <p:ph type="body" sz="quarter" idx="12" hasCustomPrompt="1"/>
          </p:nvPr>
        </p:nvSpPr>
        <p:spPr>
          <a:xfrm>
            <a:off x="933645" y="3283648"/>
            <a:ext cx="5092781" cy="702277"/>
          </a:xfrm>
          <a:prstGeom prst="rect">
            <a:avLst/>
          </a:prstGeom>
        </p:spPr>
        <p:txBody>
          <a:bodyPr/>
          <a:lstStyle>
            <a:lvl1pPr marL="0" indent="0">
              <a:buNone/>
              <a:defRPr sz="4400" b="1" i="0">
                <a:latin typeface="Avenir Next Condensed Demi Bold" panose="020B0506020202020204" pitchFamily="34" charset="0"/>
              </a:defRPr>
            </a:lvl1pPr>
          </a:lstStyle>
          <a:p>
            <a:pPr lvl="0"/>
            <a:r>
              <a:rPr lang="en-US"/>
              <a:t>NAME, NAME</a:t>
            </a:r>
          </a:p>
        </p:txBody>
      </p:sp>
      <p:sp>
        <p:nvSpPr>
          <p:cNvPr id="6" name="Text Placeholder 2">
            <a:extLst>
              <a:ext uri="{FF2B5EF4-FFF2-40B4-BE49-F238E27FC236}">
                <a16:creationId xmlns:a16="http://schemas.microsoft.com/office/drawing/2014/main" id="{56E6F05E-8289-3937-4A58-E13BC1F790A0}"/>
              </a:ext>
            </a:extLst>
          </p:cNvPr>
          <p:cNvSpPr>
            <a:spLocks noGrp="1"/>
          </p:cNvSpPr>
          <p:nvPr>
            <p:ph type="body" sz="quarter" idx="13" hasCustomPrompt="1"/>
          </p:nvPr>
        </p:nvSpPr>
        <p:spPr>
          <a:xfrm>
            <a:off x="933645" y="3935388"/>
            <a:ext cx="5092781" cy="702277"/>
          </a:xfrm>
          <a:prstGeom prst="rect">
            <a:avLst/>
          </a:prstGeom>
        </p:spPr>
        <p:txBody>
          <a:bodyPr/>
          <a:lstStyle>
            <a:lvl1pPr marL="0" indent="0">
              <a:buNone/>
              <a:defRPr sz="2200" b="0"/>
            </a:lvl1pPr>
          </a:lstStyle>
          <a:p>
            <a:pPr lvl="0"/>
            <a:r>
              <a:rPr lang="en-US"/>
              <a:t>Title, Business</a:t>
            </a:r>
          </a:p>
        </p:txBody>
      </p:sp>
      <p:sp>
        <p:nvSpPr>
          <p:cNvPr id="10" name="Picture Placeholder 10">
            <a:extLst>
              <a:ext uri="{FF2B5EF4-FFF2-40B4-BE49-F238E27FC236}">
                <a16:creationId xmlns:a16="http://schemas.microsoft.com/office/drawing/2014/main" id="{72BBDB8E-7073-EB03-2637-92FD5A1F643A}"/>
              </a:ext>
            </a:extLst>
          </p:cNvPr>
          <p:cNvSpPr>
            <a:spLocks noGrp="1"/>
          </p:cNvSpPr>
          <p:nvPr>
            <p:ph type="pic" sz="quarter" idx="11"/>
          </p:nvPr>
        </p:nvSpPr>
        <p:spPr>
          <a:xfrm>
            <a:off x="6574568" y="2333573"/>
            <a:ext cx="2241441" cy="2241442"/>
          </a:xfrm>
          <a:prstGeom prst="ellipse">
            <a:avLst/>
          </a:prstGeom>
          <a:solidFill>
            <a:schemeClr val="bg1"/>
          </a:solidFill>
        </p:spPr>
        <p:txBody>
          <a:bodyPr/>
          <a:lstStyle>
            <a:lvl1pPr>
              <a:defRPr sz="1600"/>
            </a:lvl1pPr>
          </a:lstStyle>
          <a:p>
            <a:endParaRPr lang="en-US"/>
          </a:p>
        </p:txBody>
      </p:sp>
    </p:spTree>
    <p:extLst>
      <p:ext uri="{BB962C8B-B14F-4D97-AF65-F5344CB8AC3E}">
        <p14:creationId xmlns:p14="http://schemas.microsoft.com/office/powerpoint/2010/main" val="708217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Speaker layout">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252FFAFF-A576-A692-0712-A4BC380A904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878" y="-9939"/>
            <a:ext cx="12333356" cy="6937513"/>
          </a:xfrm>
          <a:prstGeom prst="rect">
            <a:avLst/>
          </a:prstGeom>
        </p:spPr>
      </p:pic>
      <p:sp>
        <p:nvSpPr>
          <p:cNvPr id="5" name="Picture Placeholder 10">
            <a:extLst>
              <a:ext uri="{FF2B5EF4-FFF2-40B4-BE49-F238E27FC236}">
                <a16:creationId xmlns:a16="http://schemas.microsoft.com/office/drawing/2014/main" id="{06CEF8CD-1243-EBE5-1C97-C9A2BA3AB4C4}"/>
              </a:ext>
            </a:extLst>
          </p:cNvPr>
          <p:cNvSpPr>
            <a:spLocks noGrp="1"/>
          </p:cNvSpPr>
          <p:nvPr>
            <p:ph type="pic" sz="quarter" idx="11"/>
          </p:nvPr>
        </p:nvSpPr>
        <p:spPr>
          <a:xfrm>
            <a:off x="2259072" y="1623179"/>
            <a:ext cx="2630769" cy="2630770"/>
          </a:xfrm>
          <a:prstGeom prst="ellipse">
            <a:avLst/>
          </a:prstGeom>
          <a:solidFill>
            <a:schemeClr val="bg1"/>
          </a:solidFill>
        </p:spPr>
        <p:txBody>
          <a:bodyPr/>
          <a:lstStyle>
            <a:lvl1pPr>
              <a:defRPr sz="1600"/>
            </a:lvl1pPr>
          </a:lstStyle>
          <a:p>
            <a:endParaRPr lang="en-US"/>
          </a:p>
        </p:txBody>
      </p:sp>
      <p:sp>
        <p:nvSpPr>
          <p:cNvPr id="14" name="Picture Placeholder 10">
            <a:extLst>
              <a:ext uri="{FF2B5EF4-FFF2-40B4-BE49-F238E27FC236}">
                <a16:creationId xmlns:a16="http://schemas.microsoft.com/office/drawing/2014/main" id="{BE4D2C48-CCBF-88AB-2B82-FD0A4307BF76}"/>
              </a:ext>
            </a:extLst>
          </p:cNvPr>
          <p:cNvSpPr>
            <a:spLocks noGrp="1"/>
          </p:cNvSpPr>
          <p:nvPr>
            <p:ph type="pic" sz="quarter" idx="12"/>
          </p:nvPr>
        </p:nvSpPr>
        <p:spPr>
          <a:xfrm>
            <a:off x="5134794" y="4253949"/>
            <a:ext cx="2630769" cy="2630770"/>
          </a:xfrm>
          <a:prstGeom prst="ellipse">
            <a:avLst/>
          </a:prstGeom>
          <a:solidFill>
            <a:schemeClr val="bg1"/>
          </a:solidFill>
        </p:spPr>
        <p:txBody>
          <a:bodyPr/>
          <a:lstStyle>
            <a:lvl1pPr>
              <a:defRPr sz="1600"/>
            </a:lvl1pPr>
          </a:lstStyle>
          <a:p>
            <a:endParaRPr lang="en-US"/>
          </a:p>
        </p:txBody>
      </p:sp>
      <p:sp>
        <p:nvSpPr>
          <p:cNvPr id="17" name="Text Placeholder 2">
            <a:extLst>
              <a:ext uri="{FF2B5EF4-FFF2-40B4-BE49-F238E27FC236}">
                <a16:creationId xmlns:a16="http://schemas.microsoft.com/office/drawing/2014/main" id="{47F26123-AABA-C930-2F51-DD6227A17D16}"/>
              </a:ext>
            </a:extLst>
          </p:cNvPr>
          <p:cNvSpPr>
            <a:spLocks noGrp="1"/>
          </p:cNvSpPr>
          <p:nvPr>
            <p:ph type="body" sz="quarter" idx="13" hasCustomPrompt="1"/>
          </p:nvPr>
        </p:nvSpPr>
        <p:spPr>
          <a:xfrm>
            <a:off x="5316802" y="2426121"/>
            <a:ext cx="5092781" cy="702277"/>
          </a:xfrm>
          <a:prstGeom prst="rect">
            <a:avLst/>
          </a:prstGeom>
        </p:spPr>
        <p:txBody>
          <a:bodyPr/>
          <a:lstStyle>
            <a:lvl1pPr marL="0" indent="0">
              <a:buNone/>
              <a:defRPr sz="4400" b="1" i="0">
                <a:latin typeface="Avenir Next Condensed Demi Bold" panose="020B0506020202020204" pitchFamily="34" charset="0"/>
              </a:defRPr>
            </a:lvl1pPr>
          </a:lstStyle>
          <a:p>
            <a:pPr lvl="0"/>
            <a:r>
              <a:rPr lang="en-US"/>
              <a:t>NAME, NAME</a:t>
            </a:r>
          </a:p>
        </p:txBody>
      </p:sp>
      <p:sp>
        <p:nvSpPr>
          <p:cNvPr id="18" name="Text Placeholder 2">
            <a:extLst>
              <a:ext uri="{FF2B5EF4-FFF2-40B4-BE49-F238E27FC236}">
                <a16:creationId xmlns:a16="http://schemas.microsoft.com/office/drawing/2014/main" id="{1B973B9B-650F-8E3D-8604-BE3525ABB235}"/>
              </a:ext>
            </a:extLst>
          </p:cNvPr>
          <p:cNvSpPr>
            <a:spLocks noGrp="1"/>
          </p:cNvSpPr>
          <p:nvPr>
            <p:ph type="body" sz="quarter" idx="14" hasCustomPrompt="1"/>
          </p:nvPr>
        </p:nvSpPr>
        <p:spPr>
          <a:xfrm>
            <a:off x="5316802" y="3077861"/>
            <a:ext cx="5092781" cy="702277"/>
          </a:xfrm>
          <a:prstGeom prst="rect">
            <a:avLst/>
          </a:prstGeom>
        </p:spPr>
        <p:txBody>
          <a:bodyPr/>
          <a:lstStyle>
            <a:lvl1pPr marL="0" indent="0">
              <a:buNone/>
              <a:defRPr sz="2200" b="0"/>
            </a:lvl1pPr>
          </a:lstStyle>
          <a:p>
            <a:pPr lvl="0"/>
            <a:r>
              <a:rPr lang="en-US"/>
              <a:t>Title, Business</a:t>
            </a:r>
          </a:p>
        </p:txBody>
      </p:sp>
      <p:sp>
        <p:nvSpPr>
          <p:cNvPr id="19" name="Text Placeholder 2">
            <a:extLst>
              <a:ext uri="{FF2B5EF4-FFF2-40B4-BE49-F238E27FC236}">
                <a16:creationId xmlns:a16="http://schemas.microsoft.com/office/drawing/2014/main" id="{FFBB2C02-C584-FA2A-3C53-372E12499999}"/>
              </a:ext>
            </a:extLst>
          </p:cNvPr>
          <p:cNvSpPr>
            <a:spLocks noGrp="1"/>
          </p:cNvSpPr>
          <p:nvPr>
            <p:ph type="body" sz="quarter" idx="15" hasCustomPrompt="1"/>
          </p:nvPr>
        </p:nvSpPr>
        <p:spPr>
          <a:xfrm>
            <a:off x="8129577" y="4983239"/>
            <a:ext cx="3966346" cy="702277"/>
          </a:xfrm>
          <a:prstGeom prst="rect">
            <a:avLst/>
          </a:prstGeom>
        </p:spPr>
        <p:txBody>
          <a:bodyPr/>
          <a:lstStyle>
            <a:lvl1pPr marL="0" indent="0">
              <a:buNone/>
              <a:defRPr sz="4400" b="1" i="0">
                <a:solidFill>
                  <a:srgbClr val="2C72AB"/>
                </a:solidFill>
                <a:latin typeface="Avenir Next Condensed Demi Bold" panose="020B0506020202020204" pitchFamily="34" charset="0"/>
              </a:defRPr>
            </a:lvl1pPr>
          </a:lstStyle>
          <a:p>
            <a:pPr lvl="0"/>
            <a:r>
              <a:rPr lang="en-US"/>
              <a:t>NAME, NAME</a:t>
            </a:r>
          </a:p>
        </p:txBody>
      </p:sp>
      <p:sp>
        <p:nvSpPr>
          <p:cNvPr id="20" name="Text Placeholder 2">
            <a:extLst>
              <a:ext uri="{FF2B5EF4-FFF2-40B4-BE49-F238E27FC236}">
                <a16:creationId xmlns:a16="http://schemas.microsoft.com/office/drawing/2014/main" id="{1B1FFFC3-7235-F54D-71F3-8170B7838B65}"/>
              </a:ext>
            </a:extLst>
          </p:cNvPr>
          <p:cNvSpPr>
            <a:spLocks noGrp="1"/>
          </p:cNvSpPr>
          <p:nvPr>
            <p:ph type="body" sz="quarter" idx="16" hasCustomPrompt="1"/>
          </p:nvPr>
        </p:nvSpPr>
        <p:spPr>
          <a:xfrm>
            <a:off x="8129577" y="5634979"/>
            <a:ext cx="3966346" cy="702277"/>
          </a:xfrm>
          <a:prstGeom prst="rect">
            <a:avLst/>
          </a:prstGeom>
        </p:spPr>
        <p:txBody>
          <a:bodyPr/>
          <a:lstStyle>
            <a:lvl1pPr marL="0" indent="0">
              <a:buNone/>
              <a:defRPr sz="2200" b="0">
                <a:solidFill>
                  <a:srgbClr val="2C72AB"/>
                </a:solidFill>
              </a:defRPr>
            </a:lvl1pPr>
          </a:lstStyle>
          <a:p>
            <a:pPr lvl="0"/>
            <a:r>
              <a:rPr lang="en-US"/>
              <a:t>Title, Business</a:t>
            </a:r>
          </a:p>
        </p:txBody>
      </p:sp>
    </p:spTree>
    <p:extLst>
      <p:ext uri="{BB962C8B-B14F-4D97-AF65-F5344CB8AC3E}">
        <p14:creationId xmlns:p14="http://schemas.microsoft.com/office/powerpoint/2010/main" val="1721009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speaker layout">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CA7AF3B1-EC22-D87A-0365-FA9ADEA96B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5" name="Picture Placeholder 10">
            <a:extLst>
              <a:ext uri="{FF2B5EF4-FFF2-40B4-BE49-F238E27FC236}">
                <a16:creationId xmlns:a16="http://schemas.microsoft.com/office/drawing/2014/main" id="{C00F1C0B-AC56-A96E-6BED-AB4CF2CDA83E}"/>
              </a:ext>
            </a:extLst>
          </p:cNvPr>
          <p:cNvSpPr>
            <a:spLocks noGrp="1"/>
          </p:cNvSpPr>
          <p:nvPr>
            <p:ph type="pic" sz="quarter" idx="11"/>
          </p:nvPr>
        </p:nvSpPr>
        <p:spPr>
          <a:xfrm>
            <a:off x="2567237" y="1716007"/>
            <a:ext cx="1703053" cy="1703054"/>
          </a:xfrm>
          <a:prstGeom prst="ellipse">
            <a:avLst/>
          </a:prstGeom>
          <a:solidFill>
            <a:schemeClr val="bg1"/>
          </a:solidFill>
        </p:spPr>
        <p:txBody>
          <a:bodyPr/>
          <a:lstStyle>
            <a:lvl1pPr>
              <a:defRPr sz="1600"/>
            </a:lvl1pPr>
          </a:lstStyle>
          <a:p>
            <a:endParaRPr lang="en-US"/>
          </a:p>
        </p:txBody>
      </p:sp>
      <p:sp>
        <p:nvSpPr>
          <p:cNvPr id="6" name="Picture Placeholder 10">
            <a:extLst>
              <a:ext uri="{FF2B5EF4-FFF2-40B4-BE49-F238E27FC236}">
                <a16:creationId xmlns:a16="http://schemas.microsoft.com/office/drawing/2014/main" id="{68CA0824-0C00-C397-AC5B-464EFAF1B9F2}"/>
              </a:ext>
            </a:extLst>
          </p:cNvPr>
          <p:cNvSpPr>
            <a:spLocks noGrp="1"/>
          </p:cNvSpPr>
          <p:nvPr>
            <p:ph type="pic" sz="quarter" idx="12"/>
          </p:nvPr>
        </p:nvSpPr>
        <p:spPr>
          <a:xfrm>
            <a:off x="5676565" y="3419061"/>
            <a:ext cx="1703053" cy="1703054"/>
          </a:xfrm>
          <a:prstGeom prst="ellipse">
            <a:avLst/>
          </a:prstGeom>
          <a:solidFill>
            <a:schemeClr val="bg1"/>
          </a:solidFill>
        </p:spPr>
        <p:txBody>
          <a:bodyPr/>
          <a:lstStyle>
            <a:lvl1pPr>
              <a:defRPr sz="1600"/>
            </a:lvl1pPr>
          </a:lstStyle>
          <a:p>
            <a:endParaRPr lang="en-US"/>
          </a:p>
        </p:txBody>
      </p:sp>
      <p:sp>
        <p:nvSpPr>
          <p:cNvPr id="7" name="Picture Placeholder 10">
            <a:extLst>
              <a:ext uri="{FF2B5EF4-FFF2-40B4-BE49-F238E27FC236}">
                <a16:creationId xmlns:a16="http://schemas.microsoft.com/office/drawing/2014/main" id="{9C59EF48-5684-CE03-ACE7-4E32AFEB6CDE}"/>
              </a:ext>
            </a:extLst>
          </p:cNvPr>
          <p:cNvSpPr>
            <a:spLocks noGrp="1"/>
          </p:cNvSpPr>
          <p:nvPr>
            <p:ph type="pic" sz="quarter" idx="13"/>
          </p:nvPr>
        </p:nvSpPr>
        <p:spPr>
          <a:xfrm>
            <a:off x="3455206" y="5154946"/>
            <a:ext cx="1703053" cy="1703054"/>
          </a:xfrm>
          <a:prstGeom prst="ellipse">
            <a:avLst/>
          </a:prstGeom>
          <a:solidFill>
            <a:schemeClr val="bg1"/>
          </a:solidFill>
        </p:spPr>
        <p:txBody>
          <a:bodyPr/>
          <a:lstStyle>
            <a:lvl1pPr>
              <a:defRPr sz="1600"/>
            </a:lvl1pPr>
          </a:lstStyle>
          <a:p>
            <a:endParaRPr lang="en-US"/>
          </a:p>
        </p:txBody>
      </p:sp>
      <p:sp>
        <p:nvSpPr>
          <p:cNvPr id="18" name="Text Placeholder 2">
            <a:extLst>
              <a:ext uri="{FF2B5EF4-FFF2-40B4-BE49-F238E27FC236}">
                <a16:creationId xmlns:a16="http://schemas.microsoft.com/office/drawing/2014/main" id="{979B603C-C97F-4C3B-19F5-B648B1A339E6}"/>
              </a:ext>
            </a:extLst>
          </p:cNvPr>
          <p:cNvSpPr>
            <a:spLocks noGrp="1"/>
          </p:cNvSpPr>
          <p:nvPr>
            <p:ph type="body" sz="quarter" idx="14" hasCustomPrompt="1"/>
          </p:nvPr>
        </p:nvSpPr>
        <p:spPr>
          <a:xfrm>
            <a:off x="4611123" y="2221470"/>
            <a:ext cx="5092781" cy="702277"/>
          </a:xfrm>
          <a:prstGeom prst="rect">
            <a:avLst/>
          </a:prstGeom>
        </p:spPr>
        <p:txBody>
          <a:bodyPr/>
          <a:lstStyle>
            <a:lvl1pPr marL="0" indent="0">
              <a:buNone/>
              <a:defRPr sz="2800" b="1" i="0">
                <a:latin typeface="Avenir Next Condensed Demi Bold" panose="020B0506020202020204" pitchFamily="34" charset="0"/>
              </a:defRPr>
            </a:lvl1pPr>
          </a:lstStyle>
          <a:p>
            <a:pPr lvl="0"/>
            <a:r>
              <a:rPr lang="en-US"/>
              <a:t>NAME, NAME</a:t>
            </a:r>
          </a:p>
        </p:txBody>
      </p:sp>
      <p:sp>
        <p:nvSpPr>
          <p:cNvPr id="19" name="Text Placeholder 2">
            <a:extLst>
              <a:ext uri="{FF2B5EF4-FFF2-40B4-BE49-F238E27FC236}">
                <a16:creationId xmlns:a16="http://schemas.microsoft.com/office/drawing/2014/main" id="{28FA9737-057D-140E-AC18-86FBFDEC3986}"/>
              </a:ext>
            </a:extLst>
          </p:cNvPr>
          <p:cNvSpPr>
            <a:spLocks noGrp="1"/>
          </p:cNvSpPr>
          <p:nvPr>
            <p:ph type="body" sz="quarter" idx="15" hasCustomPrompt="1"/>
          </p:nvPr>
        </p:nvSpPr>
        <p:spPr>
          <a:xfrm>
            <a:off x="4611122" y="2626340"/>
            <a:ext cx="5092781" cy="702277"/>
          </a:xfrm>
          <a:prstGeom prst="rect">
            <a:avLst/>
          </a:prstGeom>
        </p:spPr>
        <p:txBody>
          <a:bodyPr/>
          <a:lstStyle>
            <a:lvl1pPr marL="0" indent="0">
              <a:buNone/>
              <a:defRPr sz="1800" b="0"/>
            </a:lvl1pPr>
          </a:lstStyle>
          <a:p>
            <a:pPr lvl="0"/>
            <a:r>
              <a:rPr lang="en-US"/>
              <a:t>Title, Business</a:t>
            </a:r>
          </a:p>
        </p:txBody>
      </p:sp>
      <p:sp>
        <p:nvSpPr>
          <p:cNvPr id="20" name="Text Placeholder 2">
            <a:extLst>
              <a:ext uri="{FF2B5EF4-FFF2-40B4-BE49-F238E27FC236}">
                <a16:creationId xmlns:a16="http://schemas.microsoft.com/office/drawing/2014/main" id="{EBFDA438-2A34-1ABA-42C6-58C785A2175A}"/>
              </a:ext>
            </a:extLst>
          </p:cNvPr>
          <p:cNvSpPr>
            <a:spLocks noGrp="1"/>
          </p:cNvSpPr>
          <p:nvPr>
            <p:ph type="body" sz="quarter" idx="16" hasCustomPrompt="1"/>
          </p:nvPr>
        </p:nvSpPr>
        <p:spPr>
          <a:xfrm>
            <a:off x="7622680" y="3843116"/>
            <a:ext cx="4353973" cy="702277"/>
          </a:xfrm>
          <a:prstGeom prst="rect">
            <a:avLst/>
          </a:prstGeom>
        </p:spPr>
        <p:txBody>
          <a:bodyPr/>
          <a:lstStyle>
            <a:lvl1pPr marL="0" indent="0">
              <a:buNone/>
              <a:defRPr sz="2800" b="1" i="0">
                <a:solidFill>
                  <a:srgbClr val="2C72AB"/>
                </a:solidFill>
                <a:latin typeface="Avenir Next Condensed Demi Bold" panose="020B0506020202020204" pitchFamily="34" charset="0"/>
              </a:defRPr>
            </a:lvl1pPr>
          </a:lstStyle>
          <a:p>
            <a:pPr lvl="0"/>
            <a:r>
              <a:rPr lang="en-US"/>
              <a:t>NAME, NAME</a:t>
            </a:r>
          </a:p>
        </p:txBody>
      </p:sp>
      <p:sp>
        <p:nvSpPr>
          <p:cNvPr id="21" name="Text Placeholder 2">
            <a:extLst>
              <a:ext uri="{FF2B5EF4-FFF2-40B4-BE49-F238E27FC236}">
                <a16:creationId xmlns:a16="http://schemas.microsoft.com/office/drawing/2014/main" id="{72B41987-3DFB-3040-3864-AACC132A5F22}"/>
              </a:ext>
            </a:extLst>
          </p:cNvPr>
          <p:cNvSpPr>
            <a:spLocks noGrp="1"/>
          </p:cNvSpPr>
          <p:nvPr>
            <p:ph type="body" sz="quarter" idx="17" hasCustomPrompt="1"/>
          </p:nvPr>
        </p:nvSpPr>
        <p:spPr>
          <a:xfrm>
            <a:off x="7622679" y="4247986"/>
            <a:ext cx="4353973" cy="702277"/>
          </a:xfrm>
          <a:prstGeom prst="rect">
            <a:avLst/>
          </a:prstGeom>
        </p:spPr>
        <p:txBody>
          <a:bodyPr/>
          <a:lstStyle>
            <a:lvl1pPr marL="0" indent="0">
              <a:buNone/>
              <a:defRPr sz="1800" b="0">
                <a:solidFill>
                  <a:srgbClr val="2C72AB"/>
                </a:solidFill>
              </a:defRPr>
            </a:lvl1pPr>
          </a:lstStyle>
          <a:p>
            <a:pPr lvl="0"/>
            <a:r>
              <a:rPr lang="en-US"/>
              <a:t>Title, Business</a:t>
            </a:r>
          </a:p>
        </p:txBody>
      </p:sp>
      <p:sp>
        <p:nvSpPr>
          <p:cNvPr id="22" name="Text Placeholder 2">
            <a:extLst>
              <a:ext uri="{FF2B5EF4-FFF2-40B4-BE49-F238E27FC236}">
                <a16:creationId xmlns:a16="http://schemas.microsoft.com/office/drawing/2014/main" id="{A8428F21-FC11-3128-3F26-2C435DD97AE1}"/>
              </a:ext>
            </a:extLst>
          </p:cNvPr>
          <p:cNvSpPr>
            <a:spLocks noGrp="1"/>
          </p:cNvSpPr>
          <p:nvPr>
            <p:ph type="body" sz="quarter" idx="18" hasCustomPrompt="1"/>
          </p:nvPr>
        </p:nvSpPr>
        <p:spPr>
          <a:xfrm>
            <a:off x="5446010" y="5703354"/>
            <a:ext cx="5092781" cy="702277"/>
          </a:xfrm>
          <a:prstGeom prst="rect">
            <a:avLst/>
          </a:prstGeom>
        </p:spPr>
        <p:txBody>
          <a:bodyPr/>
          <a:lstStyle>
            <a:lvl1pPr marL="0" indent="0">
              <a:buNone/>
              <a:defRPr sz="2800" b="1" i="0">
                <a:latin typeface="Avenir Next Condensed Demi Bold" panose="020B0506020202020204" pitchFamily="34" charset="0"/>
              </a:defRPr>
            </a:lvl1pPr>
          </a:lstStyle>
          <a:p>
            <a:pPr lvl="0"/>
            <a:r>
              <a:rPr lang="en-US"/>
              <a:t>NAME, NAME</a:t>
            </a:r>
          </a:p>
        </p:txBody>
      </p:sp>
      <p:sp>
        <p:nvSpPr>
          <p:cNvPr id="23" name="Text Placeholder 2">
            <a:extLst>
              <a:ext uri="{FF2B5EF4-FFF2-40B4-BE49-F238E27FC236}">
                <a16:creationId xmlns:a16="http://schemas.microsoft.com/office/drawing/2014/main" id="{24CEA496-4C04-C63C-9CB4-E7500A8931CF}"/>
              </a:ext>
            </a:extLst>
          </p:cNvPr>
          <p:cNvSpPr>
            <a:spLocks noGrp="1"/>
          </p:cNvSpPr>
          <p:nvPr>
            <p:ph type="body" sz="quarter" idx="19" hasCustomPrompt="1"/>
          </p:nvPr>
        </p:nvSpPr>
        <p:spPr>
          <a:xfrm>
            <a:off x="5446009" y="6108224"/>
            <a:ext cx="5092781" cy="702277"/>
          </a:xfrm>
          <a:prstGeom prst="rect">
            <a:avLst/>
          </a:prstGeom>
        </p:spPr>
        <p:txBody>
          <a:bodyPr/>
          <a:lstStyle>
            <a:lvl1pPr marL="0" indent="0">
              <a:buNone/>
              <a:defRPr sz="1800" b="0"/>
            </a:lvl1pPr>
          </a:lstStyle>
          <a:p>
            <a:pPr lvl="0"/>
            <a:r>
              <a:rPr lang="en-US"/>
              <a:t>Title, Business</a:t>
            </a:r>
          </a:p>
        </p:txBody>
      </p:sp>
    </p:spTree>
    <p:extLst>
      <p:ext uri="{BB962C8B-B14F-4D97-AF65-F5344CB8AC3E}">
        <p14:creationId xmlns:p14="http://schemas.microsoft.com/office/powerpoint/2010/main" val="3850234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 Speaker Layout">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F470946-AF19-071C-A9C9-61AC8E713CE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 y="-31263"/>
            <a:ext cx="12274827" cy="6904590"/>
          </a:xfrm>
          <a:prstGeom prst="rect">
            <a:avLst/>
          </a:prstGeom>
        </p:spPr>
      </p:pic>
      <p:sp>
        <p:nvSpPr>
          <p:cNvPr id="5" name="Text Placeholder 2">
            <a:extLst>
              <a:ext uri="{FF2B5EF4-FFF2-40B4-BE49-F238E27FC236}">
                <a16:creationId xmlns:a16="http://schemas.microsoft.com/office/drawing/2014/main" id="{C212BD48-7EC0-0AE2-D127-5B8EE3CE3892}"/>
              </a:ext>
            </a:extLst>
          </p:cNvPr>
          <p:cNvSpPr>
            <a:spLocks noGrp="1"/>
          </p:cNvSpPr>
          <p:nvPr>
            <p:ph type="body" sz="quarter" idx="12" hasCustomPrompt="1"/>
          </p:nvPr>
        </p:nvSpPr>
        <p:spPr>
          <a:xfrm>
            <a:off x="5495706" y="449895"/>
            <a:ext cx="5092781" cy="702277"/>
          </a:xfrm>
          <a:prstGeom prst="rect">
            <a:avLst/>
          </a:prstGeom>
        </p:spPr>
        <p:txBody>
          <a:bodyPr/>
          <a:lstStyle>
            <a:lvl1pPr marL="0" indent="0">
              <a:buNone/>
              <a:defRPr sz="2800" b="1" i="0">
                <a:latin typeface="Avenir Next Condensed Demi Bold" panose="020B0506020202020204" pitchFamily="34" charset="0"/>
              </a:defRPr>
            </a:lvl1pPr>
          </a:lstStyle>
          <a:p>
            <a:pPr lvl="0"/>
            <a:r>
              <a:rPr lang="en-US"/>
              <a:t>NAME, NAME</a:t>
            </a:r>
          </a:p>
        </p:txBody>
      </p:sp>
      <p:sp>
        <p:nvSpPr>
          <p:cNvPr id="6" name="Text Placeholder 2">
            <a:extLst>
              <a:ext uri="{FF2B5EF4-FFF2-40B4-BE49-F238E27FC236}">
                <a16:creationId xmlns:a16="http://schemas.microsoft.com/office/drawing/2014/main" id="{56E6F05E-8289-3937-4A58-E13BC1F790A0}"/>
              </a:ext>
            </a:extLst>
          </p:cNvPr>
          <p:cNvSpPr>
            <a:spLocks noGrp="1"/>
          </p:cNvSpPr>
          <p:nvPr>
            <p:ph type="body" sz="quarter" idx="13" hasCustomPrompt="1"/>
          </p:nvPr>
        </p:nvSpPr>
        <p:spPr>
          <a:xfrm>
            <a:off x="5495705" y="854765"/>
            <a:ext cx="5092781" cy="702277"/>
          </a:xfrm>
          <a:prstGeom prst="rect">
            <a:avLst/>
          </a:prstGeom>
        </p:spPr>
        <p:txBody>
          <a:bodyPr/>
          <a:lstStyle>
            <a:lvl1pPr marL="0" indent="0">
              <a:buNone/>
              <a:defRPr sz="1800" b="0"/>
            </a:lvl1pPr>
          </a:lstStyle>
          <a:p>
            <a:pPr lvl="0"/>
            <a:r>
              <a:rPr lang="en-US"/>
              <a:t>Title, Business</a:t>
            </a:r>
          </a:p>
        </p:txBody>
      </p:sp>
      <p:sp>
        <p:nvSpPr>
          <p:cNvPr id="10" name="Picture Placeholder 10">
            <a:extLst>
              <a:ext uri="{FF2B5EF4-FFF2-40B4-BE49-F238E27FC236}">
                <a16:creationId xmlns:a16="http://schemas.microsoft.com/office/drawing/2014/main" id="{72BBDB8E-7073-EB03-2637-92FD5A1F643A}"/>
              </a:ext>
            </a:extLst>
          </p:cNvPr>
          <p:cNvSpPr>
            <a:spLocks noGrp="1"/>
          </p:cNvSpPr>
          <p:nvPr>
            <p:ph type="pic" sz="quarter" idx="11"/>
          </p:nvPr>
        </p:nvSpPr>
        <p:spPr>
          <a:xfrm>
            <a:off x="3617844" y="-19878"/>
            <a:ext cx="1709529" cy="1709530"/>
          </a:xfrm>
          <a:prstGeom prst="ellipse">
            <a:avLst/>
          </a:prstGeom>
          <a:solidFill>
            <a:schemeClr val="bg1"/>
          </a:solidFill>
        </p:spPr>
        <p:txBody>
          <a:bodyPr/>
          <a:lstStyle>
            <a:lvl1pPr>
              <a:defRPr sz="1600"/>
            </a:lvl1pPr>
          </a:lstStyle>
          <a:p>
            <a:endParaRPr lang="en-US"/>
          </a:p>
        </p:txBody>
      </p:sp>
      <p:sp>
        <p:nvSpPr>
          <p:cNvPr id="8" name="Picture Placeholder 10">
            <a:extLst>
              <a:ext uri="{FF2B5EF4-FFF2-40B4-BE49-F238E27FC236}">
                <a16:creationId xmlns:a16="http://schemas.microsoft.com/office/drawing/2014/main" id="{5249BC7C-F1EB-EA22-63B5-29D093527274}"/>
              </a:ext>
            </a:extLst>
          </p:cNvPr>
          <p:cNvSpPr>
            <a:spLocks noGrp="1"/>
          </p:cNvSpPr>
          <p:nvPr>
            <p:ph type="pic" sz="quarter" idx="21"/>
          </p:nvPr>
        </p:nvSpPr>
        <p:spPr>
          <a:xfrm>
            <a:off x="5837583" y="1698146"/>
            <a:ext cx="1709529" cy="1709530"/>
          </a:xfrm>
          <a:prstGeom prst="ellipse">
            <a:avLst/>
          </a:prstGeom>
          <a:solidFill>
            <a:schemeClr val="bg1"/>
          </a:solidFill>
        </p:spPr>
        <p:txBody>
          <a:bodyPr/>
          <a:lstStyle>
            <a:lvl1pPr>
              <a:defRPr sz="1600"/>
            </a:lvl1pPr>
          </a:lstStyle>
          <a:p>
            <a:endParaRPr lang="en-US"/>
          </a:p>
        </p:txBody>
      </p:sp>
      <p:sp>
        <p:nvSpPr>
          <p:cNvPr id="11" name="Picture Placeholder 10">
            <a:extLst>
              <a:ext uri="{FF2B5EF4-FFF2-40B4-BE49-F238E27FC236}">
                <a16:creationId xmlns:a16="http://schemas.microsoft.com/office/drawing/2014/main" id="{37D3C1FB-64D3-1834-5D6B-37642587085F}"/>
              </a:ext>
            </a:extLst>
          </p:cNvPr>
          <p:cNvSpPr>
            <a:spLocks noGrp="1"/>
          </p:cNvSpPr>
          <p:nvPr>
            <p:ph type="pic" sz="quarter" idx="22"/>
          </p:nvPr>
        </p:nvSpPr>
        <p:spPr>
          <a:xfrm>
            <a:off x="2352262" y="3419061"/>
            <a:ext cx="1709529" cy="1709530"/>
          </a:xfrm>
          <a:prstGeom prst="ellipse">
            <a:avLst/>
          </a:prstGeom>
          <a:solidFill>
            <a:schemeClr val="bg1"/>
          </a:solidFill>
        </p:spPr>
        <p:txBody>
          <a:bodyPr/>
          <a:lstStyle>
            <a:lvl1pPr>
              <a:defRPr sz="1600"/>
            </a:lvl1pPr>
          </a:lstStyle>
          <a:p>
            <a:endParaRPr lang="en-US"/>
          </a:p>
        </p:txBody>
      </p:sp>
      <p:sp>
        <p:nvSpPr>
          <p:cNvPr id="12" name="Picture Placeholder 10">
            <a:extLst>
              <a:ext uri="{FF2B5EF4-FFF2-40B4-BE49-F238E27FC236}">
                <a16:creationId xmlns:a16="http://schemas.microsoft.com/office/drawing/2014/main" id="{227563CB-6AB4-3380-8230-5A87A7B6D15A}"/>
              </a:ext>
            </a:extLst>
          </p:cNvPr>
          <p:cNvSpPr>
            <a:spLocks noGrp="1"/>
          </p:cNvSpPr>
          <p:nvPr>
            <p:ph type="pic" sz="quarter" idx="23"/>
          </p:nvPr>
        </p:nvSpPr>
        <p:spPr>
          <a:xfrm>
            <a:off x="4923184" y="5138529"/>
            <a:ext cx="1734796" cy="1734797"/>
          </a:xfrm>
          <a:prstGeom prst="ellipse">
            <a:avLst/>
          </a:prstGeom>
          <a:solidFill>
            <a:schemeClr val="bg1"/>
          </a:solidFill>
        </p:spPr>
        <p:txBody>
          <a:bodyPr/>
          <a:lstStyle>
            <a:lvl1pPr>
              <a:defRPr sz="1600"/>
            </a:lvl1pPr>
          </a:lstStyle>
          <a:p>
            <a:endParaRPr lang="en-US"/>
          </a:p>
        </p:txBody>
      </p:sp>
      <p:sp>
        <p:nvSpPr>
          <p:cNvPr id="13" name="Text Placeholder 2">
            <a:extLst>
              <a:ext uri="{FF2B5EF4-FFF2-40B4-BE49-F238E27FC236}">
                <a16:creationId xmlns:a16="http://schemas.microsoft.com/office/drawing/2014/main" id="{C0A845A8-0DDF-FFB0-782F-41BBE000D5C3}"/>
              </a:ext>
            </a:extLst>
          </p:cNvPr>
          <p:cNvSpPr>
            <a:spLocks noGrp="1"/>
          </p:cNvSpPr>
          <p:nvPr>
            <p:ph type="body" sz="quarter" idx="24" hasCustomPrompt="1"/>
          </p:nvPr>
        </p:nvSpPr>
        <p:spPr>
          <a:xfrm>
            <a:off x="7924168" y="2139212"/>
            <a:ext cx="4171756" cy="702277"/>
          </a:xfrm>
          <a:prstGeom prst="rect">
            <a:avLst/>
          </a:prstGeom>
        </p:spPr>
        <p:txBody>
          <a:bodyPr/>
          <a:lstStyle>
            <a:lvl1pPr marL="0" indent="0">
              <a:buNone/>
              <a:defRPr sz="2800" b="1" i="0">
                <a:latin typeface="Avenir Next Condensed Demi Bold" panose="020B0506020202020204" pitchFamily="34" charset="0"/>
              </a:defRPr>
            </a:lvl1pPr>
          </a:lstStyle>
          <a:p>
            <a:pPr lvl="0"/>
            <a:r>
              <a:rPr lang="en-US"/>
              <a:t>NAME, NAME</a:t>
            </a:r>
          </a:p>
        </p:txBody>
      </p:sp>
      <p:sp>
        <p:nvSpPr>
          <p:cNvPr id="14" name="Text Placeholder 2">
            <a:extLst>
              <a:ext uri="{FF2B5EF4-FFF2-40B4-BE49-F238E27FC236}">
                <a16:creationId xmlns:a16="http://schemas.microsoft.com/office/drawing/2014/main" id="{3F374896-F28C-E244-986E-CE8342BDFB54}"/>
              </a:ext>
            </a:extLst>
          </p:cNvPr>
          <p:cNvSpPr>
            <a:spLocks noGrp="1"/>
          </p:cNvSpPr>
          <p:nvPr>
            <p:ph type="body" sz="quarter" idx="25" hasCustomPrompt="1"/>
          </p:nvPr>
        </p:nvSpPr>
        <p:spPr>
          <a:xfrm>
            <a:off x="7924167" y="2544082"/>
            <a:ext cx="4171756" cy="702277"/>
          </a:xfrm>
          <a:prstGeom prst="rect">
            <a:avLst/>
          </a:prstGeom>
        </p:spPr>
        <p:txBody>
          <a:bodyPr/>
          <a:lstStyle>
            <a:lvl1pPr marL="0" indent="0">
              <a:buNone/>
              <a:defRPr sz="1800" b="0"/>
            </a:lvl1pPr>
          </a:lstStyle>
          <a:p>
            <a:pPr lvl="0"/>
            <a:r>
              <a:rPr lang="en-US"/>
              <a:t>Title, Business</a:t>
            </a:r>
          </a:p>
        </p:txBody>
      </p:sp>
      <p:sp>
        <p:nvSpPr>
          <p:cNvPr id="15" name="Text Placeholder 2">
            <a:extLst>
              <a:ext uri="{FF2B5EF4-FFF2-40B4-BE49-F238E27FC236}">
                <a16:creationId xmlns:a16="http://schemas.microsoft.com/office/drawing/2014/main" id="{CA1D6D41-DE19-2E0A-D777-E344F3B4B6C1}"/>
              </a:ext>
            </a:extLst>
          </p:cNvPr>
          <p:cNvSpPr>
            <a:spLocks noGrp="1"/>
          </p:cNvSpPr>
          <p:nvPr>
            <p:ph type="body" sz="quarter" idx="26" hasCustomPrompt="1"/>
          </p:nvPr>
        </p:nvSpPr>
        <p:spPr>
          <a:xfrm>
            <a:off x="4375898" y="3802607"/>
            <a:ext cx="5092781" cy="702277"/>
          </a:xfrm>
          <a:prstGeom prst="rect">
            <a:avLst/>
          </a:prstGeom>
        </p:spPr>
        <p:txBody>
          <a:bodyPr/>
          <a:lstStyle>
            <a:lvl1pPr marL="0" indent="0">
              <a:buNone/>
              <a:defRPr sz="2800" b="1" i="0">
                <a:solidFill>
                  <a:srgbClr val="2C72AB"/>
                </a:solidFill>
                <a:latin typeface="Avenir Next Condensed Demi Bold" panose="020B0506020202020204" pitchFamily="34" charset="0"/>
              </a:defRPr>
            </a:lvl1pPr>
          </a:lstStyle>
          <a:p>
            <a:pPr lvl="0"/>
            <a:r>
              <a:rPr lang="en-US"/>
              <a:t>NAME, NAME</a:t>
            </a:r>
          </a:p>
        </p:txBody>
      </p:sp>
      <p:sp>
        <p:nvSpPr>
          <p:cNvPr id="16" name="Text Placeholder 2">
            <a:extLst>
              <a:ext uri="{FF2B5EF4-FFF2-40B4-BE49-F238E27FC236}">
                <a16:creationId xmlns:a16="http://schemas.microsoft.com/office/drawing/2014/main" id="{87EB7181-C272-DBD6-8C02-733327440663}"/>
              </a:ext>
            </a:extLst>
          </p:cNvPr>
          <p:cNvSpPr>
            <a:spLocks noGrp="1"/>
          </p:cNvSpPr>
          <p:nvPr>
            <p:ph type="body" sz="quarter" idx="27" hasCustomPrompt="1"/>
          </p:nvPr>
        </p:nvSpPr>
        <p:spPr>
          <a:xfrm>
            <a:off x="4375897" y="4207477"/>
            <a:ext cx="5092781" cy="702277"/>
          </a:xfrm>
          <a:prstGeom prst="rect">
            <a:avLst/>
          </a:prstGeom>
        </p:spPr>
        <p:txBody>
          <a:bodyPr/>
          <a:lstStyle>
            <a:lvl1pPr marL="0" indent="0">
              <a:buNone/>
              <a:defRPr sz="1800" b="0">
                <a:solidFill>
                  <a:srgbClr val="2C72AB"/>
                </a:solidFill>
              </a:defRPr>
            </a:lvl1pPr>
          </a:lstStyle>
          <a:p>
            <a:pPr lvl="0"/>
            <a:r>
              <a:rPr lang="en-US"/>
              <a:t>Title, Business</a:t>
            </a:r>
          </a:p>
        </p:txBody>
      </p:sp>
      <p:sp>
        <p:nvSpPr>
          <p:cNvPr id="17" name="Text Placeholder 2">
            <a:extLst>
              <a:ext uri="{FF2B5EF4-FFF2-40B4-BE49-F238E27FC236}">
                <a16:creationId xmlns:a16="http://schemas.microsoft.com/office/drawing/2014/main" id="{422E51F8-9E0A-7D7A-66A4-86702BB333B8}"/>
              </a:ext>
            </a:extLst>
          </p:cNvPr>
          <p:cNvSpPr>
            <a:spLocks noGrp="1"/>
          </p:cNvSpPr>
          <p:nvPr>
            <p:ph type="body" sz="quarter" idx="28" hasCustomPrompt="1"/>
          </p:nvPr>
        </p:nvSpPr>
        <p:spPr>
          <a:xfrm>
            <a:off x="7099220" y="5544545"/>
            <a:ext cx="4996704" cy="702277"/>
          </a:xfrm>
          <a:prstGeom prst="rect">
            <a:avLst/>
          </a:prstGeom>
        </p:spPr>
        <p:txBody>
          <a:bodyPr/>
          <a:lstStyle>
            <a:lvl1pPr marL="0" indent="0">
              <a:buNone/>
              <a:defRPr sz="2800" b="1" i="0">
                <a:latin typeface="Avenir Next Condensed Demi Bold" panose="020B0506020202020204" pitchFamily="34" charset="0"/>
              </a:defRPr>
            </a:lvl1pPr>
          </a:lstStyle>
          <a:p>
            <a:pPr lvl="0"/>
            <a:r>
              <a:rPr lang="en-US"/>
              <a:t>NAME, NAME</a:t>
            </a:r>
          </a:p>
        </p:txBody>
      </p:sp>
      <p:sp>
        <p:nvSpPr>
          <p:cNvPr id="18" name="Text Placeholder 2">
            <a:extLst>
              <a:ext uri="{FF2B5EF4-FFF2-40B4-BE49-F238E27FC236}">
                <a16:creationId xmlns:a16="http://schemas.microsoft.com/office/drawing/2014/main" id="{5E152AB5-D602-B14D-D025-CF90C6E48C57}"/>
              </a:ext>
            </a:extLst>
          </p:cNvPr>
          <p:cNvSpPr>
            <a:spLocks noGrp="1"/>
          </p:cNvSpPr>
          <p:nvPr>
            <p:ph type="body" sz="quarter" idx="29" hasCustomPrompt="1"/>
          </p:nvPr>
        </p:nvSpPr>
        <p:spPr>
          <a:xfrm>
            <a:off x="7099219" y="5949415"/>
            <a:ext cx="4996704" cy="702277"/>
          </a:xfrm>
          <a:prstGeom prst="rect">
            <a:avLst/>
          </a:prstGeom>
        </p:spPr>
        <p:txBody>
          <a:bodyPr/>
          <a:lstStyle>
            <a:lvl1pPr marL="0" indent="0">
              <a:buNone/>
              <a:defRPr sz="1800" b="0"/>
            </a:lvl1pPr>
          </a:lstStyle>
          <a:p>
            <a:pPr lvl="0"/>
            <a:r>
              <a:rPr lang="en-US"/>
              <a:t>Title, Business</a:t>
            </a:r>
          </a:p>
        </p:txBody>
      </p:sp>
    </p:spTree>
    <p:extLst>
      <p:ext uri="{BB962C8B-B14F-4D97-AF65-F5344CB8AC3E}">
        <p14:creationId xmlns:p14="http://schemas.microsoft.com/office/powerpoint/2010/main" val="3136673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96A49DC-87D5-91C3-40EF-19E2FADF2C3E}"/>
              </a:ext>
            </a:extLst>
          </p:cNvPr>
          <p:cNvSpPr>
            <a:spLocks noGrp="1"/>
          </p:cNvSpPr>
          <p:nvPr>
            <p:ph sz="half" idx="2" hasCustomPrompt="1"/>
          </p:nvPr>
        </p:nvSpPr>
        <p:spPr>
          <a:xfrm>
            <a:off x="1160167" y="2524563"/>
            <a:ext cx="5157787" cy="3684588"/>
          </a:xfrm>
          <a:prstGeom prst="rect">
            <a:avLst/>
          </a:prstGeom>
        </p:spPr>
        <p:txBody>
          <a:bodyPr/>
          <a:lstStyle>
            <a:lvl1pPr>
              <a:defRPr sz="1800"/>
            </a:lvl1pPr>
            <a:lvl2pPr>
              <a:defRPr sz="2000"/>
            </a:lvl2pPr>
            <a:lvl3pPr>
              <a:defRPr sz="1800"/>
            </a:lvl3pPr>
            <a:lvl4pPr>
              <a:defRPr sz="1600"/>
            </a:lvl4pPr>
            <a:lvl5pPr>
              <a:defRPr sz="1400"/>
            </a:lvl5pPr>
          </a:lstStyle>
          <a:p>
            <a:r>
              <a:rPr lang="en-US"/>
              <a:t>Use this slide template for bulleted lists</a:t>
            </a:r>
          </a:p>
        </p:txBody>
      </p:sp>
      <p:sp>
        <p:nvSpPr>
          <p:cNvPr id="2" name="Text Placeholder 2">
            <a:extLst>
              <a:ext uri="{FF2B5EF4-FFF2-40B4-BE49-F238E27FC236}">
                <a16:creationId xmlns:a16="http://schemas.microsoft.com/office/drawing/2014/main" id="{C5A85AEA-C5DE-DD6A-DD61-3C60DFF6AD42}"/>
              </a:ext>
            </a:extLst>
          </p:cNvPr>
          <p:cNvSpPr>
            <a:spLocks noGrp="1"/>
          </p:cNvSpPr>
          <p:nvPr>
            <p:ph type="body" sz="quarter" idx="11" hasCustomPrompt="1"/>
          </p:nvPr>
        </p:nvSpPr>
        <p:spPr>
          <a:xfrm>
            <a:off x="1160167" y="1749111"/>
            <a:ext cx="5157787" cy="702277"/>
          </a:xfrm>
          <a:prstGeom prst="rect">
            <a:avLst/>
          </a:prstGeom>
        </p:spPr>
        <p:txBody>
          <a:bodyPr/>
          <a:lstStyle>
            <a:lvl1pPr marL="0" indent="0">
              <a:buNone/>
              <a:defRPr sz="3600" b="1">
                <a:solidFill>
                  <a:srgbClr val="2C72AB"/>
                </a:solidFill>
              </a:defRPr>
            </a:lvl1pPr>
          </a:lstStyle>
          <a:p>
            <a:pPr lvl="0"/>
            <a:r>
              <a:rPr lang="en-US"/>
              <a:t>Headline Here</a:t>
            </a:r>
          </a:p>
        </p:txBody>
      </p:sp>
      <p:pic>
        <p:nvPicPr>
          <p:cNvPr id="5" name="Graphic 4">
            <a:extLst>
              <a:ext uri="{FF2B5EF4-FFF2-40B4-BE49-F238E27FC236}">
                <a16:creationId xmlns:a16="http://schemas.microsoft.com/office/drawing/2014/main" id="{AFB0F6A3-4DD2-5123-0798-E2DEA56CF7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8" name="Picture Placeholder 10">
            <a:extLst>
              <a:ext uri="{FF2B5EF4-FFF2-40B4-BE49-F238E27FC236}">
                <a16:creationId xmlns:a16="http://schemas.microsoft.com/office/drawing/2014/main" id="{4FC626A6-4180-6E7C-8DB2-C1779AEA1DE5}"/>
              </a:ext>
            </a:extLst>
          </p:cNvPr>
          <p:cNvSpPr>
            <a:spLocks noGrp="1"/>
          </p:cNvSpPr>
          <p:nvPr>
            <p:ph type="pic" sz="quarter" idx="12"/>
          </p:nvPr>
        </p:nvSpPr>
        <p:spPr>
          <a:xfrm>
            <a:off x="7722704" y="1858465"/>
            <a:ext cx="4469296" cy="4469298"/>
          </a:xfrm>
          <a:prstGeom prst="ellipse">
            <a:avLst/>
          </a:prstGeom>
          <a:solidFill>
            <a:schemeClr val="bg1"/>
          </a:solidFill>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225999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BB703516-B4FE-08E3-B2ED-3E3B7ADF9CF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8" name="Chart Placeholder 7">
            <a:extLst>
              <a:ext uri="{FF2B5EF4-FFF2-40B4-BE49-F238E27FC236}">
                <a16:creationId xmlns:a16="http://schemas.microsoft.com/office/drawing/2014/main" id="{F975FEB3-32F1-FB8F-7B94-D61057F88934}"/>
              </a:ext>
            </a:extLst>
          </p:cNvPr>
          <p:cNvSpPr>
            <a:spLocks noGrp="1"/>
          </p:cNvSpPr>
          <p:nvPr>
            <p:ph type="chart" sz="quarter" idx="10"/>
          </p:nvPr>
        </p:nvSpPr>
        <p:spPr>
          <a:xfrm>
            <a:off x="1964705" y="3571725"/>
            <a:ext cx="5943600" cy="1820863"/>
          </a:xfrm>
          <a:prstGeom prst="rect">
            <a:avLst/>
          </a:prstGeom>
        </p:spPr>
        <p:txBody>
          <a:bodyPr/>
          <a:lstStyle/>
          <a:p>
            <a:endParaRPr lang="en-US"/>
          </a:p>
        </p:txBody>
      </p:sp>
      <p:sp>
        <p:nvSpPr>
          <p:cNvPr id="3" name="Text Placeholder 2">
            <a:extLst>
              <a:ext uri="{FF2B5EF4-FFF2-40B4-BE49-F238E27FC236}">
                <a16:creationId xmlns:a16="http://schemas.microsoft.com/office/drawing/2014/main" id="{8B057C0E-AA2F-A8CC-6839-5F99F73BF455}"/>
              </a:ext>
            </a:extLst>
          </p:cNvPr>
          <p:cNvSpPr>
            <a:spLocks noGrp="1"/>
          </p:cNvSpPr>
          <p:nvPr>
            <p:ph type="body" sz="quarter" idx="12" hasCustomPrompt="1"/>
          </p:nvPr>
        </p:nvSpPr>
        <p:spPr>
          <a:xfrm>
            <a:off x="1964705" y="2789627"/>
            <a:ext cx="6404044" cy="702277"/>
          </a:xfrm>
          <a:prstGeom prst="rect">
            <a:avLst/>
          </a:prstGeom>
        </p:spPr>
        <p:txBody>
          <a:bodyPr/>
          <a:lstStyle>
            <a:lvl1pPr marL="0" indent="0">
              <a:buNone/>
              <a:defRPr sz="2000" b="0"/>
            </a:lvl1pPr>
          </a:lstStyle>
          <a:p>
            <a:r>
              <a:rPr lang="en-US"/>
              <a:t>Use this slide template for images/illustrations</a:t>
            </a:r>
          </a:p>
        </p:txBody>
      </p:sp>
      <p:sp>
        <p:nvSpPr>
          <p:cNvPr id="7" name="Text Placeholder 2">
            <a:extLst>
              <a:ext uri="{FF2B5EF4-FFF2-40B4-BE49-F238E27FC236}">
                <a16:creationId xmlns:a16="http://schemas.microsoft.com/office/drawing/2014/main" id="{C3B5FFA3-0C96-C150-56A4-4AEDE1BBE647}"/>
              </a:ext>
            </a:extLst>
          </p:cNvPr>
          <p:cNvSpPr>
            <a:spLocks noGrp="1"/>
          </p:cNvSpPr>
          <p:nvPr>
            <p:ph type="body" sz="quarter" idx="11" hasCustomPrompt="1"/>
          </p:nvPr>
        </p:nvSpPr>
        <p:spPr>
          <a:xfrm>
            <a:off x="1964705" y="2007529"/>
            <a:ext cx="5092781" cy="702277"/>
          </a:xfrm>
          <a:prstGeom prst="rect">
            <a:avLst/>
          </a:prstGeom>
        </p:spPr>
        <p:txBody>
          <a:bodyPr/>
          <a:lstStyle>
            <a:lvl1pPr marL="0" indent="0">
              <a:buNone/>
              <a:defRPr sz="3600" b="1">
                <a:solidFill>
                  <a:srgbClr val="2C72AB"/>
                </a:solidFill>
              </a:defRPr>
            </a:lvl1pPr>
          </a:lstStyle>
          <a:p>
            <a:pPr lvl="0"/>
            <a:r>
              <a:rPr lang="en-US"/>
              <a:t>Headline Here</a:t>
            </a:r>
          </a:p>
        </p:txBody>
      </p:sp>
    </p:spTree>
    <p:extLst>
      <p:ext uri="{BB962C8B-B14F-4D97-AF65-F5344CB8AC3E}">
        <p14:creationId xmlns:p14="http://schemas.microsoft.com/office/powerpoint/2010/main" val="4257291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age with more spac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29BC7EA-0EF3-C281-832E-3CBEC8E2882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6" name="Text Placeholder 2">
            <a:extLst>
              <a:ext uri="{FF2B5EF4-FFF2-40B4-BE49-F238E27FC236}">
                <a16:creationId xmlns:a16="http://schemas.microsoft.com/office/drawing/2014/main" id="{61FB24FC-08A6-97A9-8A4B-C2F6EDF10788}"/>
              </a:ext>
            </a:extLst>
          </p:cNvPr>
          <p:cNvSpPr>
            <a:spLocks noGrp="1"/>
          </p:cNvSpPr>
          <p:nvPr>
            <p:ph type="body" sz="quarter" idx="12" hasCustomPrompt="1"/>
          </p:nvPr>
        </p:nvSpPr>
        <p:spPr>
          <a:xfrm>
            <a:off x="1003219" y="1889308"/>
            <a:ext cx="6404044" cy="702277"/>
          </a:xfrm>
          <a:prstGeom prst="rect">
            <a:avLst/>
          </a:prstGeom>
        </p:spPr>
        <p:txBody>
          <a:bodyPr/>
          <a:lstStyle>
            <a:lvl1pPr marL="0" indent="0">
              <a:buNone/>
              <a:defRPr sz="2000" b="0"/>
            </a:lvl1pPr>
          </a:lstStyle>
          <a:p>
            <a:r>
              <a:rPr lang="en-US"/>
              <a:t>Use this slide template for images/illustrations</a:t>
            </a:r>
          </a:p>
        </p:txBody>
      </p:sp>
      <p:sp>
        <p:nvSpPr>
          <p:cNvPr id="5" name="Text Placeholder 2">
            <a:extLst>
              <a:ext uri="{FF2B5EF4-FFF2-40B4-BE49-F238E27FC236}">
                <a16:creationId xmlns:a16="http://schemas.microsoft.com/office/drawing/2014/main" id="{1A00E5AB-1150-25EB-43DA-611BF00C8CD1}"/>
              </a:ext>
            </a:extLst>
          </p:cNvPr>
          <p:cNvSpPr>
            <a:spLocks noGrp="1"/>
          </p:cNvSpPr>
          <p:nvPr>
            <p:ph type="body" sz="quarter" idx="11" hasCustomPrompt="1"/>
          </p:nvPr>
        </p:nvSpPr>
        <p:spPr>
          <a:xfrm>
            <a:off x="1003219" y="1073249"/>
            <a:ext cx="6404044" cy="702277"/>
          </a:xfrm>
          <a:prstGeom prst="rect">
            <a:avLst/>
          </a:prstGeom>
        </p:spPr>
        <p:txBody>
          <a:bodyPr/>
          <a:lstStyle>
            <a:lvl1pPr marL="0" indent="0">
              <a:buNone/>
              <a:defRPr sz="3600" b="1">
                <a:solidFill>
                  <a:srgbClr val="2C72AB"/>
                </a:solidFill>
              </a:defRPr>
            </a:lvl1pPr>
          </a:lstStyle>
          <a:p>
            <a:pPr lvl="0"/>
            <a:r>
              <a:rPr lang="en-US"/>
              <a:t>Headline Here</a:t>
            </a:r>
          </a:p>
        </p:txBody>
      </p:sp>
    </p:spTree>
    <p:extLst>
      <p:ext uri="{BB962C8B-B14F-4D97-AF65-F5344CB8AC3E}">
        <p14:creationId xmlns:p14="http://schemas.microsoft.com/office/powerpoint/2010/main" val="339718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3 with Image spot">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B95A2B5F-2BE3-E0A5-C820-8ABCAA804D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7" name="Picture Placeholder 10">
            <a:extLst>
              <a:ext uri="{FF2B5EF4-FFF2-40B4-BE49-F238E27FC236}">
                <a16:creationId xmlns:a16="http://schemas.microsoft.com/office/drawing/2014/main" id="{B24EE83A-402B-37A4-F724-0440238D4FAB}"/>
              </a:ext>
            </a:extLst>
          </p:cNvPr>
          <p:cNvSpPr>
            <a:spLocks noGrp="1"/>
          </p:cNvSpPr>
          <p:nvPr>
            <p:ph type="pic" sz="quarter" idx="12"/>
          </p:nvPr>
        </p:nvSpPr>
        <p:spPr>
          <a:xfrm>
            <a:off x="377687" y="1452769"/>
            <a:ext cx="3409122" cy="3409123"/>
          </a:xfrm>
          <a:prstGeom prst="ellipse">
            <a:avLst/>
          </a:prstGeom>
          <a:solidFill>
            <a:schemeClr val="bg1"/>
          </a:solidFill>
        </p:spPr>
        <p:txBody>
          <a:bodyPr/>
          <a:lstStyle>
            <a:lvl1pPr>
              <a:defRPr>
                <a:solidFill>
                  <a:schemeClr val="tx1"/>
                </a:solidFill>
              </a:defRPr>
            </a:lvl1pPr>
          </a:lstStyle>
          <a:p>
            <a:endParaRPr lang="en-US"/>
          </a:p>
        </p:txBody>
      </p:sp>
      <p:sp>
        <p:nvSpPr>
          <p:cNvPr id="9" name="Text Placeholder 2">
            <a:extLst>
              <a:ext uri="{FF2B5EF4-FFF2-40B4-BE49-F238E27FC236}">
                <a16:creationId xmlns:a16="http://schemas.microsoft.com/office/drawing/2014/main" id="{2F5125B8-0535-B1A2-D71C-DB8CFB5BE84C}"/>
              </a:ext>
            </a:extLst>
          </p:cNvPr>
          <p:cNvSpPr>
            <a:spLocks noGrp="1"/>
          </p:cNvSpPr>
          <p:nvPr>
            <p:ph type="body" sz="quarter" idx="13" hasCustomPrompt="1"/>
          </p:nvPr>
        </p:nvSpPr>
        <p:spPr>
          <a:xfrm>
            <a:off x="5155166" y="2849261"/>
            <a:ext cx="6404044" cy="702277"/>
          </a:xfrm>
          <a:prstGeom prst="rect">
            <a:avLst/>
          </a:prstGeom>
        </p:spPr>
        <p:txBody>
          <a:bodyPr/>
          <a:lstStyle>
            <a:lvl1pPr marL="0" indent="0">
              <a:buNone/>
              <a:defRPr sz="2000" b="0"/>
            </a:lvl1pPr>
          </a:lstStyle>
          <a:p>
            <a:r>
              <a:rPr lang="en-US"/>
              <a:t>Body Copy Here</a:t>
            </a:r>
          </a:p>
        </p:txBody>
      </p:sp>
      <p:sp>
        <p:nvSpPr>
          <p:cNvPr id="12" name="Text Placeholder 2">
            <a:extLst>
              <a:ext uri="{FF2B5EF4-FFF2-40B4-BE49-F238E27FC236}">
                <a16:creationId xmlns:a16="http://schemas.microsoft.com/office/drawing/2014/main" id="{783D941B-5726-C324-674C-146FA48A8DC7}"/>
              </a:ext>
            </a:extLst>
          </p:cNvPr>
          <p:cNvSpPr>
            <a:spLocks noGrp="1"/>
          </p:cNvSpPr>
          <p:nvPr>
            <p:ph type="body" sz="quarter" idx="11" hasCustomPrompt="1"/>
          </p:nvPr>
        </p:nvSpPr>
        <p:spPr>
          <a:xfrm>
            <a:off x="5155166" y="2067163"/>
            <a:ext cx="6404044" cy="702277"/>
          </a:xfrm>
          <a:prstGeom prst="rect">
            <a:avLst/>
          </a:prstGeom>
        </p:spPr>
        <p:txBody>
          <a:bodyPr/>
          <a:lstStyle>
            <a:lvl1pPr marL="0" indent="0">
              <a:buNone/>
              <a:defRPr sz="3600" b="1">
                <a:solidFill>
                  <a:srgbClr val="2C72AB"/>
                </a:solidFill>
              </a:defRPr>
            </a:lvl1pPr>
          </a:lstStyle>
          <a:p>
            <a:pPr lvl="0"/>
            <a:r>
              <a:rPr lang="en-US"/>
              <a:t>Headline Here</a:t>
            </a:r>
          </a:p>
        </p:txBody>
      </p:sp>
    </p:spTree>
    <p:extLst>
      <p:ext uri="{BB962C8B-B14F-4D97-AF65-F5344CB8AC3E}">
        <p14:creationId xmlns:p14="http://schemas.microsoft.com/office/powerpoint/2010/main" val="3013517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Speaker Slide">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D0319856-4CDA-077A-4DA4-620530AFED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6" name="Text Placeholder 2">
            <a:extLst>
              <a:ext uri="{FF2B5EF4-FFF2-40B4-BE49-F238E27FC236}">
                <a16:creationId xmlns:a16="http://schemas.microsoft.com/office/drawing/2014/main" id="{9C2F61C5-CD8E-0A37-674A-6170DBA2BCC1}"/>
              </a:ext>
            </a:extLst>
          </p:cNvPr>
          <p:cNvSpPr>
            <a:spLocks noGrp="1"/>
          </p:cNvSpPr>
          <p:nvPr>
            <p:ph type="body" sz="quarter" idx="13" hasCustomPrompt="1"/>
          </p:nvPr>
        </p:nvSpPr>
        <p:spPr>
          <a:xfrm>
            <a:off x="1984583" y="2819444"/>
            <a:ext cx="6404044" cy="702277"/>
          </a:xfrm>
          <a:prstGeom prst="rect">
            <a:avLst/>
          </a:prstGeom>
        </p:spPr>
        <p:txBody>
          <a:bodyPr/>
          <a:lstStyle>
            <a:lvl1pPr marL="0" indent="0">
              <a:buNone/>
              <a:defRPr sz="2000" b="0"/>
            </a:lvl1pPr>
          </a:lstStyle>
          <a:p>
            <a:r>
              <a:rPr lang="en-US"/>
              <a:t>Body Copy Here</a:t>
            </a:r>
          </a:p>
        </p:txBody>
      </p:sp>
      <p:sp>
        <p:nvSpPr>
          <p:cNvPr id="9" name="Text Placeholder 2">
            <a:extLst>
              <a:ext uri="{FF2B5EF4-FFF2-40B4-BE49-F238E27FC236}">
                <a16:creationId xmlns:a16="http://schemas.microsoft.com/office/drawing/2014/main" id="{AD78823F-900E-6D33-1EFD-590E7DE2466A}"/>
              </a:ext>
            </a:extLst>
          </p:cNvPr>
          <p:cNvSpPr>
            <a:spLocks noGrp="1"/>
          </p:cNvSpPr>
          <p:nvPr>
            <p:ph type="body" sz="quarter" idx="11" hasCustomPrompt="1"/>
          </p:nvPr>
        </p:nvSpPr>
        <p:spPr>
          <a:xfrm>
            <a:off x="1984583" y="2037346"/>
            <a:ext cx="6404044" cy="702277"/>
          </a:xfrm>
          <a:prstGeom prst="rect">
            <a:avLst/>
          </a:prstGeom>
        </p:spPr>
        <p:txBody>
          <a:bodyPr/>
          <a:lstStyle>
            <a:lvl1pPr marL="0" indent="0">
              <a:buNone/>
              <a:defRPr sz="3600" b="1">
                <a:solidFill>
                  <a:srgbClr val="2C72AB"/>
                </a:solidFill>
              </a:defRPr>
            </a:lvl1pPr>
          </a:lstStyle>
          <a:p>
            <a:pPr lvl="0"/>
            <a:r>
              <a:rPr lang="en-US"/>
              <a:t>Headline Here</a:t>
            </a:r>
          </a:p>
        </p:txBody>
      </p:sp>
    </p:spTree>
    <p:extLst>
      <p:ext uri="{BB962C8B-B14F-4D97-AF65-F5344CB8AC3E}">
        <p14:creationId xmlns:p14="http://schemas.microsoft.com/office/powerpoint/2010/main" val="13393838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amp;A Slid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E28D62C5-EDDE-8985-2334-0026ADE4A77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23976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Ending slide">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3FC6432C-5F55-0103-FCDC-57746482740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831881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76961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3387FC1A-CEC0-EB46-9770-987EEB4EEB44}"/>
              </a:ext>
            </a:extLst>
          </p:cNvPr>
          <p:cNvSpPr>
            <a:spLocks noGrp="1"/>
          </p:cNvSpPr>
          <p:nvPr>
            <p:ph type="subTitle" idx="1"/>
          </p:nvPr>
        </p:nvSpPr>
        <p:spPr>
          <a:xfrm>
            <a:off x="1712707" y="3969406"/>
            <a:ext cx="4203188" cy="443442"/>
          </a:xfrm>
          <a:prstGeom prst="rect">
            <a:avLst/>
          </a:prstGeom>
        </p:spPr>
        <p:txBody>
          <a:bodyPr/>
          <a:lstStyle>
            <a:lvl1pPr marL="0" indent="0" algn="l">
              <a:buNone/>
              <a:defRPr sz="18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Title 1">
            <a:extLst>
              <a:ext uri="{FF2B5EF4-FFF2-40B4-BE49-F238E27FC236}">
                <a16:creationId xmlns:a16="http://schemas.microsoft.com/office/drawing/2014/main" id="{E398595D-D0B4-6549-9A0B-6A772482F632}"/>
              </a:ext>
            </a:extLst>
          </p:cNvPr>
          <p:cNvSpPr>
            <a:spLocks noGrp="1"/>
          </p:cNvSpPr>
          <p:nvPr>
            <p:ph type="ctrTitle"/>
          </p:nvPr>
        </p:nvSpPr>
        <p:spPr>
          <a:xfrm>
            <a:off x="1712707" y="3008097"/>
            <a:ext cx="4203188" cy="952725"/>
          </a:xfrm>
          <a:prstGeom prst="rect">
            <a:avLst/>
          </a:prstGeom>
        </p:spPr>
        <p:txBody>
          <a:bodyPr anchor="b"/>
          <a:lstStyle>
            <a:lvl1pPr algn="l">
              <a:lnSpc>
                <a:spcPct val="100000"/>
              </a:lnSpc>
              <a:defRPr sz="3600"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Picture Placeholder 9">
            <a:extLst>
              <a:ext uri="{FF2B5EF4-FFF2-40B4-BE49-F238E27FC236}">
                <a16:creationId xmlns:a16="http://schemas.microsoft.com/office/drawing/2014/main" id="{BAEB1D8D-EFC4-A942-A795-5E016FB15C43}"/>
              </a:ext>
            </a:extLst>
          </p:cNvPr>
          <p:cNvSpPr>
            <a:spLocks noGrp="1"/>
          </p:cNvSpPr>
          <p:nvPr>
            <p:ph type="pic" sz="quarter" idx="10"/>
          </p:nvPr>
        </p:nvSpPr>
        <p:spPr>
          <a:xfrm>
            <a:off x="7146435" y="128790"/>
            <a:ext cx="4910093" cy="6592983"/>
          </a:xfrm>
          <a:custGeom>
            <a:avLst/>
            <a:gdLst>
              <a:gd name="connsiteX0" fmla="*/ 0 w 5278055"/>
              <a:gd name="connsiteY0" fmla="*/ 0 h 6609003"/>
              <a:gd name="connsiteX1" fmla="*/ 5278055 w 5278055"/>
              <a:gd name="connsiteY1" fmla="*/ 0 h 6609003"/>
              <a:gd name="connsiteX2" fmla="*/ 5278055 w 5278055"/>
              <a:gd name="connsiteY2" fmla="*/ 6609003 h 6609003"/>
              <a:gd name="connsiteX3" fmla="*/ 0 w 5278055"/>
              <a:gd name="connsiteY3" fmla="*/ 6609003 h 6609003"/>
              <a:gd name="connsiteX4" fmla="*/ 0 w 5278055"/>
              <a:gd name="connsiteY4" fmla="*/ 0 h 6609003"/>
              <a:gd name="connsiteX0" fmla="*/ 2615879 w 5278055"/>
              <a:gd name="connsiteY0" fmla="*/ 0 h 6609003"/>
              <a:gd name="connsiteX1" fmla="*/ 5278055 w 5278055"/>
              <a:gd name="connsiteY1" fmla="*/ 0 h 6609003"/>
              <a:gd name="connsiteX2" fmla="*/ 5278055 w 5278055"/>
              <a:gd name="connsiteY2" fmla="*/ 6609003 h 6609003"/>
              <a:gd name="connsiteX3" fmla="*/ 0 w 5278055"/>
              <a:gd name="connsiteY3" fmla="*/ 6609003 h 6609003"/>
              <a:gd name="connsiteX4" fmla="*/ 2615879 w 5278055"/>
              <a:gd name="connsiteY4" fmla="*/ 0 h 6609003"/>
              <a:gd name="connsiteX0" fmla="*/ 2257064 w 4919240"/>
              <a:gd name="connsiteY0" fmla="*/ 0 h 6609003"/>
              <a:gd name="connsiteX1" fmla="*/ 4919240 w 4919240"/>
              <a:gd name="connsiteY1" fmla="*/ 0 h 6609003"/>
              <a:gd name="connsiteX2" fmla="*/ 4919240 w 4919240"/>
              <a:gd name="connsiteY2" fmla="*/ 6609003 h 6609003"/>
              <a:gd name="connsiteX3" fmla="*/ 0 w 4919240"/>
              <a:gd name="connsiteY3" fmla="*/ 6609003 h 6609003"/>
              <a:gd name="connsiteX4" fmla="*/ 2257064 w 4919240"/>
              <a:gd name="connsiteY4" fmla="*/ 0 h 6609003"/>
              <a:gd name="connsiteX0" fmla="*/ 2257064 w 4919240"/>
              <a:gd name="connsiteY0" fmla="*/ 9053 h 6609003"/>
              <a:gd name="connsiteX1" fmla="*/ 4919240 w 4919240"/>
              <a:gd name="connsiteY1" fmla="*/ 0 h 6609003"/>
              <a:gd name="connsiteX2" fmla="*/ 4919240 w 4919240"/>
              <a:gd name="connsiteY2" fmla="*/ 6609003 h 6609003"/>
              <a:gd name="connsiteX3" fmla="*/ 0 w 4919240"/>
              <a:gd name="connsiteY3" fmla="*/ 6609003 h 6609003"/>
              <a:gd name="connsiteX4" fmla="*/ 2257064 w 4919240"/>
              <a:gd name="connsiteY4" fmla="*/ 9053 h 6609003"/>
              <a:gd name="connsiteX0" fmla="*/ 2257064 w 4919240"/>
              <a:gd name="connsiteY0" fmla="*/ 0 h 6599950"/>
              <a:gd name="connsiteX1" fmla="*/ 4919240 w 4919240"/>
              <a:gd name="connsiteY1" fmla="*/ 1 h 6599950"/>
              <a:gd name="connsiteX2" fmla="*/ 4919240 w 4919240"/>
              <a:gd name="connsiteY2" fmla="*/ 6599950 h 6599950"/>
              <a:gd name="connsiteX3" fmla="*/ 0 w 4919240"/>
              <a:gd name="connsiteY3" fmla="*/ 6599950 h 6599950"/>
              <a:gd name="connsiteX4" fmla="*/ 2257064 w 4919240"/>
              <a:gd name="connsiteY4" fmla="*/ 0 h 6599950"/>
              <a:gd name="connsiteX0" fmla="*/ 2295700 w 4919240"/>
              <a:gd name="connsiteY0" fmla="*/ 25755 h 6599949"/>
              <a:gd name="connsiteX1" fmla="*/ 4919240 w 4919240"/>
              <a:gd name="connsiteY1" fmla="*/ 0 h 6599949"/>
              <a:gd name="connsiteX2" fmla="*/ 4919240 w 4919240"/>
              <a:gd name="connsiteY2" fmla="*/ 6599949 h 6599949"/>
              <a:gd name="connsiteX3" fmla="*/ 0 w 4919240"/>
              <a:gd name="connsiteY3" fmla="*/ 6599949 h 6599949"/>
              <a:gd name="connsiteX4" fmla="*/ 2295700 w 4919240"/>
              <a:gd name="connsiteY4" fmla="*/ 25755 h 6599949"/>
              <a:gd name="connsiteX0" fmla="*/ 2239892 w 4919240"/>
              <a:gd name="connsiteY0" fmla="*/ 4291 h 6599949"/>
              <a:gd name="connsiteX1" fmla="*/ 4919240 w 4919240"/>
              <a:gd name="connsiteY1" fmla="*/ 0 h 6599949"/>
              <a:gd name="connsiteX2" fmla="*/ 4919240 w 4919240"/>
              <a:gd name="connsiteY2" fmla="*/ 6599949 h 6599949"/>
              <a:gd name="connsiteX3" fmla="*/ 0 w 4919240"/>
              <a:gd name="connsiteY3" fmla="*/ 6599949 h 6599949"/>
              <a:gd name="connsiteX4" fmla="*/ 2239892 w 4919240"/>
              <a:gd name="connsiteY4" fmla="*/ 4291 h 6599949"/>
              <a:gd name="connsiteX0" fmla="*/ 2227013 w 4906361"/>
              <a:gd name="connsiteY0" fmla="*/ 4291 h 6599949"/>
              <a:gd name="connsiteX1" fmla="*/ 4906361 w 4906361"/>
              <a:gd name="connsiteY1" fmla="*/ 0 h 6599949"/>
              <a:gd name="connsiteX2" fmla="*/ 4906361 w 4906361"/>
              <a:gd name="connsiteY2" fmla="*/ 6599949 h 6599949"/>
              <a:gd name="connsiteX3" fmla="*/ 0 w 4906361"/>
              <a:gd name="connsiteY3" fmla="*/ 6599949 h 6599949"/>
              <a:gd name="connsiteX4" fmla="*/ 2227013 w 4906361"/>
              <a:gd name="connsiteY4" fmla="*/ 4291 h 6599949"/>
              <a:gd name="connsiteX0" fmla="*/ 2197155 w 4876503"/>
              <a:gd name="connsiteY0" fmla="*/ 4291 h 6603681"/>
              <a:gd name="connsiteX1" fmla="*/ 4876503 w 4876503"/>
              <a:gd name="connsiteY1" fmla="*/ 0 h 6603681"/>
              <a:gd name="connsiteX2" fmla="*/ 4876503 w 4876503"/>
              <a:gd name="connsiteY2" fmla="*/ 6599949 h 6603681"/>
              <a:gd name="connsiteX3" fmla="*/ 0 w 4876503"/>
              <a:gd name="connsiteY3" fmla="*/ 6603681 h 6603681"/>
              <a:gd name="connsiteX4" fmla="*/ 2197155 w 4876503"/>
              <a:gd name="connsiteY4" fmla="*/ 4291 h 6603681"/>
              <a:gd name="connsiteX0" fmla="*/ 2230745 w 4910093"/>
              <a:gd name="connsiteY0" fmla="*/ 4291 h 6599949"/>
              <a:gd name="connsiteX1" fmla="*/ 4910093 w 4910093"/>
              <a:gd name="connsiteY1" fmla="*/ 0 h 6599949"/>
              <a:gd name="connsiteX2" fmla="*/ 4910093 w 4910093"/>
              <a:gd name="connsiteY2" fmla="*/ 6599949 h 6599949"/>
              <a:gd name="connsiteX3" fmla="*/ 0 w 4910093"/>
              <a:gd name="connsiteY3" fmla="*/ 6599949 h 6599949"/>
              <a:gd name="connsiteX4" fmla="*/ 2230745 w 4910093"/>
              <a:gd name="connsiteY4" fmla="*/ 4291 h 6599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0093" h="6599949">
                <a:moveTo>
                  <a:pt x="2230745" y="4291"/>
                </a:moveTo>
                <a:lnTo>
                  <a:pt x="4910093" y="0"/>
                </a:lnTo>
                <a:lnTo>
                  <a:pt x="4910093" y="6599949"/>
                </a:lnTo>
                <a:lnTo>
                  <a:pt x="0" y="6599949"/>
                </a:lnTo>
                <a:lnTo>
                  <a:pt x="2230745" y="4291"/>
                </a:lnTo>
                <a:close/>
              </a:path>
            </a:pathLst>
          </a:custGeom>
        </p:spPr>
        <p:txBody>
          <a:bodyPr/>
          <a:lstStyle/>
          <a:p>
            <a:endParaRPr lang="en-US" dirty="0"/>
          </a:p>
        </p:txBody>
      </p:sp>
      <p:sp>
        <p:nvSpPr>
          <p:cNvPr id="3" name="Slide Number Placeholder 2">
            <a:extLst>
              <a:ext uri="{FF2B5EF4-FFF2-40B4-BE49-F238E27FC236}">
                <a16:creationId xmlns:a16="http://schemas.microsoft.com/office/drawing/2014/main" id="{71C261D7-6264-DA42-9A5B-1A63C1F005DE}"/>
              </a:ext>
            </a:extLst>
          </p:cNvPr>
          <p:cNvSpPr>
            <a:spLocks noGrp="1"/>
          </p:cNvSpPr>
          <p:nvPr>
            <p:ph type="sldNum" sz="quarter" idx="12"/>
          </p:nvPr>
        </p:nvSpPr>
        <p:spPr/>
        <p:txBody>
          <a:bodyPr/>
          <a:lstStyle/>
          <a:p>
            <a:fld id="{1F088E6A-DEB3-8F42-A31C-4052FAE26899}" type="slidenum">
              <a:rPr lang="en-US" smtClean="0"/>
              <a:pPr/>
              <a:t>‹#›</a:t>
            </a:fld>
            <a:endParaRPr lang="en-US" dirty="0"/>
          </a:p>
        </p:txBody>
      </p:sp>
    </p:spTree>
    <p:extLst>
      <p:ext uri="{BB962C8B-B14F-4D97-AF65-F5344CB8AC3E}">
        <p14:creationId xmlns:p14="http://schemas.microsoft.com/office/powerpoint/2010/main" val="38047623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3387FC1A-CEC0-EB46-9770-987EEB4EEB44}"/>
              </a:ext>
            </a:extLst>
          </p:cNvPr>
          <p:cNvSpPr>
            <a:spLocks noGrp="1"/>
          </p:cNvSpPr>
          <p:nvPr>
            <p:ph type="subTitle" idx="1"/>
          </p:nvPr>
        </p:nvSpPr>
        <p:spPr>
          <a:xfrm>
            <a:off x="1712707" y="3969406"/>
            <a:ext cx="4203188" cy="443442"/>
          </a:xfrm>
          <a:prstGeom prst="rect">
            <a:avLst/>
          </a:prstGeom>
        </p:spPr>
        <p:txBody>
          <a:bodyPr/>
          <a:lstStyle>
            <a:lvl1pPr marL="0" indent="0" algn="l">
              <a:buNone/>
              <a:defRPr sz="18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Title 1">
            <a:extLst>
              <a:ext uri="{FF2B5EF4-FFF2-40B4-BE49-F238E27FC236}">
                <a16:creationId xmlns:a16="http://schemas.microsoft.com/office/drawing/2014/main" id="{E398595D-D0B4-6549-9A0B-6A772482F632}"/>
              </a:ext>
            </a:extLst>
          </p:cNvPr>
          <p:cNvSpPr>
            <a:spLocks noGrp="1"/>
          </p:cNvSpPr>
          <p:nvPr>
            <p:ph type="ctrTitle"/>
          </p:nvPr>
        </p:nvSpPr>
        <p:spPr>
          <a:xfrm>
            <a:off x="1712707" y="3008097"/>
            <a:ext cx="4203188" cy="952725"/>
          </a:xfrm>
          <a:prstGeom prst="rect">
            <a:avLst/>
          </a:prstGeom>
        </p:spPr>
        <p:txBody>
          <a:bodyPr anchor="b"/>
          <a:lstStyle>
            <a:lvl1pPr algn="l">
              <a:lnSpc>
                <a:spcPct val="100000"/>
              </a:lnSpc>
              <a:defRPr sz="3600"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Picture Placeholder 9">
            <a:extLst>
              <a:ext uri="{FF2B5EF4-FFF2-40B4-BE49-F238E27FC236}">
                <a16:creationId xmlns:a16="http://schemas.microsoft.com/office/drawing/2014/main" id="{BAEB1D8D-EFC4-A942-A795-5E016FB15C43}"/>
              </a:ext>
            </a:extLst>
          </p:cNvPr>
          <p:cNvSpPr>
            <a:spLocks noGrp="1"/>
          </p:cNvSpPr>
          <p:nvPr>
            <p:ph type="pic" sz="quarter" idx="10"/>
          </p:nvPr>
        </p:nvSpPr>
        <p:spPr>
          <a:xfrm>
            <a:off x="7146435" y="128790"/>
            <a:ext cx="4910093" cy="6592983"/>
          </a:xfrm>
          <a:custGeom>
            <a:avLst/>
            <a:gdLst>
              <a:gd name="connsiteX0" fmla="*/ 0 w 5278055"/>
              <a:gd name="connsiteY0" fmla="*/ 0 h 6609003"/>
              <a:gd name="connsiteX1" fmla="*/ 5278055 w 5278055"/>
              <a:gd name="connsiteY1" fmla="*/ 0 h 6609003"/>
              <a:gd name="connsiteX2" fmla="*/ 5278055 w 5278055"/>
              <a:gd name="connsiteY2" fmla="*/ 6609003 h 6609003"/>
              <a:gd name="connsiteX3" fmla="*/ 0 w 5278055"/>
              <a:gd name="connsiteY3" fmla="*/ 6609003 h 6609003"/>
              <a:gd name="connsiteX4" fmla="*/ 0 w 5278055"/>
              <a:gd name="connsiteY4" fmla="*/ 0 h 6609003"/>
              <a:gd name="connsiteX0" fmla="*/ 2615879 w 5278055"/>
              <a:gd name="connsiteY0" fmla="*/ 0 h 6609003"/>
              <a:gd name="connsiteX1" fmla="*/ 5278055 w 5278055"/>
              <a:gd name="connsiteY1" fmla="*/ 0 h 6609003"/>
              <a:gd name="connsiteX2" fmla="*/ 5278055 w 5278055"/>
              <a:gd name="connsiteY2" fmla="*/ 6609003 h 6609003"/>
              <a:gd name="connsiteX3" fmla="*/ 0 w 5278055"/>
              <a:gd name="connsiteY3" fmla="*/ 6609003 h 6609003"/>
              <a:gd name="connsiteX4" fmla="*/ 2615879 w 5278055"/>
              <a:gd name="connsiteY4" fmla="*/ 0 h 6609003"/>
              <a:gd name="connsiteX0" fmla="*/ 2257064 w 4919240"/>
              <a:gd name="connsiteY0" fmla="*/ 0 h 6609003"/>
              <a:gd name="connsiteX1" fmla="*/ 4919240 w 4919240"/>
              <a:gd name="connsiteY1" fmla="*/ 0 h 6609003"/>
              <a:gd name="connsiteX2" fmla="*/ 4919240 w 4919240"/>
              <a:gd name="connsiteY2" fmla="*/ 6609003 h 6609003"/>
              <a:gd name="connsiteX3" fmla="*/ 0 w 4919240"/>
              <a:gd name="connsiteY3" fmla="*/ 6609003 h 6609003"/>
              <a:gd name="connsiteX4" fmla="*/ 2257064 w 4919240"/>
              <a:gd name="connsiteY4" fmla="*/ 0 h 6609003"/>
              <a:gd name="connsiteX0" fmla="*/ 2257064 w 4919240"/>
              <a:gd name="connsiteY0" fmla="*/ 9053 h 6609003"/>
              <a:gd name="connsiteX1" fmla="*/ 4919240 w 4919240"/>
              <a:gd name="connsiteY1" fmla="*/ 0 h 6609003"/>
              <a:gd name="connsiteX2" fmla="*/ 4919240 w 4919240"/>
              <a:gd name="connsiteY2" fmla="*/ 6609003 h 6609003"/>
              <a:gd name="connsiteX3" fmla="*/ 0 w 4919240"/>
              <a:gd name="connsiteY3" fmla="*/ 6609003 h 6609003"/>
              <a:gd name="connsiteX4" fmla="*/ 2257064 w 4919240"/>
              <a:gd name="connsiteY4" fmla="*/ 9053 h 6609003"/>
              <a:gd name="connsiteX0" fmla="*/ 2257064 w 4919240"/>
              <a:gd name="connsiteY0" fmla="*/ 0 h 6599950"/>
              <a:gd name="connsiteX1" fmla="*/ 4919240 w 4919240"/>
              <a:gd name="connsiteY1" fmla="*/ 1 h 6599950"/>
              <a:gd name="connsiteX2" fmla="*/ 4919240 w 4919240"/>
              <a:gd name="connsiteY2" fmla="*/ 6599950 h 6599950"/>
              <a:gd name="connsiteX3" fmla="*/ 0 w 4919240"/>
              <a:gd name="connsiteY3" fmla="*/ 6599950 h 6599950"/>
              <a:gd name="connsiteX4" fmla="*/ 2257064 w 4919240"/>
              <a:gd name="connsiteY4" fmla="*/ 0 h 6599950"/>
              <a:gd name="connsiteX0" fmla="*/ 2295700 w 4919240"/>
              <a:gd name="connsiteY0" fmla="*/ 25755 h 6599949"/>
              <a:gd name="connsiteX1" fmla="*/ 4919240 w 4919240"/>
              <a:gd name="connsiteY1" fmla="*/ 0 h 6599949"/>
              <a:gd name="connsiteX2" fmla="*/ 4919240 w 4919240"/>
              <a:gd name="connsiteY2" fmla="*/ 6599949 h 6599949"/>
              <a:gd name="connsiteX3" fmla="*/ 0 w 4919240"/>
              <a:gd name="connsiteY3" fmla="*/ 6599949 h 6599949"/>
              <a:gd name="connsiteX4" fmla="*/ 2295700 w 4919240"/>
              <a:gd name="connsiteY4" fmla="*/ 25755 h 6599949"/>
              <a:gd name="connsiteX0" fmla="*/ 2239892 w 4919240"/>
              <a:gd name="connsiteY0" fmla="*/ 4291 h 6599949"/>
              <a:gd name="connsiteX1" fmla="*/ 4919240 w 4919240"/>
              <a:gd name="connsiteY1" fmla="*/ 0 h 6599949"/>
              <a:gd name="connsiteX2" fmla="*/ 4919240 w 4919240"/>
              <a:gd name="connsiteY2" fmla="*/ 6599949 h 6599949"/>
              <a:gd name="connsiteX3" fmla="*/ 0 w 4919240"/>
              <a:gd name="connsiteY3" fmla="*/ 6599949 h 6599949"/>
              <a:gd name="connsiteX4" fmla="*/ 2239892 w 4919240"/>
              <a:gd name="connsiteY4" fmla="*/ 4291 h 6599949"/>
              <a:gd name="connsiteX0" fmla="*/ 2227013 w 4906361"/>
              <a:gd name="connsiteY0" fmla="*/ 4291 h 6599949"/>
              <a:gd name="connsiteX1" fmla="*/ 4906361 w 4906361"/>
              <a:gd name="connsiteY1" fmla="*/ 0 h 6599949"/>
              <a:gd name="connsiteX2" fmla="*/ 4906361 w 4906361"/>
              <a:gd name="connsiteY2" fmla="*/ 6599949 h 6599949"/>
              <a:gd name="connsiteX3" fmla="*/ 0 w 4906361"/>
              <a:gd name="connsiteY3" fmla="*/ 6599949 h 6599949"/>
              <a:gd name="connsiteX4" fmla="*/ 2227013 w 4906361"/>
              <a:gd name="connsiteY4" fmla="*/ 4291 h 6599949"/>
              <a:gd name="connsiteX0" fmla="*/ 2197155 w 4876503"/>
              <a:gd name="connsiteY0" fmla="*/ 4291 h 6603681"/>
              <a:gd name="connsiteX1" fmla="*/ 4876503 w 4876503"/>
              <a:gd name="connsiteY1" fmla="*/ 0 h 6603681"/>
              <a:gd name="connsiteX2" fmla="*/ 4876503 w 4876503"/>
              <a:gd name="connsiteY2" fmla="*/ 6599949 h 6603681"/>
              <a:gd name="connsiteX3" fmla="*/ 0 w 4876503"/>
              <a:gd name="connsiteY3" fmla="*/ 6603681 h 6603681"/>
              <a:gd name="connsiteX4" fmla="*/ 2197155 w 4876503"/>
              <a:gd name="connsiteY4" fmla="*/ 4291 h 6603681"/>
              <a:gd name="connsiteX0" fmla="*/ 2230745 w 4910093"/>
              <a:gd name="connsiteY0" fmla="*/ 4291 h 6599949"/>
              <a:gd name="connsiteX1" fmla="*/ 4910093 w 4910093"/>
              <a:gd name="connsiteY1" fmla="*/ 0 h 6599949"/>
              <a:gd name="connsiteX2" fmla="*/ 4910093 w 4910093"/>
              <a:gd name="connsiteY2" fmla="*/ 6599949 h 6599949"/>
              <a:gd name="connsiteX3" fmla="*/ 0 w 4910093"/>
              <a:gd name="connsiteY3" fmla="*/ 6599949 h 6599949"/>
              <a:gd name="connsiteX4" fmla="*/ 2230745 w 4910093"/>
              <a:gd name="connsiteY4" fmla="*/ 4291 h 6599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0093" h="6599949">
                <a:moveTo>
                  <a:pt x="2230745" y="4291"/>
                </a:moveTo>
                <a:lnTo>
                  <a:pt x="4910093" y="0"/>
                </a:lnTo>
                <a:lnTo>
                  <a:pt x="4910093" y="6599949"/>
                </a:lnTo>
                <a:lnTo>
                  <a:pt x="0" y="6599949"/>
                </a:lnTo>
                <a:lnTo>
                  <a:pt x="2230745" y="4291"/>
                </a:lnTo>
                <a:close/>
              </a:path>
            </a:pathLst>
          </a:custGeom>
        </p:spPr>
        <p:txBody>
          <a:bodyPr/>
          <a:lstStyle/>
          <a:p>
            <a:endParaRPr lang="en-US" dirty="0"/>
          </a:p>
        </p:txBody>
      </p:sp>
      <p:sp>
        <p:nvSpPr>
          <p:cNvPr id="3" name="Slide Number Placeholder 2">
            <a:extLst>
              <a:ext uri="{FF2B5EF4-FFF2-40B4-BE49-F238E27FC236}">
                <a16:creationId xmlns:a16="http://schemas.microsoft.com/office/drawing/2014/main" id="{71C261D7-6264-DA42-9A5B-1A63C1F005DE}"/>
              </a:ext>
            </a:extLst>
          </p:cNvPr>
          <p:cNvSpPr>
            <a:spLocks noGrp="1"/>
          </p:cNvSpPr>
          <p:nvPr>
            <p:ph type="sldNum" sz="quarter" idx="12"/>
          </p:nvPr>
        </p:nvSpPr>
        <p:spPr/>
        <p:txBody>
          <a:bodyPr/>
          <a:lstStyle/>
          <a:p>
            <a:fld id="{1F088E6A-DEB3-8F42-A31C-4052FAE26899}" type="slidenum">
              <a:rPr lang="en-US" smtClean="0"/>
              <a:pPr/>
              <a:t>‹#›</a:t>
            </a:fld>
            <a:endParaRPr lang="en-US" dirty="0"/>
          </a:p>
        </p:txBody>
      </p:sp>
    </p:spTree>
    <p:extLst>
      <p:ext uri="{BB962C8B-B14F-4D97-AF65-F5344CB8AC3E}">
        <p14:creationId xmlns:p14="http://schemas.microsoft.com/office/powerpoint/2010/main" val="4062287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3387FC1A-CEC0-EB46-9770-987EEB4EEB44}"/>
              </a:ext>
            </a:extLst>
          </p:cNvPr>
          <p:cNvSpPr>
            <a:spLocks noGrp="1"/>
          </p:cNvSpPr>
          <p:nvPr>
            <p:ph type="subTitle" idx="1"/>
          </p:nvPr>
        </p:nvSpPr>
        <p:spPr>
          <a:xfrm>
            <a:off x="1712707" y="3969406"/>
            <a:ext cx="4203188" cy="443442"/>
          </a:xfrm>
          <a:prstGeom prst="rect">
            <a:avLst/>
          </a:prstGeom>
        </p:spPr>
        <p:txBody>
          <a:bodyPr/>
          <a:lstStyle>
            <a:lvl1pPr marL="0" indent="0" algn="l">
              <a:buNone/>
              <a:defRPr sz="18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Title 1">
            <a:extLst>
              <a:ext uri="{FF2B5EF4-FFF2-40B4-BE49-F238E27FC236}">
                <a16:creationId xmlns:a16="http://schemas.microsoft.com/office/drawing/2014/main" id="{E398595D-D0B4-6549-9A0B-6A772482F632}"/>
              </a:ext>
            </a:extLst>
          </p:cNvPr>
          <p:cNvSpPr>
            <a:spLocks noGrp="1"/>
          </p:cNvSpPr>
          <p:nvPr>
            <p:ph type="ctrTitle"/>
          </p:nvPr>
        </p:nvSpPr>
        <p:spPr>
          <a:xfrm>
            <a:off x="1712707" y="3008097"/>
            <a:ext cx="4203188" cy="952725"/>
          </a:xfrm>
          <a:prstGeom prst="rect">
            <a:avLst/>
          </a:prstGeom>
        </p:spPr>
        <p:txBody>
          <a:bodyPr anchor="b"/>
          <a:lstStyle>
            <a:lvl1pPr algn="l">
              <a:lnSpc>
                <a:spcPct val="100000"/>
              </a:lnSpc>
              <a:defRPr sz="3600"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Picture Placeholder 9">
            <a:extLst>
              <a:ext uri="{FF2B5EF4-FFF2-40B4-BE49-F238E27FC236}">
                <a16:creationId xmlns:a16="http://schemas.microsoft.com/office/drawing/2014/main" id="{BAEB1D8D-EFC4-A942-A795-5E016FB15C43}"/>
              </a:ext>
            </a:extLst>
          </p:cNvPr>
          <p:cNvSpPr>
            <a:spLocks noGrp="1"/>
          </p:cNvSpPr>
          <p:nvPr>
            <p:ph type="pic" sz="quarter" idx="10"/>
          </p:nvPr>
        </p:nvSpPr>
        <p:spPr>
          <a:xfrm>
            <a:off x="7146435" y="128790"/>
            <a:ext cx="4910093" cy="6592983"/>
          </a:xfrm>
          <a:custGeom>
            <a:avLst/>
            <a:gdLst>
              <a:gd name="connsiteX0" fmla="*/ 0 w 5278055"/>
              <a:gd name="connsiteY0" fmla="*/ 0 h 6609003"/>
              <a:gd name="connsiteX1" fmla="*/ 5278055 w 5278055"/>
              <a:gd name="connsiteY1" fmla="*/ 0 h 6609003"/>
              <a:gd name="connsiteX2" fmla="*/ 5278055 w 5278055"/>
              <a:gd name="connsiteY2" fmla="*/ 6609003 h 6609003"/>
              <a:gd name="connsiteX3" fmla="*/ 0 w 5278055"/>
              <a:gd name="connsiteY3" fmla="*/ 6609003 h 6609003"/>
              <a:gd name="connsiteX4" fmla="*/ 0 w 5278055"/>
              <a:gd name="connsiteY4" fmla="*/ 0 h 6609003"/>
              <a:gd name="connsiteX0" fmla="*/ 2615879 w 5278055"/>
              <a:gd name="connsiteY0" fmla="*/ 0 h 6609003"/>
              <a:gd name="connsiteX1" fmla="*/ 5278055 w 5278055"/>
              <a:gd name="connsiteY1" fmla="*/ 0 h 6609003"/>
              <a:gd name="connsiteX2" fmla="*/ 5278055 w 5278055"/>
              <a:gd name="connsiteY2" fmla="*/ 6609003 h 6609003"/>
              <a:gd name="connsiteX3" fmla="*/ 0 w 5278055"/>
              <a:gd name="connsiteY3" fmla="*/ 6609003 h 6609003"/>
              <a:gd name="connsiteX4" fmla="*/ 2615879 w 5278055"/>
              <a:gd name="connsiteY4" fmla="*/ 0 h 6609003"/>
              <a:gd name="connsiteX0" fmla="*/ 2257064 w 4919240"/>
              <a:gd name="connsiteY0" fmla="*/ 0 h 6609003"/>
              <a:gd name="connsiteX1" fmla="*/ 4919240 w 4919240"/>
              <a:gd name="connsiteY1" fmla="*/ 0 h 6609003"/>
              <a:gd name="connsiteX2" fmla="*/ 4919240 w 4919240"/>
              <a:gd name="connsiteY2" fmla="*/ 6609003 h 6609003"/>
              <a:gd name="connsiteX3" fmla="*/ 0 w 4919240"/>
              <a:gd name="connsiteY3" fmla="*/ 6609003 h 6609003"/>
              <a:gd name="connsiteX4" fmla="*/ 2257064 w 4919240"/>
              <a:gd name="connsiteY4" fmla="*/ 0 h 6609003"/>
              <a:gd name="connsiteX0" fmla="*/ 2257064 w 4919240"/>
              <a:gd name="connsiteY0" fmla="*/ 9053 h 6609003"/>
              <a:gd name="connsiteX1" fmla="*/ 4919240 w 4919240"/>
              <a:gd name="connsiteY1" fmla="*/ 0 h 6609003"/>
              <a:gd name="connsiteX2" fmla="*/ 4919240 w 4919240"/>
              <a:gd name="connsiteY2" fmla="*/ 6609003 h 6609003"/>
              <a:gd name="connsiteX3" fmla="*/ 0 w 4919240"/>
              <a:gd name="connsiteY3" fmla="*/ 6609003 h 6609003"/>
              <a:gd name="connsiteX4" fmla="*/ 2257064 w 4919240"/>
              <a:gd name="connsiteY4" fmla="*/ 9053 h 6609003"/>
              <a:gd name="connsiteX0" fmla="*/ 2257064 w 4919240"/>
              <a:gd name="connsiteY0" fmla="*/ 0 h 6599950"/>
              <a:gd name="connsiteX1" fmla="*/ 4919240 w 4919240"/>
              <a:gd name="connsiteY1" fmla="*/ 1 h 6599950"/>
              <a:gd name="connsiteX2" fmla="*/ 4919240 w 4919240"/>
              <a:gd name="connsiteY2" fmla="*/ 6599950 h 6599950"/>
              <a:gd name="connsiteX3" fmla="*/ 0 w 4919240"/>
              <a:gd name="connsiteY3" fmla="*/ 6599950 h 6599950"/>
              <a:gd name="connsiteX4" fmla="*/ 2257064 w 4919240"/>
              <a:gd name="connsiteY4" fmla="*/ 0 h 6599950"/>
              <a:gd name="connsiteX0" fmla="*/ 2295700 w 4919240"/>
              <a:gd name="connsiteY0" fmla="*/ 25755 h 6599949"/>
              <a:gd name="connsiteX1" fmla="*/ 4919240 w 4919240"/>
              <a:gd name="connsiteY1" fmla="*/ 0 h 6599949"/>
              <a:gd name="connsiteX2" fmla="*/ 4919240 w 4919240"/>
              <a:gd name="connsiteY2" fmla="*/ 6599949 h 6599949"/>
              <a:gd name="connsiteX3" fmla="*/ 0 w 4919240"/>
              <a:gd name="connsiteY3" fmla="*/ 6599949 h 6599949"/>
              <a:gd name="connsiteX4" fmla="*/ 2295700 w 4919240"/>
              <a:gd name="connsiteY4" fmla="*/ 25755 h 6599949"/>
              <a:gd name="connsiteX0" fmla="*/ 2239892 w 4919240"/>
              <a:gd name="connsiteY0" fmla="*/ 4291 h 6599949"/>
              <a:gd name="connsiteX1" fmla="*/ 4919240 w 4919240"/>
              <a:gd name="connsiteY1" fmla="*/ 0 h 6599949"/>
              <a:gd name="connsiteX2" fmla="*/ 4919240 w 4919240"/>
              <a:gd name="connsiteY2" fmla="*/ 6599949 h 6599949"/>
              <a:gd name="connsiteX3" fmla="*/ 0 w 4919240"/>
              <a:gd name="connsiteY3" fmla="*/ 6599949 h 6599949"/>
              <a:gd name="connsiteX4" fmla="*/ 2239892 w 4919240"/>
              <a:gd name="connsiteY4" fmla="*/ 4291 h 6599949"/>
              <a:gd name="connsiteX0" fmla="*/ 2227013 w 4906361"/>
              <a:gd name="connsiteY0" fmla="*/ 4291 h 6599949"/>
              <a:gd name="connsiteX1" fmla="*/ 4906361 w 4906361"/>
              <a:gd name="connsiteY1" fmla="*/ 0 h 6599949"/>
              <a:gd name="connsiteX2" fmla="*/ 4906361 w 4906361"/>
              <a:gd name="connsiteY2" fmla="*/ 6599949 h 6599949"/>
              <a:gd name="connsiteX3" fmla="*/ 0 w 4906361"/>
              <a:gd name="connsiteY3" fmla="*/ 6599949 h 6599949"/>
              <a:gd name="connsiteX4" fmla="*/ 2227013 w 4906361"/>
              <a:gd name="connsiteY4" fmla="*/ 4291 h 6599949"/>
              <a:gd name="connsiteX0" fmla="*/ 2197155 w 4876503"/>
              <a:gd name="connsiteY0" fmla="*/ 4291 h 6603681"/>
              <a:gd name="connsiteX1" fmla="*/ 4876503 w 4876503"/>
              <a:gd name="connsiteY1" fmla="*/ 0 h 6603681"/>
              <a:gd name="connsiteX2" fmla="*/ 4876503 w 4876503"/>
              <a:gd name="connsiteY2" fmla="*/ 6599949 h 6603681"/>
              <a:gd name="connsiteX3" fmla="*/ 0 w 4876503"/>
              <a:gd name="connsiteY3" fmla="*/ 6603681 h 6603681"/>
              <a:gd name="connsiteX4" fmla="*/ 2197155 w 4876503"/>
              <a:gd name="connsiteY4" fmla="*/ 4291 h 6603681"/>
              <a:gd name="connsiteX0" fmla="*/ 2230745 w 4910093"/>
              <a:gd name="connsiteY0" fmla="*/ 4291 h 6599949"/>
              <a:gd name="connsiteX1" fmla="*/ 4910093 w 4910093"/>
              <a:gd name="connsiteY1" fmla="*/ 0 h 6599949"/>
              <a:gd name="connsiteX2" fmla="*/ 4910093 w 4910093"/>
              <a:gd name="connsiteY2" fmla="*/ 6599949 h 6599949"/>
              <a:gd name="connsiteX3" fmla="*/ 0 w 4910093"/>
              <a:gd name="connsiteY3" fmla="*/ 6599949 h 6599949"/>
              <a:gd name="connsiteX4" fmla="*/ 2230745 w 4910093"/>
              <a:gd name="connsiteY4" fmla="*/ 4291 h 6599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0093" h="6599949">
                <a:moveTo>
                  <a:pt x="2230745" y="4291"/>
                </a:moveTo>
                <a:lnTo>
                  <a:pt x="4910093" y="0"/>
                </a:lnTo>
                <a:lnTo>
                  <a:pt x="4910093" y="6599949"/>
                </a:lnTo>
                <a:lnTo>
                  <a:pt x="0" y="6599949"/>
                </a:lnTo>
                <a:lnTo>
                  <a:pt x="2230745" y="4291"/>
                </a:lnTo>
                <a:close/>
              </a:path>
            </a:pathLst>
          </a:custGeom>
        </p:spPr>
        <p:txBody>
          <a:bodyPr/>
          <a:lstStyle/>
          <a:p>
            <a:endParaRPr lang="en-US" dirty="0"/>
          </a:p>
        </p:txBody>
      </p:sp>
      <p:sp>
        <p:nvSpPr>
          <p:cNvPr id="3" name="Slide Number Placeholder 2">
            <a:extLst>
              <a:ext uri="{FF2B5EF4-FFF2-40B4-BE49-F238E27FC236}">
                <a16:creationId xmlns:a16="http://schemas.microsoft.com/office/drawing/2014/main" id="{5AE5AE4B-200C-E14F-900E-BA118B4DF126}"/>
              </a:ext>
            </a:extLst>
          </p:cNvPr>
          <p:cNvSpPr>
            <a:spLocks noGrp="1"/>
          </p:cNvSpPr>
          <p:nvPr>
            <p:ph type="sldNum" sz="quarter" idx="12"/>
          </p:nvPr>
        </p:nvSpPr>
        <p:spPr/>
        <p:txBody>
          <a:bodyPr/>
          <a:lstStyle/>
          <a:p>
            <a:fld id="{1F088E6A-DEB3-8F42-A31C-4052FAE26899}" type="slidenum">
              <a:rPr lang="en-US" smtClean="0"/>
              <a:pPr/>
              <a:t>‹#›</a:t>
            </a:fld>
            <a:endParaRPr lang="en-US" dirty="0"/>
          </a:p>
        </p:txBody>
      </p:sp>
    </p:spTree>
    <p:extLst>
      <p:ext uri="{BB962C8B-B14F-4D97-AF65-F5344CB8AC3E}">
        <p14:creationId xmlns:p14="http://schemas.microsoft.com/office/powerpoint/2010/main" val="6915111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3387FC1A-CEC0-EB46-9770-987EEB4EEB44}"/>
              </a:ext>
            </a:extLst>
          </p:cNvPr>
          <p:cNvSpPr>
            <a:spLocks noGrp="1"/>
          </p:cNvSpPr>
          <p:nvPr>
            <p:ph type="subTitle" idx="1"/>
          </p:nvPr>
        </p:nvSpPr>
        <p:spPr>
          <a:xfrm>
            <a:off x="1712707" y="3969406"/>
            <a:ext cx="4203188" cy="443442"/>
          </a:xfrm>
          <a:prstGeom prst="rect">
            <a:avLst/>
          </a:prstGeom>
        </p:spPr>
        <p:txBody>
          <a:bodyPr/>
          <a:lstStyle>
            <a:lvl1pPr marL="0" indent="0" algn="l">
              <a:buNone/>
              <a:defRPr sz="1800">
                <a:solidFill>
                  <a:srgbClr val="1B2B54"/>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Title 1">
            <a:extLst>
              <a:ext uri="{FF2B5EF4-FFF2-40B4-BE49-F238E27FC236}">
                <a16:creationId xmlns:a16="http://schemas.microsoft.com/office/drawing/2014/main" id="{E398595D-D0B4-6549-9A0B-6A772482F632}"/>
              </a:ext>
            </a:extLst>
          </p:cNvPr>
          <p:cNvSpPr>
            <a:spLocks noGrp="1"/>
          </p:cNvSpPr>
          <p:nvPr>
            <p:ph type="ctrTitle"/>
          </p:nvPr>
        </p:nvSpPr>
        <p:spPr>
          <a:xfrm>
            <a:off x="1712707" y="3008097"/>
            <a:ext cx="4203188" cy="952725"/>
          </a:xfrm>
          <a:prstGeom prst="rect">
            <a:avLst/>
          </a:prstGeom>
        </p:spPr>
        <p:txBody>
          <a:bodyPr anchor="b"/>
          <a:lstStyle>
            <a:lvl1pPr algn="l">
              <a:lnSpc>
                <a:spcPct val="100000"/>
              </a:lnSpc>
              <a:defRPr sz="3600" b="1">
                <a:solidFill>
                  <a:srgbClr val="1B2B54"/>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Picture Placeholder 9">
            <a:extLst>
              <a:ext uri="{FF2B5EF4-FFF2-40B4-BE49-F238E27FC236}">
                <a16:creationId xmlns:a16="http://schemas.microsoft.com/office/drawing/2014/main" id="{BAEB1D8D-EFC4-A942-A795-5E016FB15C43}"/>
              </a:ext>
            </a:extLst>
          </p:cNvPr>
          <p:cNvSpPr>
            <a:spLocks noGrp="1"/>
          </p:cNvSpPr>
          <p:nvPr>
            <p:ph type="pic" sz="quarter" idx="10"/>
          </p:nvPr>
        </p:nvSpPr>
        <p:spPr>
          <a:xfrm>
            <a:off x="7146435" y="128790"/>
            <a:ext cx="4910093" cy="6592983"/>
          </a:xfrm>
          <a:custGeom>
            <a:avLst/>
            <a:gdLst>
              <a:gd name="connsiteX0" fmla="*/ 0 w 5278055"/>
              <a:gd name="connsiteY0" fmla="*/ 0 h 6609003"/>
              <a:gd name="connsiteX1" fmla="*/ 5278055 w 5278055"/>
              <a:gd name="connsiteY1" fmla="*/ 0 h 6609003"/>
              <a:gd name="connsiteX2" fmla="*/ 5278055 w 5278055"/>
              <a:gd name="connsiteY2" fmla="*/ 6609003 h 6609003"/>
              <a:gd name="connsiteX3" fmla="*/ 0 w 5278055"/>
              <a:gd name="connsiteY3" fmla="*/ 6609003 h 6609003"/>
              <a:gd name="connsiteX4" fmla="*/ 0 w 5278055"/>
              <a:gd name="connsiteY4" fmla="*/ 0 h 6609003"/>
              <a:gd name="connsiteX0" fmla="*/ 2615879 w 5278055"/>
              <a:gd name="connsiteY0" fmla="*/ 0 h 6609003"/>
              <a:gd name="connsiteX1" fmla="*/ 5278055 w 5278055"/>
              <a:gd name="connsiteY1" fmla="*/ 0 h 6609003"/>
              <a:gd name="connsiteX2" fmla="*/ 5278055 w 5278055"/>
              <a:gd name="connsiteY2" fmla="*/ 6609003 h 6609003"/>
              <a:gd name="connsiteX3" fmla="*/ 0 w 5278055"/>
              <a:gd name="connsiteY3" fmla="*/ 6609003 h 6609003"/>
              <a:gd name="connsiteX4" fmla="*/ 2615879 w 5278055"/>
              <a:gd name="connsiteY4" fmla="*/ 0 h 6609003"/>
              <a:gd name="connsiteX0" fmla="*/ 2257064 w 4919240"/>
              <a:gd name="connsiteY0" fmla="*/ 0 h 6609003"/>
              <a:gd name="connsiteX1" fmla="*/ 4919240 w 4919240"/>
              <a:gd name="connsiteY1" fmla="*/ 0 h 6609003"/>
              <a:gd name="connsiteX2" fmla="*/ 4919240 w 4919240"/>
              <a:gd name="connsiteY2" fmla="*/ 6609003 h 6609003"/>
              <a:gd name="connsiteX3" fmla="*/ 0 w 4919240"/>
              <a:gd name="connsiteY3" fmla="*/ 6609003 h 6609003"/>
              <a:gd name="connsiteX4" fmla="*/ 2257064 w 4919240"/>
              <a:gd name="connsiteY4" fmla="*/ 0 h 6609003"/>
              <a:gd name="connsiteX0" fmla="*/ 2257064 w 4919240"/>
              <a:gd name="connsiteY0" fmla="*/ 9053 h 6609003"/>
              <a:gd name="connsiteX1" fmla="*/ 4919240 w 4919240"/>
              <a:gd name="connsiteY1" fmla="*/ 0 h 6609003"/>
              <a:gd name="connsiteX2" fmla="*/ 4919240 w 4919240"/>
              <a:gd name="connsiteY2" fmla="*/ 6609003 h 6609003"/>
              <a:gd name="connsiteX3" fmla="*/ 0 w 4919240"/>
              <a:gd name="connsiteY3" fmla="*/ 6609003 h 6609003"/>
              <a:gd name="connsiteX4" fmla="*/ 2257064 w 4919240"/>
              <a:gd name="connsiteY4" fmla="*/ 9053 h 6609003"/>
              <a:gd name="connsiteX0" fmla="*/ 2257064 w 4919240"/>
              <a:gd name="connsiteY0" fmla="*/ 0 h 6599950"/>
              <a:gd name="connsiteX1" fmla="*/ 4919240 w 4919240"/>
              <a:gd name="connsiteY1" fmla="*/ 1 h 6599950"/>
              <a:gd name="connsiteX2" fmla="*/ 4919240 w 4919240"/>
              <a:gd name="connsiteY2" fmla="*/ 6599950 h 6599950"/>
              <a:gd name="connsiteX3" fmla="*/ 0 w 4919240"/>
              <a:gd name="connsiteY3" fmla="*/ 6599950 h 6599950"/>
              <a:gd name="connsiteX4" fmla="*/ 2257064 w 4919240"/>
              <a:gd name="connsiteY4" fmla="*/ 0 h 6599950"/>
              <a:gd name="connsiteX0" fmla="*/ 2295700 w 4919240"/>
              <a:gd name="connsiteY0" fmla="*/ 25755 h 6599949"/>
              <a:gd name="connsiteX1" fmla="*/ 4919240 w 4919240"/>
              <a:gd name="connsiteY1" fmla="*/ 0 h 6599949"/>
              <a:gd name="connsiteX2" fmla="*/ 4919240 w 4919240"/>
              <a:gd name="connsiteY2" fmla="*/ 6599949 h 6599949"/>
              <a:gd name="connsiteX3" fmla="*/ 0 w 4919240"/>
              <a:gd name="connsiteY3" fmla="*/ 6599949 h 6599949"/>
              <a:gd name="connsiteX4" fmla="*/ 2295700 w 4919240"/>
              <a:gd name="connsiteY4" fmla="*/ 25755 h 6599949"/>
              <a:gd name="connsiteX0" fmla="*/ 2239892 w 4919240"/>
              <a:gd name="connsiteY0" fmla="*/ 4291 h 6599949"/>
              <a:gd name="connsiteX1" fmla="*/ 4919240 w 4919240"/>
              <a:gd name="connsiteY1" fmla="*/ 0 h 6599949"/>
              <a:gd name="connsiteX2" fmla="*/ 4919240 w 4919240"/>
              <a:gd name="connsiteY2" fmla="*/ 6599949 h 6599949"/>
              <a:gd name="connsiteX3" fmla="*/ 0 w 4919240"/>
              <a:gd name="connsiteY3" fmla="*/ 6599949 h 6599949"/>
              <a:gd name="connsiteX4" fmla="*/ 2239892 w 4919240"/>
              <a:gd name="connsiteY4" fmla="*/ 4291 h 6599949"/>
              <a:gd name="connsiteX0" fmla="*/ 2227013 w 4906361"/>
              <a:gd name="connsiteY0" fmla="*/ 4291 h 6599949"/>
              <a:gd name="connsiteX1" fmla="*/ 4906361 w 4906361"/>
              <a:gd name="connsiteY1" fmla="*/ 0 h 6599949"/>
              <a:gd name="connsiteX2" fmla="*/ 4906361 w 4906361"/>
              <a:gd name="connsiteY2" fmla="*/ 6599949 h 6599949"/>
              <a:gd name="connsiteX3" fmla="*/ 0 w 4906361"/>
              <a:gd name="connsiteY3" fmla="*/ 6599949 h 6599949"/>
              <a:gd name="connsiteX4" fmla="*/ 2227013 w 4906361"/>
              <a:gd name="connsiteY4" fmla="*/ 4291 h 6599949"/>
              <a:gd name="connsiteX0" fmla="*/ 2197155 w 4876503"/>
              <a:gd name="connsiteY0" fmla="*/ 4291 h 6603681"/>
              <a:gd name="connsiteX1" fmla="*/ 4876503 w 4876503"/>
              <a:gd name="connsiteY1" fmla="*/ 0 h 6603681"/>
              <a:gd name="connsiteX2" fmla="*/ 4876503 w 4876503"/>
              <a:gd name="connsiteY2" fmla="*/ 6599949 h 6603681"/>
              <a:gd name="connsiteX3" fmla="*/ 0 w 4876503"/>
              <a:gd name="connsiteY3" fmla="*/ 6603681 h 6603681"/>
              <a:gd name="connsiteX4" fmla="*/ 2197155 w 4876503"/>
              <a:gd name="connsiteY4" fmla="*/ 4291 h 6603681"/>
              <a:gd name="connsiteX0" fmla="*/ 2230745 w 4910093"/>
              <a:gd name="connsiteY0" fmla="*/ 4291 h 6599949"/>
              <a:gd name="connsiteX1" fmla="*/ 4910093 w 4910093"/>
              <a:gd name="connsiteY1" fmla="*/ 0 h 6599949"/>
              <a:gd name="connsiteX2" fmla="*/ 4910093 w 4910093"/>
              <a:gd name="connsiteY2" fmla="*/ 6599949 h 6599949"/>
              <a:gd name="connsiteX3" fmla="*/ 0 w 4910093"/>
              <a:gd name="connsiteY3" fmla="*/ 6599949 h 6599949"/>
              <a:gd name="connsiteX4" fmla="*/ 2230745 w 4910093"/>
              <a:gd name="connsiteY4" fmla="*/ 4291 h 6599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0093" h="6599949">
                <a:moveTo>
                  <a:pt x="2230745" y="4291"/>
                </a:moveTo>
                <a:lnTo>
                  <a:pt x="4910093" y="0"/>
                </a:lnTo>
                <a:lnTo>
                  <a:pt x="4910093" y="6599949"/>
                </a:lnTo>
                <a:lnTo>
                  <a:pt x="0" y="6599949"/>
                </a:lnTo>
                <a:lnTo>
                  <a:pt x="2230745" y="4291"/>
                </a:lnTo>
                <a:close/>
              </a:path>
            </a:pathLst>
          </a:custGeom>
        </p:spPr>
        <p:txBody>
          <a:bodyPr/>
          <a:lstStyle/>
          <a:p>
            <a:endParaRPr lang="en-US" dirty="0"/>
          </a:p>
        </p:txBody>
      </p:sp>
      <p:sp>
        <p:nvSpPr>
          <p:cNvPr id="3" name="Slide Number Placeholder 2">
            <a:extLst>
              <a:ext uri="{FF2B5EF4-FFF2-40B4-BE49-F238E27FC236}">
                <a16:creationId xmlns:a16="http://schemas.microsoft.com/office/drawing/2014/main" id="{2D508BC8-DD60-384F-A0AA-E6C865669968}"/>
              </a:ext>
            </a:extLst>
          </p:cNvPr>
          <p:cNvSpPr>
            <a:spLocks noGrp="1"/>
          </p:cNvSpPr>
          <p:nvPr>
            <p:ph type="sldNum" sz="quarter" idx="12"/>
          </p:nvPr>
        </p:nvSpPr>
        <p:spPr/>
        <p:txBody>
          <a:bodyPr/>
          <a:lstStyle/>
          <a:p>
            <a:fld id="{1F088E6A-DEB3-8F42-A31C-4052FAE26899}" type="slidenum">
              <a:rPr lang="en-US" smtClean="0"/>
              <a:pPr/>
              <a:t>‹#›</a:t>
            </a:fld>
            <a:endParaRPr lang="en-US" dirty="0"/>
          </a:p>
        </p:txBody>
      </p:sp>
    </p:spTree>
    <p:extLst>
      <p:ext uri="{BB962C8B-B14F-4D97-AF65-F5344CB8AC3E}">
        <p14:creationId xmlns:p14="http://schemas.microsoft.com/office/powerpoint/2010/main" val="1217345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3387FC1A-CEC0-EB46-9770-987EEB4EEB44}"/>
              </a:ext>
            </a:extLst>
          </p:cNvPr>
          <p:cNvSpPr>
            <a:spLocks noGrp="1"/>
          </p:cNvSpPr>
          <p:nvPr>
            <p:ph type="subTitle" idx="1"/>
          </p:nvPr>
        </p:nvSpPr>
        <p:spPr>
          <a:xfrm>
            <a:off x="1712707" y="3969406"/>
            <a:ext cx="4203188" cy="443442"/>
          </a:xfrm>
          <a:prstGeom prst="rect">
            <a:avLst/>
          </a:prstGeom>
        </p:spPr>
        <p:txBody>
          <a:bodyPr/>
          <a:lstStyle>
            <a:lvl1pPr marL="0" indent="0" algn="l">
              <a:buNone/>
              <a:defRPr sz="1800">
                <a:solidFill>
                  <a:srgbClr val="1B2B54"/>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Title 1">
            <a:extLst>
              <a:ext uri="{FF2B5EF4-FFF2-40B4-BE49-F238E27FC236}">
                <a16:creationId xmlns:a16="http://schemas.microsoft.com/office/drawing/2014/main" id="{E398595D-D0B4-6549-9A0B-6A772482F632}"/>
              </a:ext>
            </a:extLst>
          </p:cNvPr>
          <p:cNvSpPr>
            <a:spLocks noGrp="1"/>
          </p:cNvSpPr>
          <p:nvPr>
            <p:ph type="ctrTitle"/>
          </p:nvPr>
        </p:nvSpPr>
        <p:spPr>
          <a:xfrm>
            <a:off x="1712707" y="3008097"/>
            <a:ext cx="4203188" cy="952725"/>
          </a:xfrm>
          <a:prstGeom prst="rect">
            <a:avLst/>
          </a:prstGeom>
        </p:spPr>
        <p:txBody>
          <a:bodyPr anchor="b"/>
          <a:lstStyle>
            <a:lvl1pPr algn="l">
              <a:lnSpc>
                <a:spcPct val="100000"/>
              </a:lnSpc>
              <a:defRPr sz="3600" b="1">
                <a:solidFill>
                  <a:srgbClr val="1B2B54"/>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Picture Placeholder 9">
            <a:extLst>
              <a:ext uri="{FF2B5EF4-FFF2-40B4-BE49-F238E27FC236}">
                <a16:creationId xmlns:a16="http://schemas.microsoft.com/office/drawing/2014/main" id="{BAEB1D8D-EFC4-A942-A795-5E016FB15C43}"/>
              </a:ext>
            </a:extLst>
          </p:cNvPr>
          <p:cNvSpPr>
            <a:spLocks noGrp="1"/>
          </p:cNvSpPr>
          <p:nvPr>
            <p:ph type="pic" sz="quarter" idx="10"/>
          </p:nvPr>
        </p:nvSpPr>
        <p:spPr>
          <a:xfrm>
            <a:off x="7146435" y="128790"/>
            <a:ext cx="4910093" cy="6592983"/>
          </a:xfrm>
          <a:custGeom>
            <a:avLst/>
            <a:gdLst>
              <a:gd name="connsiteX0" fmla="*/ 0 w 5278055"/>
              <a:gd name="connsiteY0" fmla="*/ 0 h 6609003"/>
              <a:gd name="connsiteX1" fmla="*/ 5278055 w 5278055"/>
              <a:gd name="connsiteY1" fmla="*/ 0 h 6609003"/>
              <a:gd name="connsiteX2" fmla="*/ 5278055 w 5278055"/>
              <a:gd name="connsiteY2" fmla="*/ 6609003 h 6609003"/>
              <a:gd name="connsiteX3" fmla="*/ 0 w 5278055"/>
              <a:gd name="connsiteY3" fmla="*/ 6609003 h 6609003"/>
              <a:gd name="connsiteX4" fmla="*/ 0 w 5278055"/>
              <a:gd name="connsiteY4" fmla="*/ 0 h 6609003"/>
              <a:gd name="connsiteX0" fmla="*/ 2615879 w 5278055"/>
              <a:gd name="connsiteY0" fmla="*/ 0 h 6609003"/>
              <a:gd name="connsiteX1" fmla="*/ 5278055 w 5278055"/>
              <a:gd name="connsiteY1" fmla="*/ 0 h 6609003"/>
              <a:gd name="connsiteX2" fmla="*/ 5278055 w 5278055"/>
              <a:gd name="connsiteY2" fmla="*/ 6609003 h 6609003"/>
              <a:gd name="connsiteX3" fmla="*/ 0 w 5278055"/>
              <a:gd name="connsiteY3" fmla="*/ 6609003 h 6609003"/>
              <a:gd name="connsiteX4" fmla="*/ 2615879 w 5278055"/>
              <a:gd name="connsiteY4" fmla="*/ 0 h 6609003"/>
              <a:gd name="connsiteX0" fmla="*/ 2257064 w 4919240"/>
              <a:gd name="connsiteY0" fmla="*/ 0 h 6609003"/>
              <a:gd name="connsiteX1" fmla="*/ 4919240 w 4919240"/>
              <a:gd name="connsiteY1" fmla="*/ 0 h 6609003"/>
              <a:gd name="connsiteX2" fmla="*/ 4919240 w 4919240"/>
              <a:gd name="connsiteY2" fmla="*/ 6609003 h 6609003"/>
              <a:gd name="connsiteX3" fmla="*/ 0 w 4919240"/>
              <a:gd name="connsiteY3" fmla="*/ 6609003 h 6609003"/>
              <a:gd name="connsiteX4" fmla="*/ 2257064 w 4919240"/>
              <a:gd name="connsiteY4" fmla="*/ 0 h 6609003"/>
              <a:gd name="connsiteX0" fmla="*/ 2257064 w 4919240"/>
              <a:gd name="connsiteY0" fmla="*/ 9053 h 6609003"/>
              <a:gd name="connsiteX1" fmla="*/ 4919240 w 4919240"/>
              <a:gd name="connsiteY1" fmla="*/ 0 h 6609003"/>
              <a:gd name="connsiteX2" fmla="*/ 4919240 w 4919240"/>
              <a:gd name="connsiteY2" fmla="*/ 6609003 h 6609003"/>
              <a:gd name="connsiteX3" fmla="*/ 0 w 4919240"/>
              <a:gd name="connsiteY3" fmla="*/ 6609003 h 6609003"/>
              <a:gd name="connsiteX4" fmla="*/ 2257064 w 4919240"/>
              <a:gd name="connsiteY4" fmla="*/ 9053 h 6609003"/>
              <a:gd name="connsiteX0" fmla="*/ 2257064 w 4919240"/>
              <a:gd name="connsiteY0" fmla="*/ 0 h 6599950"/>
              <a:gd name="connsiteX1" fmla="*/ 4919240 w 4919240"/>
              <a:gd name="connsiteY1" fmla="*/ 1 h 6599950"/>
              <a:gd name="connsiteX2" fmla="*/ 4919240 w 4919240"/>
              <a:gd name="connsiteY2" fmla="*/ 6599950 h 6599950"/>
              <a:gd name="connsiteX3" fmla="*/ 0 w 4919240"/>
              <a:gd name="connsiteY3" fmla="*/ 6599950 h 6599950"/>
              <a:gd name="connsiteX4" fmla="*/ 2257064 w 4919240"/>
              <a:gd name="connsiteY4" fmla="*/ 0 h 6599950"/>
              <a:gd name="connsiteX0" fmla="*/ 2295700 w 4919240"/>
              <a:gd name="connsiteY0" fmla="*/ 25755 h 6599949"/>
              <a:gd name="connsiteX1" fmla="*/ 4919240 w 4919240"/>
              <a:gd name="connsiteY1" fmla="*/ 0 h 6599949"/>
              <a:gd name="connsiteX2" fmla="*/ 4919240 w 4919240"/>
              <a:gd name="connsiteY2" fmla="*/ 6599949 h 6599949"/>
              <a:gd name="connsiteX3" fmla="*/ 0 w 4919240"/>
              <a:gd name="connsiteY3" fmla="*/ 6599949 h 6599949"/>
              <a:gd name="connsiteX4" fmla="*/ 2295700 w 4919240"/>
              <a:gd name="connsiteY4" fmla="*/ 25755 h 6599949"/>
              <a:gd name="connsiteX0" fmla="*/ 2239892 w 4919240"/>
              <a:gd name="connsiteY0" fmla="*/ 4291 h 6599949"/>
              <a:gd name="connsiteX1" fmla="*/ 4919240 w 4919240"/>
              <a:gd name="connsiteY1" fmla="*/ 0 h 6599949"/>
              <a:gd name="connsiteX2" fmla="*/ 4919240 w 4919240"/>
              <a:gd name="connsiteY2" fmla="*/ 6599949 h 6599949"/>
              <a:gd name="connsiteX3" fmla="*/ 0 w 4919240"/>
              <a:gd name="connsiteY3" fmla="*/ 6599949 h 6599949"/>
              <a:gd name="connsiteX4" fmla="*/ 2239892 w 4919240"/>
              <a:gd name="connsiteY4" fmla="*/ 4291 h 6599949"/>
              <a:gd name="connsiteX0" fmla="*/ 2227013 w 4906361"/>
              <a:gd name="connsiteY0" fmla="*/ 4291 h 6599949"/>
              <a:gd name="connsiteX1" fmla="*/ 4906361 w 4906361"/>
              <a:gd name="connsiteY1" fmla="*/ 0 h 6599949"/>
              <a:gd name="connsiteX2" fmla="*/ 4906361 w 4906361"/>
              <a:gd name="connsiteY2" fmla="*/ 6599949 h 6599949"/>
              <a:gd name="connsiteX3" fmla="*/ 0 w 4906361"/>
              <a:gd name="connsiteY3" fmla="*/ 6599949 h 6599949"/>
              <a:gd name="connsiteX4" fmla="*/ 2227013 w 4906361"/>
              <a:gd name="connsiteY4" fmla="*/ 4291 h 6599949"/>
              <a:gd name="connsiteX0" fmla="*/ 2197155 w 4876503"/>
              <a:gd name="connsiteY0" fmla="*/ 4291 h 6603681"/>
              <a:gd name="connsiteX1" fmla="*/ 4876503 w 4876503"/>
              <a:gd name="connsiteY1" fmla="*/ 0 h 6603681"/>
              <a:gd name="connsiteX2" fmla="*/ 4876503 w 4876503"/>
              <a:gd name="connsiteY2" fmla="*/ 6599949 h 6603681"/>
              <a:gd name="connsiteX3" fmla="*/ 0 w 4876503"/>
              <a:gd name="connsiteY3" fmla="*/ 6603681 h 6603681"/>
              <a:gd name="connsiteX4" fmla="*/ 2197155 w 4876503"/>
              <a:gd name="connsiteY4" fmla="*/ 4291 h 6603681"/>
              <a:gd name="connsiteX0" fmla="*/ 2230745 w 4910093"/>
              <a:gd name="connsiteY0" fmla="*/ 4291 h 6599949"/>
              <a:gd name="connsiteX1" fmla="*/ 4910093 w 4910093"/>
              <a:gd name="connsiteY1" fmla="*/ 0 h 6599949"/>
              <a:gd name="connsiteX2" fmla="*/ 4910093 w 4910093"/>
              <a:gd name="connsiteY2" fmla="*/ 6599949 h 6599949"/>
              <a:gd name="connsiteX3" fmla="*/ 0 w 4910093"/>
              <a:gd name="connsiteY3" fmla="*/ 6599949 h 6599949"/>
              <a:gd name="connsiteX4" fmla="*/ 2230745 w 4910093"/>
              <a:gd name="connsiteY4" fmla="*/ 4291 h 6599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0093" h="6599949">
                <a:moveTo>
                  <a:pt x="2230745" y="4291"/>
                </a:moveTo>
                <a:lnTo>
                  <a:pt x="4910093" y="0"/>
                </a:lnTo>
                <a:lnTo>
                  <a:pt x="4910093" y="6599949"/>
                </a:lnTo>
                <a:lnTo>
                  <a:pt x="0" y="6599949"/>
                </a:lnTo>
                <a:lnTo>
                  <a:pt x="2230745" y="4291"/>
                </a:lnTo>
                <a:close/>
              </a:path>
            </a:pathLst>
          </a:custGeom>
        </p:spPr>
        <p:txBody>
          <a:bodyPr/>
          <a:lstStyle/>
          <a:p>
            <a:endParaRPr lang="en-US" dirty="0"/>
          </a:p>
        </p:txBody>
      </p:sp>
      <p:sp>
        <p:nvSpPr>
          <p:cNvPr id="3" name="Slide Number Placeholder 2">
            <a:extLst>
              <a:ext uri="{FF2B5EF4-FFF2-40B4-BE49-F238E27FC236}">
                <a16:creationId xmlns:a16="http://schemas.microsoft.com/office/drawing/2014/main" id="{2D508BC8-DD60-384F-A0AA-E6C865669968}"/>
              </a:ext>
            </a:extLst>
          </p:cNvPr>
          <p:cNvSpPr>
            <a:spLocks noGrp="1"/>
          </p:cNvSpPr>
          <p:nvPr>
            <p:ph type="sldNum" sz="quarter" idx="12"/>
          </p:nvPr>
        </p:nvSpPr>
        <p:spPr/>
        <p:txBody>
          <a:bodyPr/>
          <a:lstStyle/>
          <a:p>
            <a:fld id="{1F088E6A-DEB3-8F42-A31C-4052FAE26899}" type="slidenum">
              <a:rPr lang="en-US" smtClean="0"/>
              <a:pPr/>
              <a:t>‹#›</a:t>
            </a:fld>
            <a:endParaRPr lang="en-US" dirty="0"/>
          </a:p>
        </p:txBody>
      </p:sp>
    </p:spTree>
    <p:extLst>
      <p:ext uri="{BB962C8B-B14F-4D97-AF65-F5344CB8AC3E}">
        <p14:creationId xmlns:p14="http://schemas.microsoft.com/office/powerpoint/2010/main" val="18478142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489E2-7F3F-6340-A253-C5A2D26EDCA1}"/>
              </a:ext>
            </a:extLst>
          </p:cNvPr>
          <p:cNvSpPr>
            <a:spLocks noGrp="1"/>
          </p:cNvSpPr>
          <p:nvPr>
            <p:ph type="ctrTitle"/>
          </p:nvPr>
        </p:nvSpPr>
        <p:spPr>
          <a:xfrm>
            <a:off x="1524000" y="1122362"/>
            <a:ext cx="9144000" cy="4024979"/>
          </a:xfrm>
        </p:spPr>
        <p:txBody>
          <a:bodyPr anchor="ctr">
            <a:normAutofit/>
          </a:bodyPr>
          <a:lstStyle>
            <a:lvl1pPr algn="ctr">
              <a:defRPr sz="3600">
                <a:solidFill>
                  <a:srgbClr val="1B2B54"/>
                </a:solidFill>
              </a:defRPr>
            </a:lvl1pPr>
          </a:lstStyle>
          <a:p>
            <a:r>
              <a:rPr lang="en-US" dirty="0"/>
              <a:t>Click to edit Master title style</a:t>
            </a:r>
          </a:p>
        </p:txBody>
      </p:sp>
      <p:sp>
        <p:nvSpPr>
          <p:cNvPr id="6" name="Text Placeholder 5">
            <a:extLst>
              <a:ext uri="{FF2B5EF4-FFF2-40B4-BE49-F238E27FC236}">
                <a16:creationId xmlns:a16="http://schemas.microsoft.com/office/drawing/2014/main" id="{42E5BC5C-875B-474C-A3C6-F4462461962E}"/>
              </a:ext>
            </a:extLst>
          </p:cNvPr>
          <p:cNvSpPr>
            <a:spLocks noGrp="1"/>
          </p:cNvSpPr>
          <p:nvPr>
            <p:ph type="body" sz="quarter" idx="10"/>
          </p:nvPr>
        </p:nvSpPr>
        <p:spPr>
          <a:xfrm>
            <a:off x="1520190" y="3567290"/>
            <a:ext cx="9143999" cy="1580052"/>
          </a:xfrm>
        </p:spPr>
        <p:txBody>
          <a:bodyPr>
            <a:normAutofit/>
          </a:bodyPr>
          <a:lstStyle>
            <a:lvl1pPr algn="ctr">
              <a:defRPr sz="1800" b="0">
                <a:solidFill>
                  <a:srgbClr val="1B2B54"/>
                </a:solidFill>
              </a:defRPr>
            </a:lvl1pPr>
          </a:lstStyle>
          <a:p>
            <a:pPr lvl="0"/>
            <a:r>
              <a:rPr lang="en-US" dirty="0"/>
              <a:t>Click to edit Master text styles</a:t>
            </a:r>
          </a:p>
        </p:txBody>
      </p:sp>
      <p:sp>
        <p:nvSpPr>
          <p:cNvPr id="4" name="Slide Number Placeholder 3">
            <a:extLst>
              <a:ext uri="{FF2B5EF4-FFF2-40B4-BE49-F238E27FC236}">
                <a16:creationId xmlns:a16="http://schemas.microsoft.com/office/drawing/2014/main" id="{39BD349F-8272-CF46-B2CF-577172E3E419}"/>
              </a:ext>
            </a:extLst>
          </p:cNvPr>
          <p:cNvSpPr>
            <a:spLocks noGrp="1"/>
          </p:cNvSpPr>
          <p:nvPr>
            <p:ph type="sldNum" sz="quarter" idx="12"/>
          </p:nvPr>
        </p:nvSpPr>
        <p:spPr/>
        <p:txBody>
          <a:bodyPr/>
          <a:lstStyle/>
          <a:p>
            <a:fld id="{1F088E6A-DEB3-8F42-A31C-4052FAE26899}" type="slidenum">
              <a:rPr lang="en-US" smtClean="0"/>
              <a:pPr/>
              <a:t>‹#›</a:t>
            </a:fld>
            <a:endParaRPr lang="en-US" dirty="0"/>
          </a:p>
        </p:txBody>
      </p:sp>
    </p:spTree>
    <p:extLst>
      <p:ext uri="{BB962C8B-B14F-4D97-AF65-F5344CB8AC3E}">
        <p14:creationId xmlns:p14="http://schemas.microsoft.com/office/powerpoint/2010/main" val="41078117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489E2-7F3F-6340-A253-C5A2D26EDCA1}"/>
              </a:ext>
            </a:extLst>
          </p:cNvPr>
          <p:cNvSpPr>
            <a:spLocks noGrp="1"/>
          </p:cNvSpPr>
          <p:nvPr>
            <p:ph type="ctrTitle"/>
          </p:nvPr>
        </p:nvSpPr>
        <p:spPr>
          <a:xfrm>
            <a:off x="1524000" y="719406"/>
            <a:ext cx="9144000" cy="473963"/>
          </a:xfrm>
        </p:spPr>
        <p:txBody>
          <a:bodyPr anchor="ctr">
            <a:normAutofit/>
          </a:bodyPr>
          <a:lstStyle>
            <a:lvl1pPr algn="ctr">
              <a:defRPr sz="3600">
                <a:solidFill>
                  <a:srgbClr val="1B2B54"/>
                </a:solidFill>
              </a:defRPr>
            </a:lvl1pPr>
          </a:lstStyle>
          <a:p>
            <a:r>
              <a:rPr lang="en-US" dirty="0"/>
              <a:t>Click to edit Master title style</a:t>
            </a:r>
          </a:p>
        </p:txBody>
      </p:sp>
      <p:sp>
        <p:nvSpPr>
          <p:cNvPr id="6" name="Text Placeholder 5">
            <a:extLst>
              <a:ext uri="{FF2B5EF4-FFF2-40B4-BE49-F238E27FC236}">
                <a16:creationId xmlns:a16="http://schemas.microsoft.com/office/drawing/2014/main" id="{42E5BC5C-875B-474C-A3C6-F4462461962E}"/>
              </a:ext>
            </a:extLst>
          </p:cNvPr>
          <p:cNvSpPr>
            <a:spLocks noGrp="1"/>
          </p:cNvSpPr>
          <p:nvPr>
            <p:ph type="body" sz="quarter" idx="10"/>
          </p:nvPr>
        </p:nvSpPr>
        <p:spPr>
          <a:xfrm>
            <a:off x="1524000" y="1362189"/>
            <a:ext cx="9143999" cy="334566"/>
          </a:xfrm>
        </p:spPr>
        <p:txBody>
          <a:bodyPr>
            <a:normAutofit/>
          </a:bodyPr>
          <a:lstStyle>
            <a:lvl1pPr algn="ctr">
              <a:defRPr sz="1800" b="0">
                <a:solidFill>
                  <a:srgbClr val="1B2B54"/>
                </a:solidFill>
              </a:defRPr>
            </a:lvl1pPr>
          </a:lstStyle>
          <a:p>
            <a:pPr lvl="0"/>
            <a:r>
              <a:rPr lang="en-US" dirty="0"/>
              <a:t>Click to edit Master text styles</a:t>
            </a:r>
          </a:p>
        </p:txBody>
      </p:sp>
      <p:sp>
        <p:nvSpPr>
          <p:cNvPr id="4" name="Content Placeholder 3">
            <a:extLst>
              <a:ext uri="{FF2B5EF4-FFF2-40B4-BE49-F238E27FC236}">
                <a16:creationId xmlns:a16="http://schemas.microsoft.com/office/drawing/2014/main" id="{9A383684-93C0-204D-8CBD-A973C8FA7FC2}"/>
              </a:ext>
            </a:extLst>
          </p:cNvPr>
          <p:cNvSpPr>
            <a:spLocks noGrp="1"/>
          </p:cNvSpPr>
          <p:nvPr>
            <p:ph sz="quarter" idx="11"/>
          </p:nvPr>
        </p:nvSpPr>
        <p:spPr>
          <a:xfrm>
            <a:off x="1524000" y="2231755"/>
            <a:ext cx="9144000" cy="3347015"/>
          </a:xfrm>
        </p:spPr>
        <p:txBody>
          <a:bodyPr/>
          <a:lstStyle>
            <a:lvl1pPr algn="l">
              <a:defRPr>
                <a:solidFill>
                  <a:srgbClr val="1B2B54"/>
                </a:solidFill>
              </a:defRPr>
            </a:lvl1pPr>
            <a:lvl2pPr algn="l">
              <a:defRPr>
                <a:solidFill>
                  <a:srgbClr val="1B2B54"/>
                </a:solidFill>
              </a:defRPr>
            </a:lvl2pPr>
            <a:lvl3pPr algn="l">
              <a:defRPr>
                <a:solidFill>
                  <a:srgbClr val="1B2B54"/>
                </a:solidFill>
              </a:defRPr>
            </a:lvl3pPr>
            <a:lvl4pPr algn="l">
              <a:defRPr>
                <a:solidFill>
                  <a:srgbClr val="1B2B54"/>
                </a:solidFill>
              </a:defRPr>
            </a:lvl4pPr>
            <a:lvl5pPr algn="l">
              <a:defRPr>
                <a:solidFill>
                  <a:srgbClr val="1B2B5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4B504275-4166-DD4C-A872-4D79CB754B73}"/>
              </a:ext>
            </a:extLst>
          </p:cNvPr>
          <p:cNvSpPr>
            <a:spLocks noGrp="1"/>
          </p:cNvSpPr>
          <p:nvPr>
            <p:ph type="sldNum" sz="quarter" idx="13"/>
          </p:nvPr>
        </p:nvSpPr>
        <p:spPr/>
        <p:txBody>
          <a:bodyPr/>
          <a:lstStyle/>
          <a:p>
            <a:fld id="{1F088E6A-DEB3-8F42-A31C-4052FAE26899}" type="slidenum">
              <a:rPr lang="en-US" smtClean="0"/>
              <a:pPr/>
              <a:t>‹#›</a:t>
            </a:fld>
            <a:endParaRPr lang="en-US" dirty="0"/>
          </a:p>
        </p:txBody>
      </p:sp>
    </p:spTree>
    <p:extLst>
      <p:ext uri="{BB962C8B-B14F-4D97-AF65-F5344CB8AC3E}">
        <p14:creationId xmlns:p14="http://schemas.microsoft.com/office/powerpoint/2010/main" val="39955051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1CD5D57-A0A8-EC44-B63A-2BB7BEE2F2BF}"/>
              </a:ext>
            </a:extLst>
          </p:cNvPr>
          <p:cNvSpPr>
            <a:spLocks noGrp="1"/>
          </p:cNvSpPr>
          <p:nvPr>
            <p:ph type="body" sz="quarter" idx="10"/>
          </p:nvPr>
        </p:nvSpPr>
        <p:spPr>
          <a:xfrm>
            <a:off x="582708" y="1259173"/>
            <a:ext cx="6845300" cy="5073650"/>
          </a:xfrm>
        </p:spPr>
        <p:txBody>
          <a:bodyPr anchor="t"/>
          <a:lstStyle>
            <a:lvl1pPr>
              <a:defRPr>
                <a:solidFill>
                  <a:srgbClr val="1B2B54"/>
                </a:solidFill>
              </a:defRPr>
            </a:lvl1pPr>
            <a:lvl2pPr>
              <a:defRPr>
                <a:solidFill>
                  <a:srgbClr val="1B2B54"/>
                </a:solidFill>
              </a:defRPr>
            </a:lvl2pPr>
            <a:lvl3pPr>
              <a:defRPr>
                <a:solidFill>
                  <a:srgbClr val="1B2B54"/>
                </a:solidFill>
              </a:defRPr>
            </a:lvl3pPr>
            <a:lvl4pPr>
              <a:defRPr>
                <a:solidFill>
                  <a:srgbClr val="1B2B54"/>
                </a:solidFill>
              </a:defRPr>
            </a:lvl4pPr>
            <a:lvl5pPr>
              <a:defRPr>
                <a:solidFill>
                  <a:srgbClr val="1B2B5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7DEC4A1D-EA07-7E47-A1E1-B4A6F8D18095}"/>
              </a:ext>
            </a:extLst>
          </p:cNvPr>
          <p:cNvSpPr>
            <a:spLocks noGrp="1"/>
          </p:cNvSpPr>
          <p:nvPr>
            <p:ph type="title"/>
          </p:nvPr>
        </p:nvSpPr>
        <p:spPr>
          <a:xfrm>
            <a:off x="582707" y="677333"/>
            <a:ext cx="6845299" cy="347426"/>
          </a:xfrm>
        </p:spPr>
        <p:txBody>
          <a:bodyPr/>
          <a:lstStyle>
            <a:lvl1pPr>
              <a:defRPr>
                <a:solidFill>
                  <a:srgbClr val="1B2B54"/>
                </a:solidFill>
              </a:defRPr>
            </a:lvl1pPr>
          </a:lstStyle>
          <a:p>
            <a:r>
              <a:rPr lang="en-US" dirty="0"/>
              <a:t>Click to edit Master title style</a:t>
            </a:r>
          </a:p>
        </p:txBody>
      </p:sp>
      <p:sp>
        <p:nvSpPr>
          <p:cNvPr id="4" name="Slide Number Placeholder 3">
            <a:extLst>
              <a:ext uri="{FF2B5EF4-FFF2-40B4-BE49-F238E27FC236}">
                <a16:creationId xmlns:a16="http://schemas.microsoft.com/office/drawing/2014/main" id="{BF2AD3C2-CEE4-AA48-9BCA-ED18A8A40BD9}"/>
              </a:ext>
            </a:extLst>
          </p:cNvPr>
          <p:cNvSpPr>
            <a:spLocks noGrp="1"/>
          </p:cNvSpPr>
          <p:nvPr>
            <p:ph type="sldNum" sz="quarter" idx="12"/>
          </p:nvPr>
        </p:nvSpPr>
        <p:spPr/>
        <p:txBody>
          <a:bodyPr/>
          <a:lstStyle/>
          <a:p>
            <a:fld id="{1F088E6A-DEB3-8F42-A31C-4052FAE26899}" type="slidenum">
              <a:rPr lang="en-US" smtClean="0"/>
              <a:pPr/>
              <a:t>‹#›</a:t>
            </a:fld>
            <a:endParaRPr lang="en-US" dirty="0"/>
          </a:p>
        </p:txBody>
      </p:sp>
    </p:spTree>
    <p:extLst>
      <p:ext uri="{BB962C8B-B14F-4D97-AF65-F5344CB8AC3E}">
        <p14:creationId xmlns:p14="http://schemas.microsoft.com/office/powerpoint/2010/main" val="32684537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FD70C-7798-AD4C-AE52-49C7C4AEB28F}"/>
              </a:ext>
            </a:extLst>
          </p:cNvPr>
          <p:cNvSpPr>
            <a:spLocks noGrp="1"/>
          </p:cNvSpPr>
          <p:nvPr>
            <p:ph type="title"/>
          </p:nvPr>
        </p:nvSpPr>
        <p:spPr>
          <a:xfrm>
            <a:off x="582708" y="677333"/>
            <a:ext cx="2895599" cy="5537200"/>
          </a:xfrm>
        </p:spPr>
        <p:txBody>
          <a:bodyPr/>
          <a:lstStyle>
            <a:lvl1pPr>
              <a:defRPr sz="2000">
                <a:solidFill>
                  <a:srgbClr val="1B2B54"/>
                </a:solidFill>
              </a:defRPr>
            </a:lvl1pPr>
          </a:lstStyle>
          <a:p>
            <a:r>
              <a:rPr lang="en-US" dirty="0"/>
              <a:t>Click to edit Master title style</a:t>
            </a:r>
          </a:p>
        </p:txBody>
      </p:sp>
      <p:sp>
        <p:nvSpPr>
          <p:cNvPr id="8" name="Text Placeholder 7">
            <a:extLst>
              <a:ext uri="{FF2B5EF4-FFF2-40B4-BE49-F238E27FC236}">
                <a16:creationId xmlns:a16="http://schemas.microsoft.com/office/drawing/2014/main" id="{641C4C4E-EEB7-C748-B8A1-58B65F59AECA}"/>
              </a:ext>
            </a:extLst>
          </p:cNvPr>
          <p:cNvSpPr>
            <a:spLocks noGrp="1"/>
          </p:cNvSpPr>
          <p:nvPr>
            <p:ph type="body" sz="quarter" idx="10"/>
          </p:nvPr>
        </p:nvSpPr>
        <p:spPr>
          <a:xfrm>
            <a:off x="4711491" y="1227888"/>
            <a:ext cx="7090467" cy="5128462"/>
          </a:xfrm>
        </p:spPr>
        <p:txBody>
          <a:bodyPr anchor="t">
            <a:normAutofit/>
          </a:bodyPr>
          <a:lstStyle>
            <a:lvl1pPr>
              <a:defRPr sz="1600">
                <a:solidFill>
                  <a:srgbClr val="1B2B54"/>
                </a:solidFill>
              </a:defRPr>
            </a:lvl1pPr>
            <a:lvl2pPr>
              <a:defRPr sz="1600">
                <a:solidFill>
                  <a:srgbClr val="1B2B54"/>
                </a:solidFill>
              </a:defRPr>
            </a:lvl2pPr>
            <a:lvl3pPr>
              <a:defRPr sz="1600">
                <a:solidFill>
                  <a:srgbClr val="1B2B54"/>
                </a:solidFill>
              </a:defRPr>
            </a:lvl3pPr>
            <a:lvl4pPr>
              <a:defRPr sz="1600">
                <a:solidFill>
                  <a:srgbClr val="1B2B54"/>
                </a:solidFill>
              </a:defRPr>
            </a:lvl4pPr>
            <a:lvl5pPr>
              <a:defRPr sz="1600">
                <a:solidFill>
                  <a:srgbClr val="1B2B5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a:extLst>
              <a:ext uri="{FF2B5EF4-FFF2-40B4-BE49-F238E27FC236}">
                <a16:creationId xmlns:a16="http://schemas.microsoft.com/office/drawing/2014/main" id="{29A36C7A-2107-FA48-A2F2-460BCDFA9098}"/>
              </a:ext>
            </a:extLst>
          </p:cNvPr>
          <p:cNvSpPr>
            <a:spLocks noGrp="1"/>
          </p:cNvSpPr>
          <p:nvPr>
            <p:ph type="sldNum" sz="quarter" idx="12"/>
          </p:nvPr>
        </p:nvSpPr>
        <p:spPr/>
        <p:txBody>
          <a:bodyPr/>
          <a:lstStyle/>
          <a:p>
            <a:fld id="{1F088E6A-DEB3-8F42-A31C-4052FAE26899}" type="slidenum">
              <a:rPr lang="en-US" smtClean="0"/>
              <a:pPr/>
              <a:t>‹#›</a:t>
            </a:fld>
            <a:endParaRPr lang="en-US" dirty="0"/>
          </a:p>
        </p:txBody>
      </p:sp>
    </p:spTree>
    <p:extLst>
      <p:ext uri="{BB962C8B-B14F-4D97-AF65-F5344CB8AC3E}">
        <p14:creationId xmlns:p14="http://schemas.microsoft.com/office/powerpoint/2010/main" val="29458963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D001E-48D5-8B45-A086-6F5B1779BACB}"/>
              </a:ext>
            </a:extLst>
          </p:cNvPr>
          <p:cNvSpPr>
            <a:spLocks noGrp="1"/>
          </p:cNvSpPr>
          <p:nvPr>
            <p:ph type="title"/>
          </p:nvPr>
        </p:nvSpPr>
        <p:spPr>
          <a:xfrm>
            <a:off x="8371490" y="1174044"/>
            <a:ext cx="3430467" cy="353984"/>
          </a:xfrm>
        </p:spPr>
        <p:txBody>
          <a:bodyPr/>
          <a:lstStyle>
            <a:lvl1pPr>
              <a:defRPr sz="2000">
                <a:solidFill>
                  <a:srgbClr val="1B2B54"/>
                </a:solidFill>
              </a:defRPr>
            </a:lvl1pPr>
          </a:lstStyle>
          <a:p>
            <a:r>
              <a:rPr lang="en-US" dirty="0"/>
              <a:t>Click to edit Master title style</a:t>
            </a:r>
          </a:p>
        </p:txBody>
      </p:sp>
      <p:sp>
        <p:nvSpPr>
          <p:cNvPr id="5" name="Text Placeholder 4">
            <a:extLst>
              <a:ext uri="{FF2B5EF4-FFF2-40B4-BE49-F238E27FC236}">
                <a16:creationId xmlns:a16="http://schemas.microsoft.com/office/drawing/2014/main" id="{631FAC4A-8EEE-B544-8F8C-B12C62A5AA0B}"/>
              </a:ext>
            </a:extLst>
          </p:cNvPr>
          <p:cNvSpPr>
            <a:spLocks noGrp="1"/>
          </p:cNvSpPr>
          <p:nvPr>
            <p:ph type="body" sz="quarter" idx="10"/>
          </p:nvPr>
        </p:nvSpPr>
        <p:spPr>
          <a:xfrm>
            <a:off x="8370888" y="1822783"/>
            <a:ext cx="3431070" cy="4255755"/>
          </a:xfrm>
        </p:spPr>
        <p:txBody>
          <a:bodyPr>
            <a:normAutofit/>
          </a:bodyPr>
          <a:lstStyle>
            <a:lvl1pPr>
              <a:defRPr sz="1600">
                <a:solidFill>
                  <a:srgbClr val="1B2B54"/>
                </a:solidFill>
              </a:defRPr>
            </a:lvl1pPr>
            <a:lvl2pPr>
              <a:defRPr sz="1600">
                <a:solidFill>
                  <a:srgbClr val="1B2B54"/>
                </a:solidFill>
              </a:defRPr>
            </a:lvl2pPr>
            <a:lvl3pPr>
              <a:defRPr sz="1600">
                <a:solidFill>
                  <a:srgbClr val="1B2B54"/>
                </a:solidFill>
              </a:defRPr>
            </a:lvl3pPr>
            <a:lvl4pPr>
              <a:defRPr sz="1600">
                <a:solidFill>
                  <a:srgbClr val="1B2B54"/>
                </a:solidFill>
              </a:defRPr>
            </a:lvl4pPr>
            <a:lvl5pPr>
              <a:defRPr sz="1600">
                <a:solidFill>
                  <a:srgbClr val="1B2B5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6">
            <a:extLst>
              <a:ext uri="{FF2B5EF4-FFF2-40B4-BE49-F238E27FC236}">
                <a16:creationId xmlns:a16="http://schemas.microsoft.com/office/drawing/2014/main" id="{6DC31D23-26A2-EF42-9FE4-90A8775957E8}"/>
              </a:ext>
            </a:extLst>
          </p:cNvPr>
          <p:cNvSpPr>
            <a:spLocks noGrp="1"/>
          </p:cNvSpPr>
          <p:nvPr>
            <p:ph type="pic" sz="quarter" idx="11"/>
          </p:nvPr>
        </p:nvSpPr>
        <p:spPr>
          <a:xfrm>
            <a:off x="423863" y="331788"/>
            <a:ext cx="7264400" cy="5746750"/>
          </a:xfrm>
        </p:spPr>
        <p:txBody>
          <a:bodyPr/>
          <a:lstStyle/>
          <a:p>
            <a:endParaRPr lang="en-US" dirty="0"/>
          </a:p>
        </p:txBody>
      </p:sp>
      <p:sp>
        <p:nvSpPr>
          <p:cNvPr id="4" name="Slide Number Placeholder 3">
            <a:extLst>
              <a:ext uri="{FF2B5EF4-FFF2-40B4-BE49-F238E27FC236}">
                <a16:creationId xmlns:a16="http://schemas.microsoft.com/office/drawing/2014/main" id="{D0F7B59B-443E-5048-AA05-79747C9B46D8}"/>
              </a:ext>
            </a:extLst>
          </p:cNvPr>
          <p:cNvSpPr>
            <a:spLocks noGrp="1"/>
          </p:cNvSpPr>
          <p:nvPr>
            <p:ph type="sldNum" sz="quarter" idx="13"/>
          </p:nvPr>
        </p:nvSpPr>
        <p:spPr/>
        <p:txBody>
          <a:bodyPr/>
          <a:lstStyle/>
          <a:p>
            <a:fld id="{1F088E6A-DEB3-8F42-A31C-4052FAE26899}" type="slidenum">
              <a:rPr lang="en-US" smtClean="0"/>
              <a:pPr/>
              <a:t>‹#›</a:t>
            </a:fld>
            <a:endParaRPr lang="en-US" dirty="0"/>
          </a:p>
        </p:txBody>
      </p:sp>
    </p:spTree>
    <p:extLst>
      <p:ext uri="{BB962C8B-B14F-4D97-AF65-F5344CB8AC3E}">
        <p14:creationId xmlns:p14="http://schemas.microsoft.com/office/powerpoint/2010/main" val="5245330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lank page with more spac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CF13714-309C-30D8-4ABF-198216D393D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6" name="Text Placeholder 2">
            <a:extLst>
              <a:ext uri="{FF2B5EF4-FFF2-40B4-BE49-F238E27FC236}">
                <a16:creationId xmlns:a16="http://schemas.microsoft.com/office/drawing/2014/main" id="{61FB24FC-08A6-97A9-8A4B-C2F6EDF10788}"/>
              </a:ext>
            </a:extLst>
          </p:cNvPr>
          <p:cNvSpPr>
            <a:spLocks noGrp="1"/>
          </p:cNvSpPr>
          <p:nvPr>
            <p:ph type="body" sz="quarter" idx="12" hasCustomPrompt="1"/>
          </p:nvPr>
        </p:nvSpPr>
        <p:spPr>
          <a:xfrm>
            <a:off x="593105" y="547526"/>
            <a:ext cx="6404044" cy="702277"/>
          </a:xfrm>
          <a:prstGeom prst="rect">
            <a:avLst/>
          </a:prstGeom>
        </p:spPr>
        <p:txBody>
          <a:bodyPr/>
          <a:lstStyle>
            <a:lvl1pPr marL="0" indent="0">
              <a:buNone/>
              <a:defRPr sz="2200" b="0"/>
            </a:lvl1pPr>
          </a:lstStyle>
          <a:p>
            <a:r>
              <a:rPr lang="en-US" dirty="0"/>
              <a:t>Use this slide template for images/illustrations</a:t>
            </a:r>
          </a:p>
        </p:txBody>
      </p:sp>
    </p:spTree>
    <p:extLst>
      <p:ext uri="{BB962C8B-B14F-4D97-AF65-F5344CB8AC3E}">
        <p14:creationId xmlns:p14="http://schemas.microsoft.com/office/powerpoint/2010/main" val="2376279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27.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2.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22.xml"/><Relationship Id="rId7"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6ADE4E-4099-A6A3-A684-EE5727FF3D65}"/>
              </a:ext>
            </a:extLst>
          </p:cNvPr>
          <p:cNvSpPr>
            <a:spLocks noGrp="1"/>
          </p:cNvSpPr>
          <p:nvPr>
            <p:ph type="title"/>
          </p:nvPr>
        </p:nvSpPr>
        <p:spPr>
          <a:xfrm>
            <a:off x="1925596" y="2861189"/>
            <a:ext cx="10515600" cy="1325563"/>
          </a:xfrm>
          <a:prstGeom prst="rect">
            <a:avLst/>
          </a:prstGeom>
        </p:spPr>
        <p:txBody>
          <a:bodyPr vert="horz" lIns="91440" tIns="45720" rIns="91440" bIns="45720" rtlCol="0" anchor="ctr">
            <a:normAutofit/>
          </a:bodyPr>
          <a:lstStyle/>
          <a:p>
            <a:r>
              <a:rPr lang="en-US"/>
              <a:t>UCC TEMPLATES</a:t>
            </a:r>
          </a:p>
        </p:txBody>
      </p:sp>
    </p:spTree>
    <p:extLst>
      <p:ext uri="{BB962C8B-B14F-4D97-AF65-F5344CB8AC3E}">
        <p14:creationId xmlns:p14="http://schemas.microsoft.com/office/powerpoint/2010/main" val="221032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62" r:id="rId4"/>
    <p:sldLayoutId id="2147483661" r:id="rId5"/>
    <p:sldLayoutId id="2147483665" r:id="rId6"/>
    <p:sldLayoutId id="2147483653" r:id="rId7"/>
    <p:sldLayoutId id="2147483656" r:id="rId8"/>
    <p:sldLayoutId id="2147483660" r:id="rId9"/>
    <p:sldLayoutId id="2147483658" r:id="rId10"/>
    <p:sldLayoutId id="2147483654" r:id="rId11"/>
    <p:sldLayoutId id="2147483655" r:id="rId12"/>
    <p:sldLayoutId id="2147483657" r:id="rId13"/>
    <p:sldLayoutId id="2147483667" r:id="rId14"/>
  </p:sldLayoutIdLst>
  <p:txStyles>
    <p:title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4" name="Slide Number Placeholder 8">
            <a:extLst>
              <a:ext uri="{FF2B5EF4-FFF2-40B4-BE49-F238E27FC236}">
                <a16:creationId xmlns:a16="http://schemas.microsoft.com/office/drawing/2014/main" id="{543F4434-06B9-284F-A7EB-9BC3FE9B7C7A}"/>
              </a:ext>
            </a:extLst>
          </p:cNvPr>
          <p:cNvSpPr>
            <a:spLocks noGrp="1"/>
          </p:cNvSpPr>
          <p:nvPr>
            <p:ph type="sldNum" sz="quarter" idx="4"/>
          </p:nvPr>
        </p:nvSpPr>
        <p:spPr>
          <a:xfrm>
            <a:off x="9058757" y="6356350"/>
            <a:ext cx="2743200" cy="365125"/>
          </a:xfrm>
          <a:prstGeom prst="rect">
            <a:avLst/>
          </a:prstGeom>
        </p:spPr>
        <p:txBody>
          <a:bodyPr vert="horz" lIns="91440" tIns="45720" rIns="91440" bIns="45720" rtlCol="0" anchor="ctr"/>
          <a:lstStyle>
            <a:lvl1pPr algn="r">
              <a:defRPr sz="1200">
                <a:solidFill>
                  <a:srgbClr val="7A8299"/>
                </a:solidFill>
              </a:defRPr>
            </a:lvl1pPr>
          </a:lstStyle>
          <a:p>
            <a:fld id="{1F088E6A-DEB3-8F42-A31C-4052FAE26899}" type="slidenum">
              <a:rPr lang="en-US" smtClean="0"/>
              <a:pPr/>
              <a:t>‹#›</a:t>
            </a:fld>
            <a:endParaRPr lang="en-US" dirty="0"/>
          </a:p>
        </p:txBody>
      </p:sp>
    </p:spTree>
    <p:extLst>
      <p:ext uri="{BB962C8B-B14F-4D97-AF65-F5344CB8AC3E}">
        <p14:creationId xmlns:p14="http://schemas.microsoft.com/office/powerpoint/2010/main" val="19807103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53B363-7653-4C48-A870-E94A38D258A9}"/>
              </a:ext>
            </a:extLst>
          </p:cNvPr>
          <p:cNvSpPr>
            <a:spLocks noGrp="1"/>
          </p:cNvSpPr>
          <p:nvPr>
            <p:ph type="title"/>
          </p:nvPr>
        </p:nvSpPr>
        <p:spPr>
          <a:xfrm>
            <a:off x="524934" y="795867"/>
            <a:ext cx="2895599" cy="553720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a:extLst>
              <a:ext uri="{FF2B5EF4-FFF2-40B4-BE49-F238E27FC236}">
                <a16:creationId xmlns:a16="http://schemas.microsoft.com/office/drawing/2014/main" id="{2AAB2C26-3731-504B-8781-C097BB822364}"/>
              </a:ext>
            </a:extLst>
          </p:cNvPr>
          <p:cNvSpPr>
            <a:spLocks noGrp="1"/>
          </p:cNvSpPr>
          <p:nvPr>
            <p:ph type="body" idx="1"/>
          </p:nvPr>
        </p:nvSpPr>
        <p:spPr>
          <a:xfrm>
            <a:off x="4711907" y="1244184"/>
            <a:ext cx="7090051" cy="5088882"/>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8">
            <a:extLst>
              <a:ext uri="{FF2B5EF4-FFF2-40B4-BE49-F238E27FC236}">
                <a16:creationId xmlns:a16="http://schemas.microsoft.com/office/drawing/2014/main" id="{E1995ED6-A66D-3442-9789-A89A09E810EA}"/>
              </a:ext>
            </a:extLst>
          </p:cNvPr>
          <p:cNvSpPr>
            <a:spLocks noGrp="1"/>
          </p:cNvSpPr>
          <p:nvPr>
            <p:ph type="sldNum" sz="quarter" idx="4"/>
          </p:nvPr>
        </p:nvSpPr>
        <p:spPr>
          <a:xfrm>
            <a:off x="9058757" y="6356350"/>
            <a:ext cx="2743200" cy="365125"/>
          </a:xfrm>
          <a:prstGeom prst="rect">
            <a:avLst/>
          </a:prstGeom>
        </p:spPr>
        <p:txBody>
          <a:bodyPr vert="horz" lIns="91440" tIns="45720" rIns="91440" bIns="45720" rtlCol="0" anchor="ctr"/>
          <a:lstStyle>
            <a:lvl1pPr algn="r">
              <a:defRPr sz="1200">
                <a:solidFill>
                  <a:srgbClr val="7A8299"/>
                </a:solidFill>
              </a:defRPr>
            </a:lvl1pPr>
          </a:lstStyle>
          <a:p>
            <a:fld id="{1F088E6A-DEB3-8F42-A31C-4052FAE26899}" type="slidenum">
              <a:rPr lang="en-US" smtClean="0"/>
              <a:pPr/>
              <a:t>‹#›</a:t>
            </a:fld>
            <a:endParaRPr lang="en-US" dirty="0"/>
          </a:p>
        </p:txBody>
      </p:sp>
    </p:spTree>
    <p:extLst>
      <p:ext uri="{BB962C8B-B14F-4D97-AF65-F5344CB8AC3E}">
        <p14:creationId xmlns:p14="http://schemas.microsoft.com/office/powerpoint/2010/main" val="279654175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Lst>
  <p:hf hdr="0" dt="0"/>
  <p:txStyles>
    <p:titleStyle>
      <a:lvl1pPr algn="l" defTabSz="914400" rtl="0" eaLnBrk="1" latinLnBrk="0" hangingPunct="1">
        <a:lnSpc>
          <a:spcPct val="100000"/>
        </a:lnSpc>
        <a:spcBef>
          <a:spcPct val="0"/>
        </a:spcBef>
        <a:buNone/>
        <a:defRPr sz="2000" b="1" i="0" kern="1200" baseline="0">
          <a:solidFill>
            <a:srgbClr val="1B2B54"/>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b="0" kern="1200">
          <a:solidFill>
            <a:srgbClr val="1B2B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B2B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1B2B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1B2B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1B2B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47.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8.xml"/><Relationship Id="rId1" Type="http://schemas.openxmlformats.org/officeDocument/2006/relationships/slideLayout" Target="../slideLayouts/slideLayout9.xml"/><Relationship Id="rId4" Type="http://schemas.openxmlformats.org/officeDocument/2006/relationships/image" Target="../media/image54.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32.xml"/><Relationship Id="rId1" Type="http://schemas.openxmlformats.org/officeDocument/2006/relationships/slideLayout" Target="../slideLayouts/slideLayout8.xml"/><Relationship Id="rId5" Type="http://schemas.openxmlformats.org/officeDocument/2006/relationships/image" Target="../media/image57.emf"/><Relationship Id="rId4" Type="http://schemas.openxmlformats.org/officeDocument/2006/relationships/image" Target="../media/image56.emf"/></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0.xml"/><Relationship Id="rId1" Type="http://schemas.openxmlformats.org/officeDocument/2006/relationships/slideLayout" Target="../slideLayouts/slideLayout9.xml"/><Relationship Id="rId4" Type="http://schemas.openxmlformats.org/officeDocument/2006/relationships/image" Target="../media/image63.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4.xml"/><Relationship Id="rId1" Type="http://schemas.openxmlformats.org/officeDocument/2006/relationships/slideLayout" Target="../slideLayouts/slideLayout9.xml"/><Relationship Id="rId4" Type="http://schemas.openxmlformats.org/officeDocument/2006/relationships/image" Target="../media/image66.png"/></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5.xml"/><Relationship Id="rId1" Type="http://schemas.openxmlformats.org/officeDocument/2006/relationships/slideLayout" Target="../slideLayouts/slideLayout9.xml"/><Relationship Id="rId4" Type="http://schemas.openxmlformats.org/officeDocument/2006/relationships/image" Target="../media/image68.png"/></Relationships>
</file>

<file path=ppt/slides/_rels/slide4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6.xml"/><Relationship Id="rId1" Type="http://schemas.openxmlformats.org/officeDocument/2006/relationships/slideLayout" Target="../slideLayouts/slideLayout9.xml"/><Relationship Id="rId5" Type="http://schemas.openxmlformats.org/officeDocument/2006/relationships/image" Target="../media/image71.jpeg"/><Relationship Id="rId4" Type="http://schemas.openxmlformats.org/officeDocument/2006/relationships/image" Target="../media/image70.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0.xml"/><Relationship Id="rId1" Type="http://schemas.openxmlformats.org/officeDocument/2006/relationships/slideLayout" Target="../slideLayouts/slideLayout8.xml"/><Relationship Id="rId4" Type="http://schemas.openxmlformats.org/officeDocument/2006/relationships/image" Target="../media/image73.jpeg"/></Relationships>
</file>

<file path=ppt/slides/_rels/slide5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1.xml"/><Relationship Id="rId1" Type="http://schemas.openxmlformats.org/officeDocument/2006/relationships/slideLayout" Target="../slideLayouts/slideLayout8.xml"/><Relationship Id="rId5" Type="http://schemas.openxmlformats.org/officeDocument/2006/relationships/image" Target="../media/image76.jpeg"/><Relationship Id="rId4" Type="http://schemas.openxmlformats.org/officeDocument/2006/relationships/image" Target="../media/image75.jpeg"/></Relationships>
</file>

<file path=ppt/slides/_rels/slide5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5.xml"/><Relationship Id="rId1" Type="http://schemas.openxmlformats.org/officeDocument/2006/relationships/slideLayout" Target="../slideLayouts/slideLayout8.xml"/><Relationship Id="rId4" Type="http://schemas.openxmlformats.org/officeDocument/2006/relationships/image" Target="../media/image81.jpe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7.xml"/><Relationship Id="rId1" Type="http://schemas.openxmlformats.org/officeDocument/2006/relationships/slideLayout" Target="../slideLayouts/slideLayout9.xml"/><Relationship Id="rId5" Type="http://schemas.openxmlformats.org/officeDocument/2006/relationships/image" Target="../media/image84.jpeg"/><Relationship Id="rId4" Type="http://schemas.openxmlformats.org/officeDocument/2006/relationships/image" Target="../media/image83.jpeg"/></Relationships>
</file>

<file path=ppt/slides/_rels/slide5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8.xml"/><Relationship Id="rId1" Type="http://schemas.openxmlformats.org/officeDocument/2006/relationships/slideLayout" Target="../slideLayouts/slideLayout9.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5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0.xml"/><Relationship Id="rId1" Type="http://schemas.openxmlformats.org/officeDocument/2006/relationships/slideLayout" Target="../slideLayouts/slideLayout9.xml"/><Relationship Id="rId4" Type="http://schemas.openxmlformats.org/officeDocument/2006/relationships/image" Target="../media/image91.png"/></Relationships>
</file>

<file path=ppt/slides/_rels/slide6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61.xml"/><Relationship Id="rId1" Type="http://schemas.openxmlformats.org/officeDocument/2006/relationships/slideLayout" Target="../slideLayouts/slideLayout9.xml"/><Relationship Id="rId4" Type="http://schemas.openxmlformats.org/officeDocument/2006/relationships/image" Target="../media/image93.jpeg"/></Relationships>
</file>

<file path=ppt/slides/_rels/slide6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2.xml"/><Relationship Id="rId1" Type="http://schemas.openxmlformats.org/officeDocument/2006/relationships/slideLayout" Target="../slideLayouts/slideLayout9.xml"/><Relationship Id="rId4" Type="http://schemas.openxmlformats.org/officeDocument/2006/relationships/image" Target="../media/image95.jpeg"/></Relationships>
</file>

<file path=ppt/slides/_rels/slide6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3.xml"/><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65.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6.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67.xml"/><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8.xml"/><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70.xml"/><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71.xml"/><Relationship Id="rId1" Type="http://schemas.openxmlformats.org/officeDocument/2006/relationships/slideLayout" Target="../slideLayouts/slideLayout9.xml"/><Relationship Id="rId4" Type="http://schemas.openxmlformats.org/officeDocument/2006/relationships/image" Target="../media/image103.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73.xml"/><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4.xml"/><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75.xml"/><Relationship Id="rId1" Type="http://schemas.openxmlformats.org/officeDocument/2006/relationships/slideLayout" Target="../slideLayouts/slideLayout9.xml"/><Relationship Id="rId4" Type="http://schemas.openxmlformats.org/officeDocument/2006/relationships/image" Target="../media/image107.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77.xml"/><Relationship Id="rId1" Type="http://schemas.openxmlformats.org/officeDocument/2006/relationships/slideLayout" Target="../slideLayouts/slideLayout9.xml"/><Relationship Id="rId4" Type="http://schemas.openxmlformats.org/officeDocument/2006/relationships/image" Target="../media/image109.png"/></Relationships>
</file>

<file path=ppt/slides/_rels/slide7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78.xml"/><Relationship Id="rId1" Type="http://schemas.openxmlformats.org/officeDocument/2006/relationships/slideLayout" Target="../slideLayouts/slideLayout9.xml"/><Relationship Id="rId4" Type="http://schemas.openxmlformats.org/officeDocument/2006/relationships/image" Target="../media/image111.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E4427-C5DC-1956-BAFA-419C94C330CC}"/>
              </a:ext>
            </a:extLst>
          </p:cNvPr>
          <p:cNvSpPr>
            <a:spLocks noGrp="1"/>
          </p:cNvSpPr>
          <p:nvPr>
            <p:ph type="ctrTitle"/>
          </p:nvPr>
        </p:nvSpPr>
        <p:spPr>
          <a:xfrm>
            <a:off x="4890052" y="2166730"/>
            <a:ext cx="6450496" cy="1456080"/>
          </a:xfrm>
        </p:spPr>
        <p:txBody>
          <a:bodyPr/>
          <a:lstStyle/>
          <a:p>
            <a:r>
              <a:rPr lang="en-US"/>
              <a:t>WELCOME</a:t>
            </a:r>
          </a:p>
        </p:txBody>
      </p:sp>
      <p:sp>
        <p:nvSpPr>
          <p:cNvPr id="5" name="Text Placeholder 4">
            <a:extLst>
              <a:ext uri="{FF2B5EF4-FFF2-40B4-BE49-F238E27FC236}">
                <a16:creationId xmlns:a16="http://schemas.microsoft.com/office/drawing/2014/main" id="{1B78467F-4810-12E3-01B3-9B3C4446F848}"/>
              </a:ext>
            </a:extLst>
          </p:cNvPr>
          <p:cNvSpPr>
            <a:spLocks noGrp="1"/>
          </p:cNvSpPr>
          <p:nvPr>
            <p:ph type="body" sz="quarter" idx="11"/>
          </p:nvPr>
        </p:nvSpPr>
        <p:spPr>
          <a:xfrm>
            <a:off x="5018310" y="3622810"/>
            <a:ext cx="6786594" cy="1589270"/>
          </a:xfrm>
        </p:spPr>
        <p:txBody>
          <a:bodyPr lIns="91440" tIns="45720" rIns="91440" bIns="45720" anchor="t"/>
          <a:lstStyle/>
          <a:p>
            <a:r>
              <a:rPr lang="en-US"/>
              <a:t>2024 Urgent Care </a:t>
            </a:r>
            <a:br>
              <a:rPr lang="en-US"/>
            </a:br>
            <a:r>
              <a:rPr lang="en-US"/>
              <a:t>Start-up Experience</a:t>
            </a:r>
            <a:br>
              <a:rPr lang="en-US"/>
            </a:br>
            <a:endParaRPr lang="en-US"/>
          </a:p>
          <a:p>
            <a:endParaRPr lang="en-US"/>
          </a:p>
        </p:txBody>
      </p:sp>
    </p:spTree>
    <p:extLst>
      <p:ext uri="{BB962C8B-B14F-4D97-AF65-F5344CB8AC3E}">
        <p14:creationId xmlns:p14="http://schemas.microsoft.com/office/powerpoint/2010/main" val="4257234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874DD57-DA0A-4C8B-937F-A14BCD29BF8A}"/>
              </a:ext>
            </a:extLst>
          </p:cNvPr>
          <p:cNvGraphicFramePr>
            <a:graphicFrameLocks noGrp="1"/>
          </p:cNvGraphicFramePr>
          <p:nvPr>
            <p:extLst>
              <p:ext uri="{D42A27DB-BD31-4B8C-83A1-F6EECF244321}">
                <p14:modId xmlns:p14="http://schemas.microsoft.com/office/powerpoint/2010/main" val="2442030132"/>
              </p:ext>
            </p:extLst>
          </p:nvPr>
        </p:nvGraphicFramePr>
        <p:xfrm>
          <a:off x="2463087" y="3655897"/>
          <a:ext cx="6459240" cy="3105911"/>
        </p:xfrm>
        <a:graphic>
          <a:graphicData uri="http://schemas.openxmlformats.org/drawingml/2006/table">
            <a:tbl>
              <a:tblPr firstRow="1" firstCol="1" bandRow="1"/>
              <a:tblGrid>
                <a:gridCol w="6459240">
                  <a:extLst>
                    <a:ext uri="{9D8B030D-6E8A-4147-A177-3AD203B41FA5}">
                      <a16:colId xmlns:a16="http://schemas.microsoft.com/office/drawing/2014/main" val="2793090645"/>
                    </a:ext>
                  </a:extLst>
                </a:gridCol>
              </a:tblGrid>
              <a:tr h="192188">
                <a:tc>
                  <a:txBody>
                    <a:bodyPr/>
                    <a:lstStyle/>
                    <a:p>
                      <a:pPr marL="0" marR="0">
                        <a:spcBef>
                          <a:spcPts val="0"/>
                        </a:spcBef>
                        <a:spcAft>
                          <a:spcPts val="0"/>
                        </a:spcAft>
                      </a:pPr>
                      <a:r>
                        <a:rPr lang="en-US" sz="1400" b="1" dirty="0">
                          <a:solidFill>
                            <a:srgbClr val="FFFFFF"/>
                          </a:solidFill>
                          <a:effectLst/>
                          <a:latin typeface="Calibri" panose="020F0502020204030204" pitchFamily="34" charset="0"/>
                          <a:ea typeface="Calibri" panose="020F0502020204030204" pitchFamily="34" charset="0"/>
                        </a:rPr>
                        <a:t>START-UP DAY 2: Tuesday, February 13, 2024  </a:t>
                      </a:r>
                      <a:endParaRPr lang="en-US" sz="11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295462409"/>
                  </a:ext>
                </a:extLst>
              </a:tr>
              <a:tr h="2892551">
                <a:tc>
                  <a:txBody>
                    <a:bodyPr/>
                    <a:lstStyle/>
                    <a:p>
                      <a:pPr marL="0" marR="0">
                        <a:spcBef>
                          <a:spcPts val="0"/>
                        </a:spcBef>
                        <a:spcAft>
                          <a:spcPts val="0"/>
                        </a:spcAft>
                      </a:pPr>
                      <a:r>
                        <a:rPr lang="en-US" sz="1000" spc="20" dirty="0">
                          <a:solidFill>
                            <a:srgbClr val="6C7388"/>
                          </a:solidFill>
                          <a:effectLst/>
                          <a:latin typeface="Open Sans" panose="020B0606030504020204" pitchFamily="34" charset="0"/>
                          <a:ea typeface="Calibri" panose="020F0502020204030204" pitchFamily="34" charset="0"/>
                        </a:rPr>
                        <a:t>10:00am           Highly Effective Providers in Urgent Care</a:t>
                      </a:r>
                      <a:br>
                        <a:rPr lang="en-US" sz="1000" spc="20" dirty="0">
                          <a:solidFill>
                            <a:srgbClr val="6C7388"/>
                          </a:solidFill>
                          <a:effectLst/>
                          <a:latin typeface="Open Sans" panose="020B0606030504020204" pitchFamily="34" charset="0"/>
                          <a:ea typeface="Calibri" panose="020F0502020204030204" pitchFamily="34" charset="0"/>
                        </a:rPr>
                      </a:br>
                      <a:r>
                        <a:rPr lang="en-US" sz="1000" b="1" cap="all" spc="75" dirty="0">
                          <a:solidFill>
                            <a:srgbClr val="767F98"/>
                          </a:solidFill>
                          <a:effectLst/>
                          <a:latin typeface="Poppins" panose="00000500000000000000" pitchFamily="2" charset="0"/>
                          <a:ea typeface="Calibri" panose="020F0502020204030204" pitchFamily="34" charset="0"/>
                        </a:rPr>
                        <a:t>BEN BARLOW, MD, CHIEF MEDICAL OFFICER, EXPERITY</a:t>
                      </a:r>
                      <a:endParaRPr lang="en-US" sz="1000" dirty="0">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000" spc="20" dirty="0">
                          <a:solidFill>
                            <a:srgbClr val="6C7388"/>
                          </a:solidFill>
                          <a:effectLst/>
                          <a:latin typeface="Open Sans" panose="020B0606030504020204" pitchFamily="34" charset="0"/>
                          <a:ea typeface="Calibri" panose="020F0502020204030204" pitchFamily="34" charset="0"/>
                        </a:rPr>
                        <a:t>11:00am           Payer Contracting Process and Timelines</a:t>
                      </a:r>
                      <a:br>
                        <a:rPr lang="en-US" sz="1000" spc="20" dirty="0">
                          <a:solidFill>
                            <a:srgbClr val="6C7388"/>
                          </a:solidFill>
                          <a:effectLst/>
                          <a:latin typeface="Open Sans" panose="020B0606030504020204" pitchFamily="34" charset="0"/>
                          <a:ea typeface="Calibri" panose="020F0502020204030204" pitchFamily="34" charset="0"/>
                        </a:rPr>
                      </a:br>
                      <a:r>
                        <a:rPr lang="en-US" sz="1000" b="1" cap="all" spc="75" dirty="0">
                          <a:solidFill>
                            <a:srgbClr val="767F98"/>
                          </a:solidFill>
                          <a:effectLst/>
                          <a:latin typeface="Poppins" panose="00000500000000000000" pitchFamily="2" charset="0"/>
                          <a:ea typeface="Calibri" panose="020F0502020204030204" pitchFamily="34" charset="0"/>
                        </a:rPr>
                        <a:t>BERNARD KINDELL, VICE PRESIDENT, CONTRACTING &amp; CREDENTIALLING, EXPERITY</a:t>
                      </a:r>
                      <a:endParaRPr lang="en-US" sz="1000" dirty="0">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000" spc="20" dirty="0">
                          <a:solidFill>
                            <a:srgbClr val="6C7388"/>
                          </a:solidFill>
                          <a:effectLst/>
                          <a:latin typeface="Open Sans" panose="020B0606030504020204" pitchFamily="34" charset="0"/>
                          <a:ea typeface="Calibri" panose="020F0502020204030204" pitchFamily="34" charset="0"/>
                        </a:rPr>
                        <a:t> </a:t>
                      </a:r>
                      <a:endParaRPr lang="en-US" sz="1000" dirty="0">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000" spc="20" dirty="0">
                          <a:solidFill>
                            <a:srgbClr val="6C7388"/>
                          </a:solidFill>
                          <a:effectLst/>
                          <a:latin typeface="Open Sans" panose="020B0606030504020204" pitchFamily="34" charset="0"/>
                          <a:ea typeface="Calibri" panose="020F0502020204030204" pitchFamily="34" charset="0"/>
                        </a:rPr>
                        <a:t>12:00pm           LUNCH – MANCHESTER A/B</a:t>
                      </a:r>
                      <a:endParaRPr lang="en-US" sz="1000" dirty="0">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000" spc="20" dirty="0">
                          <a:solidFill>
                            <a:srgbClr val="6C7388"/>
                          </a:solidFill>
                          <a:effectLst/>
                          <a:latin typeface="Open Sans" panose="020B0606030504020204" pitchFamily="34" charset="0"/>
                          <a:ea typeface="Calibri" panose="020F0502020204030204" pitchFamily="34" charset="0"/>
                        </a:rPr>
                        <a:t> </a:t>
                      </a:r>
                      <a:endParaRPr lang="en-US" sz="1000" dirty="0">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000" spc="20" dirty="0">
                          <a:solidFill>
                            <a:srgbClr val="6C7388"/>
                          </a:solidFill>
                          <a:effectLst/>
                          <a:latin typeface="Open Sans" panose="020B0606030504020204" pitchFamily="34" charset="0"/>
                          <a:ea typeface="Calibri" panose="020F0502020204030204" pitchFamily="34" charset="0"/>
                        </a:rPr>
                        <a:t>1:00pm             Coding and Billing Fundamentals</a:t>
                      </a:r>
                      <a:br>
                        <a:rPr lang="en-US" sz="1000" spc="20" dirty="0">
                          <a:solidFill>
                            <a:srgbClr val="6C7388"/>
                          </a:solidFill>
                          <a:effectLst/>
                          <a:latin typeface="Open Sans" panose="020B0606030504020204" pitchFamily="34" charset="0"/>
                          <a:ea typeface="Calibri" panose="020F0502020204030204" pitchFamily="34" charset="0"/>
                        </a:rPr>
                      </a:br>
                      <a:r>
                        <a:rPr lang="en-US" sz="1000" b="1" cap="all" spc="75" dirty="0">
                          <a:solidFill>
                            <a:srgbClr val="767F98"/>
                          </a:solidFill>
                          <a:effectLst/>
                          <a:latin typeface="Poppins" panose="00000500000000000000" pitchFamily="2" charset="0"/>
                          <a:ea typeface="Calibri" panose="020F0502020204030204" pitchFamily="34" charset="0"/>
                        </a:rPr>
                        <a:t>PHYLLIS DOBBERSTEIN, RCM COMPLIANCE MANAGER, EXPERITY</a:t>
                      </a:r>
                      <a:endParaRPr lang="en-US" sz="1000" dirty="0">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000" spc="20" dirty="0">
                          <a:solidFill>
                            <a:srgbClr val="6C7388"/>
                          </a:solidFill>
                          <a:effectLst/>
                          <a:latin typeface="Open Sans" panose="020B0606030504020204" pitchFamily="34" charset="0"/>
                          <a:ea typeface="Calibri" panose="020F0502020204030204" pitchFamily="34" charset="0"/>
                        </a:rPr>
                        <a:t>2:00pm             Data-Driven Approaches to Site Selection</a:t>
                      </a:r>
                      <a:br>
                        <a:rPr lang="en-US" sz="1000" spc="20" dirty="0">
                          <a:solidFill>
                            <a:srgbClr val="6C7388"/>
                          </a:solidFill>
                          <a:effectLst/>
                          <a:latin typeface="Open Sans" panose="020B0606030504020204" pitchFamily="34" charset="0"/>
                          <a:ea typeface="Calibri" panose="020F0502020204030204" pitchFamily="34" charset="0"/>
                        </a:rPr>
                      </a:br>
                      <a:r>
                        <a:rPr lang="en-US" sz="1000" b="1" cap="all" spc="75" dirty="0">
                          <a:solidFill>
                            <a:srgbClr val="767F98"/>
                          </a:solidFill>
                          <a:effectLst/>
                          <a:latin typeface="Poppins" panose="00000500000000000000" pitchFamily="2" charset="0"/>
                          <a:ea typeface="Calibri" panose="020F0502020204030204" pitchFamily="34" charset="0"/>
                        </a:rPr>
                        <a:t>JIM GARRETT, VICE PRESIDENT, NATIONAL URGENT CARE REALTY</a:t>
                      </a:r>
                      <a:endParaRPr lang="en-US" sz="1000" dirty="0">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000" spc="20" dirty="0">
                          <a:solidFill>
                            <a:srgbClr val="6C7388"/>
                          </a:solidFill>
                          <a:effectLst/>
                          <a:latin typeface="Open Sans" panose="020B0606030504020204" pitchFamily="34" charset="0"/>
                          <a:ea typeface="Calibri" panose="020F0502020204030204" pitchFamily="34" charset="0"/>
                        </a:rPr>
                        <a:t>3:00pm             Lessons Learned in 30+ Years of Urgent Care</a:t>
                      </a:r>
                      <a:br>
                        <a:rPr lang="en-US" sz="1000" spc="20" dirty="0">
                          <a:solidFill>
                            <a:srgbClr val="6C7388"/>
                          </a:solidFill>
                          <a:effectLst/>
                          <a:latin typeface="Open Sans" panose="020B0606030504020204" pitchFamily="34" charset="0"/>
                          <a:ea typeface="Calibri" panose="020F0502020204030204" pitchFamily="34" charset="0"/>
                        </a:rPr>
                      </a:br>
                      <a:r>
                        <a:rPr lang="en-US" sz="1000" b="1" cap="all" spc="75" dirty="0">
                          <a:solidFill>
                            <a:srgbClr val="767F98"/>
                          </a:solidFill>
                          <a:effectLst/>
                          <a:latin typeface="Poppins" panose="00000500000000000000" pitchFamily="2" charset="0"/>
                          <a:ea typeface="Calibri" panose="020F0502020204030204" pitchFamily="34" charset="0"/>
                        </a:rPr>
                        <a:t>DAVID STERN, MD, CHIEF EXECUTIVE OFFICER, EXPERITY</a:t>
                      </a:r>
                      <a:endParaRPr lang="en-US" sz="1000" dirty="0">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000" spc="20" dirty="0">
                          <a:solidFill>
                            <a:srgbClr val="6C7388"/>
                          </a:solidFill>
                          <a:effectLst/>
                          <a:latin typeface="Open Sans" panose="020B0606030504020204" pitchFamily="34" charset="0"/>
                          <a:ea typeface="Calibri" panose="020F0502020204030204" pitchFamily="34" charset="0"/>
                        </a:rPr>
                        <a:t> </a:t>
                      </a:r>
                      <a:endParaRPr lang="en-US" sz="1000" dirty="0">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000" spc="20" dirty="0">
                          <a:solidFill>
                            <a:srgbClr val="6C7388"/>
                          </a:solidFill>
                          <a:effectLst/>
                          <a:latin typeface="Open Sans" panose="020B0606030504020204" pitchFamily="34" charset="0"/>
                          <a:ea typeface="Calibri" panose="020F0502020204030204" pitchFamily="34" charset="0"/>
                        </a:rPr>
                        <a:t>4:00pm             START-UP TRACK ADJOURNS</a:t>
                      </a:r>
                      <a:endParaRPr lang="en-US" sz="10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6594915"/>
                  </a:ext>
                </a:extLst>
              </a:tr>
            </a:tbl>
          </a:graphicData>
        </a:graphic>
      </p:graphicFrame>
      <p:graphicFrame>
        <p:nvGraphicFramePr>
          <p:cNvPr id="5" name="Table 4">
            <a:extLst>
              <a:ext uri="{FF2B5EF4-FFF2-40B4-BE49-F238E27FC236}">
                <a16:creationId xmlns:a16="http://schemas.microsoft.com/office/drawing/2014/main" id="{B751AAD6-651F-424F-8D40-32126E652B25}"/>
              </a:ext>
            </a:extLst>
          </p:cNvPr>
          <p:cNvGraphicFramePr>
            <a:graphicFrameLocks noGrp="1" noChangeAspect="1"/>
          </p:cNvGraphicFramePr>
          <p:nvPr>
            <p:extLst>
              <p:ext uri="{D42A27DB-BD31-4B8C-83A1-F6EECF244321}">
                <p14:modId xmlns:p14="http://schemas.microsoft.com/office/powerpoint/2010/main" val="3232201180"/>
              </p:ext>
            </p:extLst>
          </p:nvPr>
        </p:nvGraphicFramePr>
        <p:xfrm>
          <a:off x="610382" y="109220"/>
          <a:ext cx="6187582" cy="3319780"/>
        </p:xfrm>
        <a:graphic>
          <a:graphicData uri="http://schemas.openxmlformats.org/drawingml/2006/table">
            <a:tbl>
              <a:tblPr firstRow="1" firstCol="1" bandRow="1"/>
              <a:tblGrid>
                <a:gridCol w="6187582">
                  <a:extLst>
                    <a:ext uri="{9D8B030D-6E8A-4147-A177-3AD203B41FA5}">
                      <a16:colId xmlns:a16="http://schemas.microsoft.com/office/drawing/2014/main" val="3268888177"/>
                    </a:ext>
                  </a:extLst>
                </a:gridCol>
              </a:tblGrid>
              <a:tr h="200654">
                <a:tc>
                  <a:txBody>
                    <a:bodyPr/>
                    <a:lstStyle/>
                    <a:p>
                      <a:pPr marL="0" marR="0">
                        <a:spcBef>
                          <a:spcPts val="0"/>
                        </a:spcBef>
                        <a:spcAft>
                          <a:spcPts val="0"/>
                        </a:spcAft>
                      </a:pPr>
                      <a:r>
                        <a:rPr lang="en-US" sz="1400" b="1" dirty="0">
                          <a:solidFill>
                            <a:srgbClr val="FFFFFF"/>
                          </a:solidFill>
                          <a:effectLst/>
                          <a:latin typeface="Calibri" panose="020F0502020204030204" pitchFamily="34" charset="0"/>
                          <a:ea typeface="Calibri" panose="020F0502020204030204" pitchFamily="34" charset="0"/>
                        </a:rPr>
                        <a:t>START-UP DAY 1: Monday, February 12, 2024 </a:t>
                      </a:r>
                      <a:endParaRPr lang="en-US" sz="11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323160142"/>
                  </a:ext>
                </a:extLst>
              </a:tr>
              <a:tr h="3048165">
                <a:tc>
                  <a:txBody>
                    <a:bodyPr/>
                    <a:lstStyle/>
                    <a:p>
                      <a:pPr marL="0" marR="0">
                        <a:spcBef>
                          <a:spcPts val="0"/>
                        </a:spcBef>
                        <a:spcAft>
                          <a:spcPts val="0"/>
                        </a:spcAft>
                      </a:pPr>
                      <a:r>
                        <a:rPr lang="en-US" sz="1000" spc="20" dirty="0">
                          <a:solidFill>
                            <a:srgbClr val="6C7388"/>
                          </a:solidFill>
                          <a:effectLst/>
                          <a:latin typeface="Open Sans" panose="020B0606030504020204" pitchFamily="34" charset="0"/>
                          <a:ea typeface="Calibri" panose="020F0502020204030204" pitchFamily="34" charset="0"/>
                        </a:rPr>
                        <a:t>11:00am               Registration Opens (North Foyer)</a:t>
                      </a:r>
                      <a:endParaRPr lang="en-US" sz="1000" dirty="0">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000" spc="20" dirty="0">
                          <a:solidFill>
                            <a:srgbClr val="6C7388"/>
                          </a:solidFill>
                          <a:effectLst/>
                          <a:latin typeface="Open Sans" panose="020B0606030504020204" pitchFamily="34" charset="0"/>
                          <a:ea typeface="Calibri" panose="020F0502020204030204" pitchFamily="34" charset="0"/>
                        </a:rPr>
                        <a:t>12:00pm               Day 1 Start-up Track Begins (Manchester G)</a:t>
                      </a:r>
                      <a:endParaRPr lang="en-US" sz="1000" dirty="0">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000" spc="20" dirty="0">
                          <a:solidFill>
                            <a:srgbClr val="6C7388"/>
                          </a:solidFill>
                          <a:effectLst/>
                          <a:latin typeface="Open Sans" panose="020B0606030504020204" pitchFamily="34" charset="0"/>
                          <a:ea typeface="Calibri" panose="020F0502020204030204" pitchFamily="34" charset="0"/>
                        </a:rPr>
                        <a:t>2:30pm-2:45pm   Afternoon Break (Snacks, Soft Drinks)</a:t>
                      </a:r>
                      <a:endParaRPr lang="en-US" sz="1000" dirty="0">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000" spc="20" dirty="0">
                          <a:solidFill>
                            <a:srgbClr val="6C7388"/>
                          </a:solidFill>
                          <a:effectLst/>
                          <a:latin typeface="Open Sans" panose="020B0606030504020204" pitchFamily="34" charset="0"/>
                          <a:ea typeface="Calibri" panose="020F0502020204030204" pitchFamily="34" charset="0"/>
                        </a:rPr>
                        <a:t>5:00pm                 Day 1 Adjourns</a:t>
                      </a:r>
                      <a:endParaRPr lang="en-US" sz="1000" dirty="0">
                        <a:effectLst/>
                        <a:latin typeface="Times New Roman" panose="02020603050405020304" pitchFamily="18" charset="0"/>
                        <a:ea typeface="Calibri" panose="020F0502020204030204" pitchFamily="34" charset="0"/>
                      </a:endParaRPr>
                    </a:p>
                    <a:p>
                      <a:pPr marL="0" marR="0">
                        <a:spcBef>
                          <a:spcPts val="0"/>
                        </a:spcBef>
                        <a:spcAft>
                          <a:spcPts val="1875"/>
                        </a:spcAft>
                      </a:pPr>
                      <a:r>
                        <a:rPr lang="en-US" sz="1000" b="1" cap="all" spc="75" dirty="0">
                          <a:solidFill>
                            <a:srgbClr val="767F98"/>
                          </a:solidFill>
                          <a:effectLst/>
                          <a:latin typeface="Poppins" panose="00000500000000000000" pitchFamily="2" charset="0"/>
                          <a:ea typeface="Calibri" panose="020F0502020204030204" pitchFamily="34" charset="0"/>
                        </a:rPr>
                        <a:t>ALAN AYERS, PRESIDENT, EXPERITY CONSULTING  </a:t>
                      </a:r>
                      <a:br>
                        <a:rPr lang="en-US" sz="1000" spc="20" dirty="0">
                          <a:solidFill>
                            <a:srgbClr val="6C7388"/>
                          </a:solidFill>
                          <a:effectLst/>
                          <a:latin typeface="Open Sans" panose="020B0606030504020204" pitchFamily="34" charset="0"/>
                          <a:ea typeface="Calibri" panose="020F0502020204030204" pitchFamily="34" charset="0"/>
                        </a:rPr>
                      </a:br>
                      <a:r>
                        <a:rPr lang="en-US" sz="1000" b="1" cap="all" spc="75" dirty="0">
                          <a:solidFill>
                            <a:srgbClr val="767F98"/>
                          </a:solidFill>
                          <a:effectLst/>
                          <a:latin typeface="Poppins" panose="00000500000000000000" pitchFamily="2" charset="0"/>
                          <a:ea typeface="Calibri" panose="020F0502020204030204" pitchFamily="34" charset="0"/>
                        </a:rPr>
                        <a:t>heather </a:t>
                      </a:r>
                      <a:r>
                        <a:rPr lang="en-US" sz="1000" b="1" cap="all" spc="75" dirty="0" err="1">
                          <a:solidFill>
                            <a:srgbClr val="767F98"/>
                          </a:solidFill>
                          <a:effectLst/>
                          <a:latin typeface="Poppins" panose="00000500000000000000" pitchFamily="2" charset="0"/>
                          <a:ea typeface="Calibri" panose="020F0502020204030204" pitchFamily="34" charset="0"/>
                        </a:rPr>
                        <a:t>real,</a:t>
                      </a:r>
                      <a:r>
                        <a:rPr lang="en-US" sz="1000" b="1" cap="all" spc="75" dirty="0">
                          <a:solidFill>
                            <a:srgbClr val="767F98"/>
                          </a:solidFill>
                          <a:effectLst/>
                          <a:latin typeface="Poppins" panose="00000500000000000000" pitchFamily="2" charset="0"/>
                          <a:ea typeface="Calibri" panose="020F0502020204030204" pitchFamily="34" charset="0"/>
                        </a:rPr>
                        <a:t> senior consultant, EXPERITY CONSULTING</a:t>
                      </a:r>
                      <a:endParaRPr lang="en-US" sz="1000" dirty="0">
                        <a:effectLst/>
                        <a:latin typeface="Times New Roman" panose="02020603050405020304" pitchFamily="18"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228600" algn="l"/>
                        </a:tabLst>
                      </a:pPr>
                      <a:r>
                        <a:rPr lang="en-US" sz="1100" spc="20" dirty="0">
                          <a:solidFill>
                            <a:srgbClr val="6C7388"/>
                          </a:solidFill>
                          <a:effectLst/>
                          <a:latin typeface="Open Sans" panose="020B0606030504020204" pitchFamily="34" charset="0"/>
                          <a:ea typeface="Times New Roman" panose="02020603050405020304" pitchFamily="18" charset="0"/>
                        </a:rPr>
                        <a:t>Defining and Differentiating Urgent Care Services</a:t>
                      </a:r>
                      <a:endParaRPr lang="en-US" sz="1100" dirty="0">
                        <a:solidFill>
                          <a:srgbClr val="6C7388"/>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228600" algn="l"/>
                        </a:tabLst>
                      </a:pPr>
                      <a:r>
                        <a:rPr lang="en-US" sz="1100" spc="20" dirty="0">
                          <a:solidFill>
                            <a:srgbClr val="6C7388"/>
                          </a:solidFill>
                          <a:effectLst/>
                          <a:latin typeface="Open Sans" panose="020B0606030504020204" pitchFamily="34" charset="0"/>
                          <a:ea typeface="Times New Roman" panose="02020603050405020304" pitchFamily="18" charset="0"/>
                        </a:rPr>
                        <a:t>Evolution of the Urgent Care Industry</a:t>
                      </a:r>
                      <a:endParaRPr lang="en-US" sz="1100" dirty="0">
                        <a:solidFill>
                          <a:srgbClr val="6C7388"/>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228600" algn="l"/>
                        </a:tabLst>
                      </a:pPr>
                      <a:r>
                        <a:rPr lang="en-US" sz="1100" spc="20" dirty="0">
                          <a:solidFill>
                            <a:srgbClr val="6C7388"/>
                          </a:solidFill>
                          <a:effectLst/>
                          <a:latin typeface="Open Sans" panose="020B0606030504020204" pitchFamily="34" charset="0"/>
                          <a:ea typeface="Times New Roman" panose="02020603050405020304" pitchFamily="18" charset="0"/>
                        </a:rPr>
                        <a:t>Basic Economics of Urgent Care Centers</a:t>
                      </a:r>
                      <a:endParaRPr lang="en-US" sz="1100" dirty="0">
                        <a:solidFill>
                          <a:srgbClr val="6C7388"/>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228600" algn="l"/>
                        </a:tabLst>
                      </a:pPr>
                      <a:r>
                        <a:rPr lang="en-US" sz="1100" spc="20" dirty="0">
                          <a:solidFill>
                            <a:srgbClr val="6C7388"/>
                          </a:solidFill>
                          <a:effectLst/>
                          <a:latin typeface="Open Sans" panose="020B0606030504020204" pitchFamily="34" charset="0"/>
                          <a:ea typeface="Times New Roman" panose="02020603050405020304" pitchFamily="18" charset="0"/>
                        </a:rPr>
                        <a:t>Urgent Care Business Plan Development</a:t>
                      </a:r>
                      <a:endParaRPr lang="en-US" sz="1100" dirty="0">
                        <a:solidFill>
                          <a:srgbClr val="6C7388"/>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228600" algn="l"/>
                        </a:tabLst>
                      </a:pPr>
                      <a:r>
                        <a:rPr lang="en-US" sz="1100" spc="20" dirty="0">
                          <a:solidFill>
                            <a:srgbClr val="6C7388"/>
                          </a:solidFill>
                          <a:effectLst/>
                          <a:latin typeface="Open Sans" panose="020B0606030504020204" pitchFamily="34" charset="0"/>
                          <a:ea typeface="Times New Roman" panose="02020603050405020304" pitchFamily="18" charset="0"/>
                        </a:rPr>
                        <a:t>Urgent Care Pro Forma Financial Planning</a:t>
                      </a:r>
                      <a:endParaRPr lang="en-US" sz="1100" dirty="0">
                        <a:solidFill>
                          <a:srgbClr val="6C7388"/>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228600" algn="l"/>
                        </a:tabLst>
                      </a:pPr>
                      <a:r>
                        <a:rPr lang="en-US" sz="1100" spc="20" dirty="0">
                          <a:solidFill>
                            <a:srgbClr val="6C7388"/>
                          </a:solidFill>
                          <a:effectLst/>
                          <a:latin typeface="Open Sans" panose="020B0606030504020204" pitchFamily="34" charset="0"/>
                          <a:ea typeface="Times New Roman" panose="02020603050405020304" pitchFamily="18" charset="0"/>
                        </a:rPr>
                        <a:t>Recruiting and Scheduling Providers and Staff</a:t>
                      </a:r>
                      <a:endParaRPr lang="en-US" sz="1100" dirty="0">
                        <a:solidFill>
                          <a:srgbClr val="6C7388"/>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228600" algn="l"/>
                        </a:tabLst>
                      </a:pPr>
                      <a:r>
                        <a:rPr lang="en-US" sz="1100" spc="20" dirty="0">
                          <a:solidFill>
                            <a:srgbClr val="6C7388"/>
                          </a:solidFill>
                          <a:effectLst/>
                          <a:latin typeface="Open Sans" panose="020B0606030504020204" pitchFamily="34" charset="0"/>
                          <a:ea typeface="Times New Roman" panose="02020603050405020304" pitchFamily="18" charset="0"/>
                        </a:rPr>
                        <a:t>Urgent Care Considerations for X-Ray and Lab</a:t>
                      </a:r>
                      <a:endParaRPr lang="en-US" sz="1100" dirty="0">
                        <a:solidFill>
                          <a:srgbClr val="6C7388"/>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228600" algn="l"/>
                        </a:tabLst>
                      </a:pPr>
                      <a:r>
                        <a:rPr lang="en-US" sz="1100" spc="20" dirty="0">
                          <a:solidFill>
                            <a:srgbClr val="6C7388"/>
                          </a:solidFill>
                          <a:effectLst/>
                          <a:latin typeface="Open Sans" panose="020B0606030504020204" pitchFamily="34" charset="0"/>
                          <a:ea typeface="Times New Roman" panose="02020603050405020304" pitchFamily="18" charset="0"/>
                        </a:rPr>
                        <a:t>Occupational Medicine and Other Ancillary Services</a:t>
                      </a:r>
                      <a:endParaRPr lang="en-US" sz="1100" dirty="0">
                        <a:solidFill>
                          <a:srgbClr val="6C7388"/>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228600" algn="l"/>
                        </a:tabLst>
                      </a:pPr>
                      <a:r>
                        <a:rPr lang="en-US" sz="1100" spc="20" dirty="0">
                          <a:solidFill>
                            <a:srgbClr val="6C7388"/>
                          </a:solidFill>
                          <a:effectLst/>
                          <a:latin typeface="Open Sans" panose="020B0606030504020204" pitchFamily="34" charset="0"/>
                          <a:ea typeface="Times New Roman" panose="02020603050405020304" pitchFamily="18" charset="0"/>
                        </a:rPr>
                        <a:t>Grassroots, Online and Media Marketing Strategies</a:t>
                      </a:r>
                      <a:endParaRPr lang="en-US" sz="1100" dirty="0">
                        <a:solidFill>
                          <a:srgbClr val="6C7388"/>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228600" algn="l"/>
                        </a:tabLst>
                      </a:pPr>
                      <a:r>
                        <a:rPr lang="en-US" sz="1100" spc="20" dirty="0">
                          <a:solidFill>
                            <a:srgbClr val="6C7388"/>
                          </a:solidFill>
                          <a:effectLst/>
                          <a:latin typeface="Open Sans" panose="020B0606030504020204" pitchFamily="34" charset="0"/>
                          <a:ea typeface="Times New Roman" panose="02020603050405020304" pitchFamily="18" charset="0"/>
                        </a:rPr>
                        <a:t>Top Mistakes and Obstacles for Urgent Care Operators</a:t>
                      </a:r>
                      <a:endParaRPr lang="en-US" sz="1100" dirty="0">
                        <a:solidFill>
                          <a:srgbClr val="6C7388"/>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228600" algn="l"/>
                        </a:tabLst>
                      </a:pPr>
                      <a:r>
                        <a:rPr lang="en-US" sz="1100" spc="20" dirty="0">
                          <a:solidFill>
                            <a:srgbClr val="6C7388"/>
                          </a:solidFill>
                          <a:effectLst/>
                          <a:latin typeface="Open Sans" panose="020B0606030504020204" pitchFamily="34" charset="0"/>
                          <a:ea typeface="Times New Roman" panose="02020603050405020304" pitchFamily="18" charset="0"/>
                        </a:rPr>
                        <a:t>“Five News”: Planning for Urgent Care’s Future</a:t>
                      </a:r>
                      <a:endParaRPr lang="en-US" sz="1100" dirty="0">
                        <a:solidFill>
                          <a:srgbClr val="6C7388"/>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700" spc="20" dirty="0">
                          <a:solidFill>
                            <a:srgbClr val="6C7388"/>
                          </a:solidFill>
                          <a:effectLst/>
                          <a:latin typeface="Open Sans" panose="020B0606030504020204" pitchFamily="34" charset="0"/>
                          <a:ea typeface="Calibri" panose="020F0502020204030204" pitchFamily="34" charset="0"/>
                        </a:rPr>
                        <a:t> </a:t>
                      </a:r>
                      <a:endParaRPr lang="en-US" sz="11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9609836"/>
                  </a:ext>
                </a:extLst>
              </a:tr>
            </a:tbl>
          </a:graphicData>
        </a:graphic>
      </p:graphicFrame>
    </p:spTree>
    <p:extLst>
      <p:ext uri="{BB962C8B-B14F-4D97-AF65-F5344CB8AC3E}">
        <p14:creationId xmlns:p14="http://schemas.microsoft.com/office/powerpoint/2010/main" val="1602300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86E9B71-2F22-37C4-79C1-9B5C175504BE}"/>
              </a:ext>
            </a:extLst>
          </p:cNvPr>
          <p:cNvSpPr>
            <a:spLocks noGrp="1"/>
          </p:cNvSpPr>
          <p:nvPr>
            <p:ph type="body" sz="quarter" idx="13"/>
          </p:nvPr>
        </p:nvSpPr>
        <p:spPr/>
        <p:txBody>
          <a:bodyPr lIns="91440" tIns="45720" rIns="91440" bIns="45720" anchor="t"/>
          <a:lstStyle/>
          <a:p>
            <a:r>
              <a:rPr lang="en-US" sz="3200">
                <a:latin typeface="Avenir Next Condensed Demi Bold"/>
                <a:ea typeface="Tahoma"/>
                <a:cs typeface="Tahoma"/>
              </a:rPr>
              <a:t>Alan Ayers</a:t>
            </a:r>
            <a:endParaRPr lang="en-US" sz="3200"/>
          </a:p>
        </p:txBody>
      </p:sp>
      <p:sp>
        <p:nvSpPr>
          <p:cNvPr id="5" name="Text Placeholder 4">
            <a:extLst>
              <a:ext uri="{FF2B5EF4-FFF2-40B4-BE49-F238E27FC236}">
                <a16:creationId xmlns:a16="http://schemas.microsoft.com/office/drawing/2014/main" id="{EAED48AA-C0DE-FE7E-2D00-B17233E5AA97}"/>
              </a:ext>
            </a:extLst>
          </p:cNvPr>
          <p:cNvSpPr>
            <a:spLocks noGrp="1"/>
          </p:cNvSpPr>
          <p:nvPr>
            <p:ph type="body" sz="quarter" idx="14"/>
          </p:nvPr>
        </p:nvSpPr>
        <p:spPr>
          <a:xfrm>
            <a:off x="5316802" y="3077861"/>
            <a:ext cx="6459187" cy="702277"/>
          </a:xfrm>
        </p:spPr>
        <p:txBody>
          <a:bodyPr lIns="91440" tIns="45720" rIns="91440" bIns="45720" anchor="t"/>
          <a:lstStyle/>
          <a:p>
            <a:r>
              <a:rPr lang="en-US">
                <a:latin typeface="Tahoma"/>
                <a:ea typeface="Tahoma"/>
                <a:cs typeface="Tahoma"/>
              </a:rPr>
              <a:t>President, Experity Consulting</a:t>
            </a:r>
            <a:br>
              <a:rPr lang="en-US">
                <a:latin typeface="Tahoma"/>
                <a:ea typeface="Tahoma"/>
                <a:cs typeface="Tahoma"/>
              </a:rPr>
            </a:br>
            <a:r>
              <a:rPr lang="en-US">
                <a:latin typeface="Tahoma"/>
                <a:ea typeface="Tahoma"/>
                <a:cs typeface="Tahoma"/>
              </a:rPr>
              <a:t>Senior Editor, The Journal of Urgent Care Medicine</a:t>
            </a:r>
          </a:p>
        </p:txBody>
      </p:sp>
      <p:sp>
        <p:nvSpPr>
          <p:cNvPr id="6" name="Text Placeholder 5">
            <a:extLst>
              <a:ext uri="{FF2B5EF4-FFF2-40B4-BE49-F238E27FC236}">
                <a16:creationId xmlns:a16="http://schemas.microsoft.com/office/drawing/2014/main" id="{EDA3FBBE-557C-643A-189D-1D7F0E9AC38B}"/>
              </a:ext>
            </a:extLst>
          </p:cNvPr>
          <p:cNvSpPr>
            <a:spLocks noGrp="1"/>
          </p:cNvSpPr>
          <p:nvPr>
            <p:ph type="body" sz="quarter" idx="15"/>
          </p:nvPr>
        </p:nvSpPr>
        <p:spPr>
          <a:xfrm>
            <a:off x="8129577" y="4983239"/>
            <a:ext cx="4062424" cy="702277"/>
          </a:xfrm>
        </p:spPr>
        <p:txBody>
          <a:bodyPr lIns="91440" tIns="45720" rIns="91440" bIns="45720" anchor="t"/>
          <a:lstStyle/>
          <a:p>
            <a:r>
              <a:rPr lang="en-US" sz="3200" dirty="0"/>
              <a:t>Heather Real</a:t>
            </a:r>
            <a:endParaRPr lang="en-US" dirty="0"/>
          </a:p>
        </p:txBody>
      </p:sp>
      <p:sp>
        <p:nvSpPr>
          <p:cNvPr id="7" name="Text Placeholder 6">
            <a:extLst>
              <a:ext uri="{FF2B5EF4-FFF2-40B4-BE49-F238E27FC236}">
                <a16:creationId xmlns:a16="http://schemas.microsoft.com/office/drawing/2014/main" id="{90A082D8-4FA9-003E-DD67-CAE679952AA8}"/>
              </a:ext>
            </a:extLst>
          </p:cNvPr>
          <p:cNvSpPr>
            <a:spLocks noGrp="1"/>
          </p:cNvSpPr>
          <p:nvPr>
            <p:ph type="body" sz="quarter" idx="16"/>
          </p:nvPr>
        </p:nvSpPr>
        <p:spPr>
          <a:xfrm>
            <a:off x="8129577" y="5634979"/>
            <a:ext cx="4062424" cy="702277"/>
          </a:xfrm>
        </p:spPr>
        <p:txBody>
          <a:bodyPr lIns="91440" tIns="45720" rIns="91440" bIns="45720" anchor="t"/>
          <a:lstStyle/>
          <a:p>
            <a:r>
              <a:rPr lang="en-US"/>
              <a:t>Senior Consultant,</a:t>
            </a:r>
            <a:br>
              <a:rPr lang="en-US"/>
            </a:br>
            <a:r>
              <a:rPr lang="en-US"/>
              <a:t>Experity</a:t>
            </a:r>
          </a:p>
        </p:txBody>
      </p:sp>
      <p:pic>
        <p:nvPicPr>
          <p:cNvPr id="11" name="Picture Placeholder 10" descr="A person smiling for a picture&#10;&#10;Description automatically generated">
            <a:extLst>
              <a:ext uri="{FF2B5EF4-FFF2-40B4-BE49-F238E27FC236}">
                <a16:creationId xmlns:a16="http://schemas.microsoft.com/office/drawing/2014/main" id="{4A73240E-E398-1BC5-80ED-1809301DE280}"/>
              </a:ext>
            </a:extLst>
          </p:cNvPr>
          <p:cNvPicPr>
            <a:picLocks noGrp="1" noChangeAspect="1"/>
          </p:cNvPicPr>
          <p:nvPr>
            <p:ph type="pic" sz="quarter" idx="11"/>
          </p:nvPr>
        </p:nvPicPr>
        <p:blipFill>
          <a:blip r:embed="rId3"/>
          <a:srcRect l="30" r="30"/>
          <a:stretch>
            <a:fillRect/>
          </a:stretch>
        </p:blipFill>
        <p:spPr/>
      </p:pic>
      <p:pic>
        <p:nvPicPr>
          <p:cNvPr id="15" name="Picture Placeholder 14" descr="A person smiling at camera&#10;&#10;Description automatically generated">
            <a:extLst>
              <a:ext uri="{FF2B5EF4-FFF2-40B4-BE49-F238E27FC236}">
                <a16:creationId xmlns:a16="http://schemas.microsoft.com/office/drawing/2014/main" id="{D295AC60-5240-123E-5EC2-3C597578F74A}"/>
              </a:ext>
            </a:extLst>
          </p:cNvPr>
          <p:cNvPicPr>
            <a:picLocks noGrp="1" noChangeAspect="1"/>
          </p:cNvPicPr>
          <p:nvPr>
            <p:ph type="pic" sz="quarter" idx="12"/>
          </p:nvPr>
        </p:nvPicPr>
        <p:blipFill>
          <a:blip r:embed="rId4"/>
          <a:srcRect/>
          <a:stretch>
            <a:fillRect/>
          </a:stretch>
        </p:blipFill>
        <p:spPr>
          <a:xfrm>
            <a:off x="5146224" y="4253949"/>
            <a:ext cx="2630769" cy="2630770"/>
          </a:xfrm>
        </p:spPr>
      </p:pic>
    </p:spTree>
    <p:extLst>
      <p:ext uri="{BB962C8B-B14F-4D97-AF65-F5344CB8AC3E}">
        <p14:creationId xmlns:p14="http://schemas.microsoft.com/office/powerpoint/2010/main" val="3184880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446907" y="804453"/>
            <a:ext cx="10251440" cy="1213435"/>
          </a:xfrm>
        </p:spPr>
        <p:txBody>
          <a:bodyPr>
            <a:normAutofit/>
          </a:bodyPr>
          <a:lstStyle/>
          <a:p>
            <a:r>
              <a:rPr lang="en-US" sz="3600" dirty="0"/>
              <a:t>Alan Ayers, MBA, </a:t>
            </a:r>
            <a:r>
              <a:rPr lang="en-US" sz="3600" dirty="0" err="1"/>
              <a:t>MAcc</a:t>
            </a:r>
            <a:br>
              <a:rPr lang="en-US" sz="3600" dirty="0"/>
            </a:br>
            <a:r>
              <a:rPr lang="en-US" sz="3600" dirty="0"/>
              <a:t>President, Experity Consulting</a:t>
            </a:r>
          </a:p>
        </p:txBody>
      </p:sp>
      <p:sp>
        <p:nvSpPr>
          <p:cNvPr id="6" name="Content Placeholder 4">
            <a:extLst>
              <a:ext uri="{FF2B5EF4-FFF2-40B4-BE49-F238E27FC236}">
                <a16:creationId xmlns:a16="http://schemas.microsoft.com/office/drawing/2014/main" id="{9DE15836-D579-0FC0-000D-955E752DC641}"/>
              </a:ext>
            </a:extLst>
          </p:cNvPr>
          <p:cNvSpPr txBox="1">
            <a:spLocks/>
          </p:cNvSpPr>
          <p:nvPr/>
        </p:nvSpPr>
        <p:spPr>
          <a:xfrm>
            <a:off x="446908" y="2051019"/>
            <a:ext cx="11240207" cy="492774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solidFill>
                  <a:srgbClr val="1A2C54"/>
                </a:solidFill>
                <a:effectLst/>
                <a:latin typeface="Tahoma"/>
                <a:ea typeface="Tahoma"/>
                <a:cs typeface="Tahoma"/>
              </a:rPr>
              <a:t>Alan Ayers has </a:t>
            </a:r>
            <a:r>
              <a:rPr lang="en-US" sz="1200" dirty="0">
                <a:solidFill>
                  <a:srgbClr val="1A2C54"/>
                </a:solidFill>
                <a:latin typeface="Tahoma"/>
                <a:ea typeface="Tahoma"/>
                <a:cs typeface="Tahoma"/>
              </a:rPr>
              <a:t>18</a:t>
            </a:r>
            <a:r>
              <a:rPr lang="en-US" sz="1200" dirty="0">
                <a:solidFill>
                  <a:srgbClr val="1A2C54"/>
                </a:solidFill>
                <a:effectLst/>
                <a:latin typeface="Tahoma"/>
                <a:ea typeface="Tahoma"/>
                <a:cs typeface="Tahoma"/>
              </a:rPr>
              <a:t> years’ experience in strategic planning, business development, clinical operations, sales/marketing, and customer service for urgent care, occupational medicine, and primary care facilities.</a:t>
            </a:r>
            <a:br>
              <a:rPr lang="en-US" sz="1200" dirty="0">
                <a:latin typeface="Tahoma" panose="020B0604030504040204" pitchFamily="34" charset="0"/>
                <a:ea typeface="Tahoma" panose="020B0604030504040204" pitchFamily="34" charset="0"/>
                <a:cs typeface="Tahoma" panose="020B0604030504040204" pitchFamily="34" charset="0"/>
              </a:rPr>
            </a:br>
            <a:br>
              <a:rPr lang="en-US" sz="1200" dirty="0">
                <a:latin typeface="Tahoma" panose="020B0604030504040204" pitchFamily="34" charset="0"/>
                <a:ea typeface="Tahoma" panose="020B0604030504040204" pitchFamily="34" charset="0"/>
                <a:cs typeface="Tahoma" panose="020B0604030504040204" pitchFamily="34" charset="0"/>
              </a:rPr>
            </a:br>
            <a:r>
              <a:rPr lang="en-US" sz="1200" dirty="0">
                <a:solidFill>
                  <a:srgbClr val="1A2C54"/>
                </a:solidFill>
                <a:effectLst/>
                <a:latin typeface="Tahoma"/>
                <a:ea typeface="Tahoma"/>
                <a:cs typeface="Tahoma"/>
              </a:rPr>
              <a:t>Currently, Ayers serves as President of </a:t>
            </a:r>
            <a:r>
              <a:rPr lang="en-US" sz="1200" dirty="0" err="1">
                <a:solidFill>
                  <a:srgbClr val="1A2C54"/>
                </a:solidFill>
                <a:effectLst/>
                <a:latin typeface="Tahoma"/>
                <a:ea typeface="Tahoma"/>
                <a:cs typeface="Tahoma"/>
              </a:rPr>
              <a:t>Experity</a:t>
            </a:r>
            <a:r>
              <a:rPr lang="en-US" sz="1200" dirty="0">
                <a:solidFill>
                  <a:srgbClr val="1A2C54"/>
                </a:solidFill>
                <a:effectLst/>
                <a:latin typeface="Tahoma"/>
                <a:ea typeface="Tahoma"/>
                <a:cs typeface="Tahoma"/>
              </a:rPr>
              <a:t> Consulting, responsible for helping clients identify and cultivate new revenue streams while supporting the company's strategic growth initiatives.</a:t>
            </a:r>
            <a:r>
              <a:rPr lang="en-US" sz="1200" dirty="0">
                <a:solidFill>
                  <a:srgbClr val="1A2C54"/>
                </a:solidFill>
                <a:latin typeface="Tahoma"/>
                <a:ea typeface="Tahoma"/>
                <a:cs typeface="Tahoma"/>
              </a:rPr>
              <a:t> </a:t>
            </a:r>
            <a:r>
              <a:rPr lang="en-US" sz="1200" dirty="0">
                <a:solidFill>
                  <a:srgbClr val="1A2C54"/>
                </a:solidFill>
                <a:effectLst/>
                <a:latin typeface="Tahoma"/>
                <a:ea typeface="Tahoma"/>
                <a:cs typeface="Tahoma"/>
              </a:rPr>
              <a:t> Ayers has consulted with independent, PE-backed, and hospital-affiliated platforms representing well over 1,000 units. He has also served as an expert witness in a landlord-tenant litigation involving urgent care. </a:t>
            </a:r>
            <a:br>
              <a:rPr lang="en-US" sz="1200" dirty="0">
                <a:latin typeface="Tahoma" panose="020B0604030504040204" pitchFamily="34" charset="0"/>
                <a:ea typeface="Tahoma" panose="020B0604030504040204" pitchFamily="34" charset="0"/>
                <a:cs typeface="Tahoma" panose="020B0604030504040204" pitchFamily="34" charset="0"/>
              </a:rPr>
            </a:br>
            <a:br>
              <a:rPr lang="en-US" sz="1200" dirty="0">
                <a:latin typeface="Tahoma" panose="020B0604030504040204" pitchFamily="34" charset="0"/>
                <a:ea typeface="Tahoma" panose="020B0604030504040204" pitchFamily="34" charset="0"/>
                <a:cs typeface="Tahoma" panose="020B0604030504040204" pitchFamily="34" charset="0"/>
              </a:rPr>
            </a:br>
            <a:r>
              <a:rPr lang="en-US" sz="1200" dirty="0">
                <a:solidFill>
                  <a:srgbClr val="1A2C54"/>
                </a:solidFill>
                <a:effectLst/>
                <a:latin typeface="Tahoma"/>
                <a:ea typeface="Tahoma"/>
                <a:cs typeface="Tahoma"/>
              </a:rPr>
              <a:t>From 2017 to 2021, while still part of </a:t>
            </a:r>
            <a:r>
              <a:rPr lang="en-US" sz="1200" dirty="0" err="1">
                <a:solidFill>
                  <a:srgbClr val="1A2C54"/>
                </a:solidFill>
                <a:effectLst/>
                <a:latin typeface="Tahoma"/>
                <a:ea typeface="Tahoma"/>
                <a:cs typeface="Tahoma"/>
              </a:rPr>
              <a:t>Experity</a:t>
            </a:r>
            <a:r>
              <a:rPr lang="en-US" sz="1200" dirty="0">
                <a:solidFill>
                  <a:srgbClr val="1A2C54"/>
                </a:solidFill>
                <a:effectLst/>
                <a:latin typeface="Tahoma"/>
                <a:ea typeface="Tahoma"/>
                <a:cs typeface="Tahoma"/>
              </a:rPr>
              <a:t>, Ayers served as Chief Executive Officer of Velocity Urgent Care, a venture of Sentara Healthcare, growing the company from 7 to 15 locations building a complete operating and administrative infrastructure, assembling leadership and management teams, migrating systems, optimizing the staffing model, acquiring the hospital's occ med practice, and implementing a values-based culture. In 2020, Velocity Urgent Care became the leading provider of COVID19 test services in its markets.</a:t>
            </a:r>
            <a:br>
              <a:rPr lang="en-US" sz="1200" dirty="0">
                <a:latin typeface="Tahoma" panose="020B0604030504040204" pitchFamily="34" charset="0"/>
                <a:ea typeface="Tahoma" panose="020B0604030504040204" pitchFamily="34" charset="0"/>
                <a:cs typeface="Tahoma" panose="020B0604030504040204" pitchFamily="34" charset="0"/>
              </a:rPr>
            </a:br>
            <a:br>
              <a:rPr lang="en-US" sz="1200" dirty="0">
                <a:latin typeface="Tahoma" panose="020B0604030504040204" pitchFamily="34" charset="0"/>
                <a:ea typeface="Tahoma" panose="020B0604030504040204" pitchFamily="34" charset="0"/>
                <a:cs typeface="Tahoma" panose="020B0604030504040204" pitchFamily="34" charset="0"/>
              </a:rPr>
            </a:br>
            <a:r>
              <a:rPr lang="en-US" sz="1200" dirty="0">
                <a:solidFill>
                  <a:srgbClr val="1A2C54"/>
                </a:solidFill>
                <a:effectLst/>
                <a:latin typeface="Tahoma"/>
                <a:ea typeface="Tahoma"/>
                <a:cs typeface="Tahoma"/>
              </a:rPr>
              <a:t>A prolific and award-winning writer, Ayers is Senior Editor of </a:t>
            </a:r>
            <a:r>
              <a:rPr lang="en-US" sz="1200" i="1" dirty="0">
                <a:solidFill>
                  <a:srgbClr val="1A2C54"/>
                </a:solidFill>
                <a:effectLst/>
                <a:latin typeface="Tahoma"/>
                <a:ea typeface="Tahoma"/>
                <a:cs typeface="Tahoma"/>
              </a:rPr>
              <a:t>The Journal of Urgent Care Medicine </a:t>
            </a:r>
            <a:r>
              <a:rPr lang="en-US" sz="1200" dirty="0">
                <a:solidFill>
                  <a:srgbClr val="1A2C54"/>
                </a:solidFill>
                <a:effectLst/>
                <a:latin typeface="Tahoma"/>
                <a:ea typeface="Tahoma"/>
                <a:cs typeface="Tahoma"/>
              </a:rPr>
              <a:t>(JUCM), and has contributed hundreds of original articles, blog entries and presentations on urgent care-related subjects. In 2018 he was co-author of </a:t>
            </a:r>
            <a:r>
              <a:rPr lang="en-US" sz="1200" i="1" dirty="0">
                <a:solidFill>
                  <a:srgbClr val="1A2C54"/>
                </a:solidFill>
                <a:effectLst/>
                <a:latin typeface="Tahoma"/>
                <a:ea typeface="Tahoma"/>
                <a:cs typeface="Tahoma"/>
              </a:rPr>
              <a:t>The Health Care Executives’ Guide to Urgent Care and Freestanding EDs</a:t>
            </a:r>
            <a:r>
              <a:rPr lang="en-US" sz="1200" dirty="0">
                <a:solidFill>
                  <a:srgbClr val="1A2C54"/>
                </a:solidFill>
                <a:effectLst/>
                <a:latin typeface="Tahoma"/>
                <a:ea typeface="Tahoma"/>
                <a:cs typeface="Tahoma"/>
              </a:rPr>
              <a:t>, Second Edition.</a:t>
            </a:r>
            <a:br>
              <a:rPr lang="en-US" sz="1200" dirty="0">
                <a:latin typeface="Tahoma" panose="020B0604030504040204" pitchFamily="34" charset="0"/>
                <a:ea typeface="Tahoma" panose="020B0604030504040204" pitchFamily="34" charset="0"/>
                <a:cs typeface="Tahoma" panose="020B0604030504040204" pitchFamily="34" charset="0"/>
              </a:rPr>
            </a:br>
            <a:br>
              <a:rPr lang="en-US" sz="1200" dirty="0">
                <a:latin typeface="Tahoma" panose="020B0604030504040204" pitchFamily="34" charset="0"/>
                <a:ea typeface="Tahoma" panose="020B0604030504040204" pitchFamily="34" charset="0"/>
                <a:cs typeface="Tahoma" panose="020B0604030504040204" pitchFamily="34" charset="0"/>
              </a:rPr>
            </a:br>
            <a:r>
              <a:rPr lang="en-US" sz="1200" dirty="0">
                <a:solidFill>
                  <a:srgbClr val="1A2C54"/>
                </a:solidFill>
                <a:effectLst/>
                <a:latin typeface="Tahoma"/>
                <a:ea typeface="Tahoma"/>
                <a:cs typeface="Tahoma"/>
              </a:rPr>
              <a:t>Ayers has served as Chief Operating Officer of OhioHealth Urgent Care and spent eight years in executive positions at Concentra including VP of Corporate Development responsible for acquisitions, divestitures, de </a:t>
            </a:r>
            <a:r>
              <a:rPr lang="en-US" sz="1200" dirty="0" err="1">
                <a:solidFill>
                  <a:srgbClr val="1A2C54"/>
                </a:solidFill>
                <a:effectLst/>
                <a:latin typeface="Tahoma"/>
                <a:ea typeface="Tahoma"/>
                <a:cs typeface="Tahoma"/>
              </a:rPr>
              <a:t>novos</a:t>
            </a:r>
            <a:r>
              <a:rPr lang="en-US" sz="1200" dirty="0">
                <a:solidFill>
                  <a:srgbClr val="1A2C54"/>
                </a:solidFill>
                <a:effectLst/>
                <a:latin typeface="Tahoma"/>
                <a:ea typeface="Tahoma"/>
                <a:cs typeface="Tahoma"/>
              </a:rPr>
              <a:t>, relocations, and major renovations. </a:t>
            </a:r>
            <a:br>
              <a:rPr lang="en-US" sz="1200" dirty="0">
                <a:latin typeface="Tahoma" panose="020B0604030504040204" pitchFamily="34" charset="0"/>
                <a:ea typeface="Tahoma" panose="020B0604030504040204" pitchFamily="34" charset="0"/>
                <a:cs typeface="Tahoma" panose="020B0604030504040204" pitchFamily="34" charset="0"/>
              </a:rPr>
            </a:br>
            <a:br>
              <a:rPr lang="en-US" sz="1200" dirty="0">
                <a:latin typeface="Tahoma" panose="020B0604030504040204" pitchFamily="34" charset="0"/>
                <a:ea typeface="Tahoma" panose="020B0604030504040204" pitchFamily="34" charset="0"/>
                <a:cs typeface="Tahoma" panose="020B0604030504040204" pitchFamily="34" charset="0"/>
              </a:rPr>
            </a:br>
            <a:r>
              <a:rPr lang="en-US" sz="1200" dirty="0">
                <a:solidFill>
                  <a:srgbClr val="1A2C54"/>
                </a:solidFill>
                <a:effectLst/>
                <a:latin typeface="Tahoma"/>
                <a:ea typeface="Tahoma"/>
                <a:cs typeface="Tahoma"/>
              </a:rPr>
              <a:t>For eight years, Ayers served the Board of Directors of the national Urgent Care Association (UCA), providing expertise and guidance on emerging issues; identifying market and regulatory trends; defining content, planning educational programs, and speaking at industry events. In 2019, he received UCA’s prestigious Lifetime Membership Award.</a:t>
            </a:r>
            <a:br>
              <a:rPr lang="en-US" sz="1200" dirty="0">
                <a:latin typeface="Tahoma" panose="020B0604030504040204" pitchFamily="34" charset="0"/>
                <a:ea typeface="Tahoma" panose="020B0604030504040204" pitchFamily="34" charset="0"/>
                <a:cs typeface="Tahoma" panose="020B0604030504040204" pitchFamily="34" charset="0"/>
              </a:rPr>
            </a:br>
            <a:br>
              <a:rPr lang="en-US" sz="1200" dirty="0">
                <a:latin typeface="Tahoma" panose="020B0604030504040204" pitchFamily="34" charset="0"/>
                <a:ea typeface="Tahoma" panose="020B0604030504040204" pitchFamily="34" charset="0"/>
                <a:cs typeface="Tahoma" panose="020B0604030504040204" pitchFamily="34" charset="0"/>
              </a:rPr>
            </a:br>
            <a:r>
              <a:rPr lang="en-US" sz="1200" dirty="0">
                <a:solidFill>
                  <a:srgbClr val="1A2C54"/>
                </a:solidFill>
                <a:effectLst/>
                <a:latin typeface="Tahoma"/>
                <a:ea typeface="Tahoma"/>
                <a:cs typeface="Tahoma"/>
              </a:rPr>
              <a:t>Ayers graduated Phi Beta Kappa from the University of North Carolina, has an MBA from the University of Mississippi, and a Masters of Accounting from The Ohio State University graduating first in his class.</a:t>
            </a:r>
            <a:endParaRPr lang="en-US" sz="1200" dirty="0">
              <a:solidFill>
                <a:srgbClr val="1A2C54"/>
              </a:solidFill>
              <a:latin typeface="Tahoma"/>
              <a:ea typeface="Tahoma"/>
              <a:cs typeface="Tahoma"/>
            </a:endParaRPr>
          </a:p>
          <a:p>
            <a:endParaRPr lang="en-US" sz="1400"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endParaRPr lang="en-US" sz="1400" dirty="0">
              <a:solidFill>
                <a:srgbClr val="1A2C54"/>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76293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496603" y="829301"/>
            <a:ext cx="10251440" cy="1213435"/>
          </a:xfrm>
        </p:spPr>
        <p:txBody>
          <a:bodyPr>
            <a:normAutofit/>
          </a:bodyPr>
          <a:lstStyle/>
          <a:p>
            <a:r>
              <a:rPr lang="en-US" sz="3600"/>
              <a:t>Heather Real,</a:t>
            </a:r>
            <a:br>
              <a:rPr lang="en-US" sz="3600"/>
            </a:br>
            <a:r>
              <a:rPr lang="en-US" sz="3600"/>
              <a:t>Senior Consultant</a:t>
            </a:r>
          </a:p>
        </p:txBody>
      </p:sp>
      <p:sp>
        <p:nvSpPr>
          <p:cNvPr id="3" name="Content Placeholder 4">
            <a:extLst>
              <a:ext uri="{FF2B5EF4-FFF2-40B4-BE49-F238E27FC236}">
                <a16:creationId xmlns:a16="http://schemas.microsoft.com/office/drawing/2014/main" id="{943A1637-2FF4-2E80-C8F7-18796987F333}"/>
              </a:ext>
            </a:extLst>
          </p:cNvPr>
          <p:cNvSpPr txBox="1">
            <a:spLocks/>
          </p:cNvSpPr>
          <p:nvPr/>
        </p:nvSpPr>
        <p:spPr>
          <a:xfrm>
            <a:off x="496603" y="2370212"/>
            <a:ext cx="11399562" cy="39140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rgbClr val="1A2C54"/>
                </a:solidFill>
                <a:effectLst/>
                <a:latin typeface="Tahoma" panose="020B0604030504040204" pitchFamily="34" charset="0"/>
                <a:ea typeface="Tahoma" panose="020B0604030504040204" pitchFamily="34" charset="0"/>
                <a:cs typeface="Tahoma" panose="020B0604030504040204" pitchFamily="34" charset="0"/>
              </a:rPr>
              <a:t>Heather Real has been helping operators startup their own urgent cares for over 10 years. She has contributed to over 250 rooftop projects all over the country. </a:t>
            </a:r>
          </a:p>
          <a:p>
            <a:pPr marL="0" indent="0">
              <a:buNone/>
            </a:pPr>
            <a:r>
              <a:rPr lang="en-US" sz="1600" dirty="0">
                <a:solidFill>
                  <a:srgbClr val="1A2C54"/>
                </a:solidFill>
                <a:latin typeface="Tahoma" panose="020B0604030504040204" pitchFamily="34" charset="0"/>
                <a:ea typeface="Tahoma" panose="020B0604030504040204" pitchFamily="34" charset="0"/>
                <a:cs typeface="Tahoma" panose="020B0604030504040204" pitchFamily="34" charset="0"/>
              </a:rPr>
              <a:t>Heather entered the urgent care industry as a consulting services assistant and quickly learned the intricacies of the urgent care industry. She leaned on her background in retail business management, client services, and operations optimization to assume primary responsibility for market research, financial planning, and preparing business plans.</a:t>
            </a:r>
            <a:endParaRPr lang="en-US" sz="1600" dirty="0">
              <a:solidFill>
                <a:srgbClr val="1A2C54"/>
              </a:solidFill>
              <a:effectLst/>
              <a:latin typeface="Tahoma" panose="020B0604030504040204" pitchFamily="34" charset="0"/>
              <a:ea typeface="Tahoma" panose="020B0604030504040204" pitchFamily="34" charset="0"/>
              <a:cs typeface="Tahoma" panose="020B0604030504040204" pitchFamily="34" charset="0"/>
            </a:endParaRPr>
          </a:p>
          <a:p>
            <a:pPr marL="0" indent="0">
              <a:buNone/>
            </a:pPr>
            <a:r>
              <a:rPr lang="en-US" sz="1600" dirty="0">
                <a:solidFill>
                  <a:srgbClr val="1A2C54"/>
                </a:solidFill>
                <a:latin typeface="Tahoma" panose="020B0604030504040204" pitchFamily="34" charset="0"/>
                <a:ea typeface="Tahoma" panose="020B0604030504040204" pitchFamily="34" charset="0"/>
                <a:cs typeface="Tahoma" panose="020B0604030504040204" pitchFamily="34" charset="0"/>
              </a:rPr>
              <a:t>Throughout the years, and having contributed to hundreds of unique projects, Heather has become an expert in urgent care development and operations. Today, she guides enthusiastic entrepreneurs through the journey of starting an urgent care, from site selection through financing, build-out, operations set-up and post-opening. She also assists with due diligence projects, and provides operational assessments and growth strategy development for existing businesses.</a:t>
            </a:r>
          </a:p>
          <a:p>
            <a:pPr marL="0" indent="0">
              <a:buNone/>
            </a:pPr>
            <a:r>
              <a:rPr lang="en-US" sz="1600" dirty="0">
                <a:solidFill>
                  <a:srgbClr val="1A2C54"/>
                </a:solidFill>
                <a:latin typeface="Tahoma" panose="020B0604030504040204" pitchFamily="34" charset="0"/>
                <a:ea typeface="Tahoma" panose="020B0604030504040204" pitchFamily="34" charset="0"/>
                <a:cs typeface="Tahoma" panose="020B0604030504040204" pitchFamily="34" charset="0"/>
              </a:rPr>
              <a:t>Heather has also contributed several articles to the Journal of Urgent Care Medicine on topics related to starting an urgent care. In 2023, Heather spoke at the Urgent Care Association Conference, analyzing the nuances of starting an urgent care in a new, post-pandemic environment.</a:t>
            </a:r>
          </a:p>
        </p:txBody>
      </p:sp>
    </p:spTree>
    <p:extLst>
      <p:ext uri="{BB962C8B-B14F-4D97-AF65-F5344CB8AC3E}">
        <p14:creationId xmlns:p14="http://schemas.microsoft.com/office/powerpoint/2010/main" val="3091212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68B40E-DE5C-DB47-63DE-68891E3E1660}"/>
              </a:ext>
            </a:extLst>
          </p:cNvPr>
          <p:cNvSpPr>
            <a:spLocks noGrp="1"/>
          </p:cNvSpPr>
          <p:nvPr>
            <p:ph type="title" idx="4294967295"/>
          </p:nvPr>
        </p:nvSpPr>
        <p:spPr>
          <a:xfrm>
            <a:off x="1650232" y="2476252"/>
            <a:ext cx="6019298" cy="1905495"/>
          </a:xfrm>
        </p:spPr>
        <p:txBody>
          <a:bodyPr>
            <a:normAutofit/>
          </a:bodyPr>
          <a:lstStyle/>
          <a:p>
            <a:r>
              <a:rPr lang="en-US" sz="4400" b="1"/>
              <a:t>Urgent Care History and Trends</a:t>
            </a:r>
          </a:p>
        </p:txBody>
      </p:sp>
    </p:spTree>
    <p:extLst>
      <p:ext uri="{BB962C8B-B14F-4D97-AF65-F5344CB8AC3E}">
        <p14:creationId xmlns:p14="http://schemas.microsoft.com/office/powerpoint/2010/main" val="2857257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rrow: Right 4">
            <a:extLst>
              <a:ext uri="{FF2B5EF4-FFF2-40B4-BE49-F238E27FC236}">
                <a16:creationId xmlns:a16="http://schemas.microsoft.com/office/drawing/2014/main" id="{A5C47147-EB04-9EF5-A856-FC606610681B}"/>
              </a:ext>
            </a:extLst>
          </p:cNvPr>
          <p:cNvSpPr/>
          <p:nvPr/>
        </p:nvSpPr>
        <p:spPr>
          <a:xfrm>
            <a:off x="840517" y="1318921"/>
            <a:ext cx="2287828" cy="15159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Physician</a:t>
            </a:r>
          </a:p>
          <a:p>
            <a:pPr algn="ctr"/>
            <a:r>
              <a:rPr lang="en-US" b="1"/>
              <a:t>Entrepreneurs</a:t>
            </a:r>
          </a:p>
        </p:txBody>
      </p:sp>
      <p:sp>
        <p:nvSpPr>
          <p:cNvPr id="6" name="Arrow: Right 5">
            <a:extLst>
              <a:ext uri="{FF2B5EF4-FFF2-40B4-BE49-F238E27FC236}">
                <a16:creationId xmlns:a16="http://schemas.microsoft.com/office/drawing/2014/main" id="{DA40E8A3-EE8A-6315-E587-0D85A728F339}"/>
              </a:ext>
            </a:extLst>
          </p:cNvPr>
          <p:cNvSpPr/>
          <p:nvPr/>
        </p:nvSpPr>
        <p:spPr>
          <a:xfrm>
            <a:off x="3274105" y="1318921"/>
            <a:ext cx="2287828" cy="15159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Local</a:t>
            </a:r>
          </a:p>
          <a:p>
            <a:pPr algn="ctr"/>
            <a:r>
              <a:rPr lang="en-US" b="1"/>
              <a:t>Multi-Site Scaling</a:t>
            </a:r>
          </a:p>
        </p:txBody>
      </p:sp>
      <p:sp>
        <p:nvSpPr>
          <p:cNvPr id="7" name="Arrow: Right 6">
            <a:extLst>
              <a:ext uri="{FF2B5EF4-FFF2-40B4-BE49-F238E27FC236}">
                <a16:creationId xmlns:a16="http://schemas.microsoft.com/office/drawing/2014/main" id="{2141D736-2575-BB6E-7C86-3D40183EBF8E}"/>
              </a:ext>
            </a:extLst>
          </p:cNvPr>
          <p:cNvSpPr/>
          <p:nvPr/>
        </p:nvSpPr>
        <p:spPr>
          <a:xfrm>
            <a:off x="5707693" y="1311702"/>
            <a:ext cx="2287828" cy="15159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Platform Rooftop</a:t>
            </a:r>
          </a:p>
          <a:p>
            <a:pPr algn="ctr"/>
            <a:r>
              <a:rPr lang="en-US" b="1"/>
              <a:t>Growth</a:t>
            </a:r>
          </a:p>
        </p:txBody>
      </p:sp>
      <p:sp>
        <p:nvSpPr>
          <p:cNvPr id="8" name="Arrow: Right 7">
            <a:extLst>
              <a:ext uri="{FF2B5EF4-FFF2-40B4-BE49-F238E27FC236}">
                <a16:creationId xmlns:a16="http://schemas.microsoft.com/office/drawing/2014/main" id="{E3326C56-2E34-E7EC-A56C-1630212CD09D}"/>
              </a:ext>
            </a:extLst>
          </p:cNvPr>
          <p:cNvSpPr/>
          <p:nvPr/>
        </p:nvSpPr>
        <p:spPr>
          <a:xfrm>
            <a:off x="9185181" y="1311702"/>
            <a:ext cx="2438260" cy="151596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New/New/New/</a:t>
            </a:r>
          </a:p>
          <a:p>
            <a:pPr algn="ctr"/>
            <a:r>
              <a:rPr lang="en-US" b="1"/>
              <a:t>New/New</a:t>
            </a:r>
          </a:p>
        </p:txBody>
      </p:sp>
      <p:sp>
        <p:nvSpPr>
          <p:cNvPr id="9" name="Rectangle 8">
            <a:extLst>
              <a:ext uri="{FF2B5EF4-FFF2-40B4-BE49-F238E27FC236}">
                <a16:creationId xmlns:a16="http://schemas.microsoft.com/office/drawing/2014/main" id="{401C896C-C947-8DC0-F0CF-50882AE6AB21}"/>
              </a:ext>
            </a:extLst>
          </p:cNvPr>
          <p:cNvSpPr/>
          <p:nvPr/>
        </p:nvSpPr>
        <p:spPr>
          <a:xfrm>
            <a:off x="840517" y="3058922"/>
            <a:ext cx="2287828" cy="8347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Lifestyle and Investment </a:t>
            </a:r>
          </a:p>
        </p:txBody>
      </p:sp>
      <p:sp>
        <p:nvSpPr>
          <p:cNvPr id="10" name="Rectangle 9">
            <a:extLst>
              <a:ext uri="{FF2B5EF4-FFF2-40B4-BE49-F238E27FC236}">
                <a16:creationId xmlns:a16="http://schemas.microsoft.com/office/drawing/2014/main" id="{6101FEA9-22C7-A5C0-B6AC-C1B73909D118}"/>
              </a:ext>
            </a:extLst>
          </p:cNvPr>
          <p:cNvSpPr/>
          <p:nvPr/>
        </p:nvSpPr>
        <p:spPr>
          <a:xfrm>
            <a:off x="3274105" y="3058922"/>
            <a:ext cx="2287828" cy="8347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Scale Economies</a:t>
            </a:r>
          </a:p>
          <a:p>
            <a:pPr algn="ctr"/>
            <a:r>
              <a:rPr lang="en-US" b="1"/>
              <a:t>Enterprise Value</a:t>
            </a:r>
          </a:p>
        </p:txBody>
      </p:sp>
      <p:sp>
        <p:nvSpPr>
          <p:cNvPr id="11" name="Rectangle 10">
            <a:extLst>
              <a:ext uri="{FF2B5EF4-FFF2-40B4-BE49-F238E27FC236}">
                <a16:creationId xmlns:a16="http://schemas.microsoft.com/office/drawing/2014/main" id="{D8D0195B-A43E-D666-9BFE-29D30EAAA231}"/>
              </a:ext>
            </a:extLst>
          </p:cNvPr>
          <p:cNvSpPr/>
          <p:nvPr/>
        </p:nvSpPr>
        <p:spPr>
          <a:xfrm>
            <a:off x="5707693" y="3058922"/>
            <a:ext cx="2287828" cy="8347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Arbitrage on </a:t>
            </a:r>
          </a:p>
          <a:p>
            <a:pPr algn="ctr"/>
            <a:r>
              <a:rPr lang="en-US" b="1"/>
              <a:t>P/E Multiple</a:t>
            </a:r>
          </a:p>
        </p:txBody>
      </p:sp>
      <p:sp>
        <p:nvSpPr>
          <p:cNvPr id="12" name="Rectangle 11">
            <a:extLst>
              <a:ext uri="{FF2B5EF4-FFF2-40B4-BE49-F238E27FC236}">
                <a16:creationId xmlns:a16="http://schemas.microsoft.com/office/drawing/2014/main" id="{5E756396-3680-66A0-E545-EB40B04742D7}"/>
              </a:ext>
            </a:extLst>
          </p:cNvPr>
          <p:cNvSpPr/>
          <p:nvPr/>
        </p:nvSpPr>
        <p:spPr>
          <a:xfrm>
            <a:off x="9185181" y="3058922"/>
            <a:ext cx="2438260" cy="83473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Revenue and EBITDA</a:t>
            </a:r>
          </a:p>
          <a:p>
            <a:pPr algn="ctr"/>
            <a:r>
              <a:rPr lang="en-US" b="1"/>
              <a:t>Growth</a:t>
            </a:r>
          </a:p>
        </p:txBody>
      </p:sp>
      <p:sp>
        <p:nvSpPr>
          <p:cNvPr id="13" name="Rectangle 12">
            <a:extLst>
              <a:ext uri="{FF2B5EF4-FFF2-40B4-BE49-F238E27FC236}">
                <a16:creationId xmlns:a16="http://schemas.microsoft.com/office/drawing/2014/main" id="{A2DBF502-25C2-5C0F-CDDC-4A23A10CB5A1}"/>
              </a:ext>
            </a:extLst>
          </p:cNvPr>
          <p:cNvSpPr/>
          <p:nvPr/>
        </p:nvSpPr>
        <p:spPr>
          <a:xfrm>
            <a:off x="8100957" y="1322283"/>
            <a:ext cx="980614" cy="2571379"/>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b="1">
                <a:solidFill>
                  <a:srgbClr val="FF0000"/>
                </a:solidFill>
              </a:rPr>
              <a:t>OPPORTUNISTIC</a:t>
            </a:r>
          </a:p>
          <a:p>
            <a:pPr algn="ctr"/>
            <a:r>
              <a:rPr lang="en-US" sz="2400" b="1">
                <a:solidFill>
                  <a:srgbClr val="FF0000"/>
                </a:solidFill>
              </a:rPr>
              <a:t>COVID EXPANSION</a:t>
            </a:r>
          </a:p>
        </p:txBody>
      </p:sp>
      <p:sp>
        <p:nvSpPr>
          <p:cNvPr id="14" name="Arrow: Right 13">
            <a:extLst>
              <a:ext uri="{FF2B5EF4-FFF2-40B4-BE49-F238E27FC236}">
                <a16:creationId xmlns:a16="http://schemas.microsoft.com/office/drawing/2014/main" id="{91506B35-B89F-26A6-0F88-DA998783323A}"/>
              </a:ext>
            </a:extLst>
          </p:cNvPr>
          <p:cNvSpPr/>
          <p:nvPr/>
        </p:nvSpPr>
        <p:spPr>
          <a:xfrm>
            <a:off x="5732460" y="4937468"/>
            <a:ext cx="5775877" cy="678558"/>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Private Equity, Institutional Debt and Operating Cash</a:t>
            </a:r>
          </a:p>
        </p:txBody>
      </p:sp>
      <p:sp>
        <p:nvSpPr>
          <p:cNvPr id="15" name="Rectangle 14">
            <a:extLst>
              <a:ext uri="{FF2B5EF4-FFF2-40B4-BE49-F238E27FC236}">
                <a16:creationId xmlns:a16="http://schemas.microsoft.com/office/drawing/2014/main" id="{1E30FAC9-61D3-AAA5-FF3F-7254F7731998}"/>
              </a:ext>
            </a:extLst>
          </p:cNvPr>
          <p:cNvSpPr/>
          <p:nvPr/>
        </p:nvSpPr>
        <p:spPr>
          <a:xfrm>
            <a:off x="867880" y="5104042"/>
            <a:ext cx="4881344" cy="344343"/>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4">
                    <a:lumMod val="40000"/>
                    <a:lumOff val="60000"/>
                  </a:schemeClr>
                </a:solidFill>
              </a:rPr>
              <a:t>Bank Financing and Operating Cash</a:t>
            </a:r>
          </a:p>
        </p:txBody>
      </p:sp>
      <p:sp>
        <p:nvSpPr>
          <p:cNvPr id="16" name="Arrow: Right 15">
            <a:extLst>
              <a:ext uri="{FF2B5EF4-FFF2-40B4-BE49-F238E27FC236}">
                <a16:creationId xmlns:a16="http://schemas.microsoft.com/office/drawing/2014/main" id="{4BC6CF3D-715D-FA49-5119-EB7799D7F752}"/>
              </a:ext>
            </a:extLst>
          </p:cNvPr>
          <p:cNvSpPr/>
          <p:nvPr/>
        </p:nvSpPr>
        <p:spPr>
          <a:xfrm>
            <a:off x="5732460" y="5788917"/>
            <a:ext cx="5775877" cy="678558"/>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7030A0"/>
                </a:solidFill>
              </a:rPr>
              <a:t>Hospital Equity Joint Ventures</a:t>
            </a:r>
          </a:p>
        </p:txBody>
      </p:sp>
      <p:sp>
        <p:nvSpPr>
          <p:cNvPr id="17" name="Rectangle 16">
            <a:extLst>
              <a:ext uri="{FF2B5EF4-FFF2-40B4-BE49-F238E27FC236}">
                <a16:creationId xmlns:a16="http://schemas.microsoft.com/office/drawing/2014/main" id="{94A6E9FB-F99B-BBB2-25C0-10B3AD72EEA5}"/>
              </a:ext>
            </a:extLst>
          </p:cNvPr>
          <p:cNvSpPr/>
          <p:nvPr/>
        </p:nvSpPr>
        <p:spPr>
          <a:xfrm>
            <a:off x="867880" y="5955491"/>
            <a:ext cx="4881344" cy="344343"/>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accent4">
                    <a:lumMod val="40000"/>
                    <a:lumOff val="60000"/>
                  </a:schemeClr>
                </a:solidFill>
              </a:rPr>
              <a:t>Hospital Ambulatory and Medical Groups</a:t>
            </a:r>
          </a:p>
        </p:txBody>
      </p:sp>
      <p:sp>
        <p:nvSpPr>
          <p:cNvPr id="19" name="Arrow: Up 18">
            <a:extLst>
              <a:ext uri="{FF2B5EF4-FFF2-40B4-BE49-F238E27FC236}">
                <a16:creationId xmlns:a16="http://schemas.microsoft.com/office/drawing/2014/main" id="{14AEFB44-99F1-FBBF-38FE-71978007C067}"/>
              </a:ext>
            </a:extLst>
          </p:cNvPr>
          <p:cNvSpPr/>
          <p:nvPr/>
        </p:nvSpPr>
        <p:spPr>
          <a:xfrm>
            <a:off x="3706560" y="3755908"/>
            <a:ext cx="2759161" cy="1181735"/>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2009-2011</a:t>
            </a:r>
          </a:p>
          <a:p>
            <a:pPr algn="ctr"/>
            <a:r>
              <a:rPr lang="en-US" sz="1400" b="1" err="1"/>
              <a:t>NextCare</a:t>
            </a:r>
            <a:endParaRPr lang="en-US" sz="1400" b="1"/>
          </a:p>
          <a:p>
            <a:pPr algn="ctr"/>
            <a:r>
              <a:rPr lang="en-US" sz="1400" b="1"/>
              <a:t>MedExpress</a:t>
            </a:r>
          </a:p>
          <a:p>
            <a:pPr algn="ctr"/>
            <a:r>
              <a:rPr lang="en-US" sz="1400" b="1" err="1"/>
              <a:t>FastMed</a:t>
            </a:r>
            <a:endParaRPr lang="en-US" b="1"/>
          </a:p>
        </p:txBody>
      </p:sp>
      <p:sp>
        <p:nvSpPr>
          <p:cNvPr id="20" name="Arrow: Up 19">
            <a:extLst>
              <a:ext uri="{FF2B5EF4-FFF2-40B4-BE49-F238E27FC236}">
                <a16:creationId xmlns:a16="http://schemas.microsoft.com/office/drawing/2014/main" id="{2DFFC7BD-3BC4-9AA8-4C72-67846870CAC9}"/>
              </a:ext>
            </a:extLst>
          </p:cNvPr>
          <p:cNvSpPr/>
          <p:nvPr/>
        </p:nvSpPr>
        <p:spPr>
          <a:xfrm>
            <a:off x="7209102" y="3753570"/>
            <a:ext cx="2759161" cy="1181735"/>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Cash </a:t>
            </a:r>
          </a:p>
          <a:p>
            <a:pPr algn="ctr"/>
            <a:r>
              <a:rPr lang="en-US" b="1"/>
              <a:t>Flow</a:t>
            </a:r>
          </a:p>
        </p:txBody>
      </p:sp>
      <p:sp>
        <p:nvSpPr>
          <p:cNvPr id="21" name="TextBox 20">
            <a:extLst>
              <a:ext uri="{FF2B5EF4-FFF2-40B4-BE49-F238E27FC236}">
                <a16:creationId xmlns:a16="http://schemas.microsoft.com/office/drawing/2014/main" id="{6427EDD2-2AAE-2A45-A0C4-42396C0A8842}"/>
              </a:ext>
            </a:extLst>
          </p:cNvPr>
          <p:cNvSpPr txBox="1"/>
          <p:nvPr/>
        </p:nvSpPr>
        <p:spPr>
          <a:xfrm>
            <a:off x="7986223" y="5517897"/>
            <a:ext cx="3203634" cy="368159"/>
          </a:xfrm>
          <a:prstGeom prst="rect">
            <a:avLst/>
          </a:prstGeom>
          <a:noFill/>
        </p:spPr>
        <p:txBody>
          <a:bodyPr wrap="square" rtlCol="0">
            <a:spAutoFit/>
          </a:bodyPr>
          <a:lstStyle/>
          <a:p>
            <a:r>
              <a:rPr lang="en-US" b="1" i="1">
                <a:solidFill>
                  <a:srgbClr val="FF0000"/>
                </a:solidFill>
              </a:rPr>
              <a:t>Corporatization of Urgent Care </a:t>
            </a:r>
          </a:p>
        </p:txBody>
      </p:sp>
      <p:sp>
        <p:nvSpPr>
          <p:cNvPr id="22" name="TextBox 21">
            <a:extLst>
              <a:ext uri="{FF2B5EF4-FFF2-40B4-BE49-F238E27FC236}">
                <a16:creationId xmlns:a16="http://schemas.microsoft.com/office/drawing/2014/main" id="{1D8921C8-4CD4-7E94-033E-BCD2B31AA6CD}"/>
              </a:ext>
            </a:extLst>
          </p:cNvPr>
          <p:cNvSpPr txBox="1"/>
          <p:nvPr/>
        </p:nvSpPr>
        <p:spPr>
          <a:xfrm>
            <a:off x="845346" y="2535061"/>
            <a:ext cx="624097" cy="368159"/>
          </a:xfrm>
          <a:prstGeom prst="rect">
            <a:avLst/>
          </a:prstGeom>
          <a:noFill/>
        </p:spPr>
        <p:txBody>
          <a:bodyPr wrap="square" rtlCol="0">
            <a:spAutoFit/>
          </a:bodyPr>
          <a:lstStyle/>
          <a:p>
            <a:r>
              <a:rPr lang="en-US" b="1" i="1"/>
              <a:t>Core</a:t>
            </a:r>
          </a:p>
        </p:txBody>
      </p:sp>
      <p:sp>
        <p:nvSpPr>
          <p:cNvPr id="23" name="TextBox 22">
            <a:extLst>
              <a:ext uri="{FF2B5EF4-FFF2-40B4-BE49-F238E27FC236}">
                <a16:creationId xmlns:a16="http://schemas.microsoft.com/office/drawing/2014/main" id="{14E76266-34F4-500A-D970-D1C775CD2A63}"/>
              </a:ext>
            </a:extLst>
          </p:cNvPr>
          <p:cNvSpPr txBox="1"/>
          <p:nvPr/>
        </p:nvSpPr>
        <p:spPr>
          <a:xfrm>
            <a:off x="3276913" y="2535061"/>
            <a:ext cx="1340989" cy="368159"/>
          </a:xfrm>
          <a:prstGeom prst="rect">
            <a:avLst/>
          </a:prstGeom>
          <a:noFill/>
        </p:spPr>
        <p:txBody>
          <a:bodyPr wrap="square" rtlCol="0">
            <a:spAutoFit/>
          </a:bodyPr>
          <a:lstStyle/>
          <a:p>
            <a:r>
              <a:rPr lang="en-US" b="1" i="1"/>
              <a:t>Mid-Market</a:t>
            </a:r>
          </a:p>
        </p:txBody>
      </p:sp>
      <p:sp>
        <p:nvSpPr>
          <p:cNvPr id="24" name="TextBox 23">
            <a:extLst>
              <a:ext uri="{FF2B5EF4-FFF2-40B4-BE49-F238E27FC236}">
                <a16:creationId xmlns:a16="http://schemas.microsoft.com/office/drawing/2014/main" id="{05F77222-9FBA-017F-17AB-93C68FD576DF}"/>
              </a:ext>
            </a:extLst>
          </p:cNvPr>
          <p:cNvSpPr txBox="1"/>
          <p:nvPr/>
        </p:nvSpPr>
        <p:spPr>
          <a:xfrm>
            <a:off x="5710974" y="2535061"/>
            <a:ext cx="1157329" cy="368159"/>
          </a:xfrm>
          <a:prstGeom prst="rect">
            <a:avLst/>
          </a:prstGeom>
          <a:noFill/>
        </p:spPr>
        <p:txBody>
          <a:bodyPr wrap="square" rtlCol="0">
            <a:spAutoFit/>
          </a:bodyPr>
          <a:lstStyle/>
          <a:p>
            <a:r>
              <a:rPr lang="en-US" b="1" i="1"/>
              <a:t>Enterprise</a:t>
            </a:r>
          </a:p>
        </p:txBody>
      </p:sp>
      <p:sp>
        <p:nvSpPr>
          <p:cNvPr id="25" name="TextBox 24">
            <a:extLst>
              <a:ext uri="{FF2B5EF4-FFF2-40B4-BE49-F238E27FC236}">
                <a16:creationId xmlns:a16="http://schemas.microsoft.com/office/drawing/2014/main" id="{CF51A657-F6F4-382A-35E8-138173D0973C}"/>
              </a:ext>
            </a:extLst>
          </p:cNvPr>
          <p:cNvSpPr txBox="1"/>
          <p:nvPr/>
        </p:nvSpPr>
        <p:spPr>
          <a:xfrm>
            <a:off x="9188607" y="2535061"/>
            <a:ext cx="1720013" cy="368159"/>
          </a:xfrm>
          <a:prstGeom prst="rect">
            <a:avLst/>
          </a:prstGeom>
          <a:noFill/>
        </p:spPr>
        <p:txBody>
          <a:bodyPr wrap="square" rtlCol="0">
            <a:spAutoFit/>
          </a:bodyPr>
          <a:lstStyle/>
          <a:p>
            <a:r>
              <a:rPr lang="en-US" b="1" i="1"/>
              <a:t>Ultra-Enterprise</a:t>
            </a:r>
          </a:p>
        </p:txBody>
      </p:sp>
      <p:sp>
        <p:nvSpPr>
          <p:cNvPr id="28" name="Rectangle 27">
            <a:extLst>
              <a:ext uri="{FF2B5EF4-FFF2-40B4-BE49-F238E27FC236}">
                <a16:creationId xmlns:a16="http://schemas.microsoft.com/office/drawing/2014/main" id="{A95A5360-1E20-CE72-4FC2-4DFC76092882}"/>
              </a:ext>
            </a:extLst>
          </p:cNvPr>
          <p:cNvSpPr/>
          <p:nvPr/>
        </p:nvSpPr>
        <p:spPr>
          <a:xfrm>
            <a:off x="815789" y="233081"/>
            <a:ext cx="10807652" cy="735421"/>
          </a:xfrm>
          <a:prstGeom prst="rect">
            <a:avLst/>
          </a:prstGeom>
          <a:solidFill>
            <a:srgbClr val="1A2C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a:solidFill>
                  <a:schemeClr val="accent4"/>
                </a:solidFill>
              </a:rPr>
              <a:t>25 Years of Profitable Urgent Care Growth</a:t>
            </a:r>
          </a:p>
        </p:txBody>
      </p:sp>
      <p:sp>
        <p:nvSpPr>
          <p:cNvPr id="29" name="TextBox 28">
            <a:extLst>
              <a:ext uri="{FF2B5EF4-FFF2-40B4-BE49-F238E27FC236}">
                <a16:creationId xmlns:a16="http://schemas.microsoft.com/office/drawing/2014/main" id="{E3B5692A-1726-2F74-BA90-F0C9FD646E29}"/>
              </a:ext>
            </a:extLst>
          </p:cNvPr>
          <p:cNvSpPr txBox="1"/>
          <p:nvPr/>
        </p:nvSpPr>
        <p:spPr>
          <a:xfrm>
            <a:off x="4769536" y="6334636"/>
            <a:ext cx="1884125" cy="368159"/>
          </a:xfrm>
          <a:prstGeom prst="rect">
            <a:avLst/>
          </a:prstGeom>
          <a:noFill/>
        </p:spPr>
        <p:txBody>
          <a:bodyPr wrap="square" rtlCol="0">
            <a:spAutoFit/>
          </a:bodyPr>
          <a:lstStyle/>
          <a:p>
            <a:r>
              <a:rPr lang="en-US" b="1" i="1"/>
              <a:t>Local Acquisitions</a:t>
            </a:r>
          </a:p>
        </p:txBody>
      </p:sp>
      <p:sp>
        <p:nvSpPr>
          <p:cNvPr id="30" name="TextBox 29">
            <a:extLst>
              <a:ext uri="{FF2B5EF4-FFF2-40B4-BE49-F238E27FC236}">
                <a16:creationId xmlns:a16="http://schemas.microsoft.com/office/drawing/2014/main" id="{4F081E99-99E2-7B81-3F0A-97C6113A2810}"/>
              </a:ext>
            </a:extLst>
          </p:cNvPr>
          <p:cNvSpPr txBox="1"/>
          <p:nvPr/>
        </p:nvSpPr>
        <p:spPr>
          <a:xfrm>
            <a:off x="7081619" y="6334636"/>
            <a:ext cx="4108238" cy="368159"/>
          </a:xfrm>
          <a:prstGeom prst="rect">
            <a:avLst/>
          </a:prstGeom>
          <a:noFill/>
        </p:spPr>
        <p:txBody>
          <a:bodyPr wrap="square" rtlCol="0">
            <a:spAutoFit/>
          </a:bodyPr>
          <a:lstStyle/>
          <a:p>
            <a:r>
              <a:rPr lang="en-US" b="1" i="1"/>
              <a:t>Integrated and Accountable Care Models</a:t>
            </a:r>
          </a:p>
        </p:txBody>
      </p:sp>
    </p:spTree>
    <p:extLst>
      <p:ext uri="{BB962C8B-B14F-4D97-AF65-F5344CB8AC3E}">
        <p14:creationId xmlns:p14="http://schemas.microsoft.com/office/powerpoint/2010/main" val="3236803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DA8BC36-00AE-5DC2-D533-8D34F9160815}"/>
              </a:ext>
            </a:extLst>
          </p:cNvPr>
          <p:cNvSpPr>
            <a:spLocks noGrp="1"/>
          </p:cNvSpPr>
          <p:nvPr>
            <p:ph type="body" sz="quarter" idx="11"/>
          </p:nvPr>
        </p:nvSpPr>
        <p:spPr>
          <a:xfrm>
            <a:off x="534990" y="1472570"/>
            <a:ext cx="8343834" cy="4668254"/>
          </a:xfrm>
        </p:spPr>
        <p:txBody>
          <a:bodyPr vert="horz" lIns="91440" tIns="45720" rIns="91440" bIns="45720" rtlCol="0" anchor="t">
            <a:noAutofit/>
          </a:bodyPr>
          <a:lstStyle/>
          <a:p>
            <a:pPr marL="0" indent="0">
              <a:lnSpc>
                <a:spcPct val="120000"/>
              </a:lnSpc>
              <a:spcBef>
                <a:spcPts val="0"/>
              </a:spcBef>
              <a:buNone/>
            </a:pPr>
            <a:r>
              <a:rPr lang="en-US" sz="2000">
                <a:solidFill>
                  <a:srgbClr val="F89D3D"/>
                </a:solidFill>
                <a:latin typeface="Tahoma"/>
                <a:ea typeface="Tahoma"/>
                <a:cs typeface="Tahoma"/>
              </a:rPr>
              <a:t>New </a:t>
            </a:r>
            <a:r>
              <a:rPr lang="en-US" sz="2000" b="0">
                <a:solidFill>
                  <a:srgbClr val="F89D3D"/>
                </a:solidFill>
                <a:latin typeface="Tahoma"/>
                <a:ea typeface="Tahoma"/>
                <a:cs typeface="Tahoma"/>
              </a:rPr>
              <a:t>Patients</a:t>
            </a:r>
          </a:p>
          <a:p>
            <a:pPr marL="385445" lvl="1" indent="-128270">
              <a:lnSpc>
                <a:spcPct val="120000"/>
              </a:lnSpc>
              <a:spcBef>
                <a:spcPts val="0"/>
              </a:spcBef>
            </a:pPr>
            <a:r>
              <a:rPr lang="en-US" sz="2000" dirty="0">
                <a:latin typeface="Tahoma"/>
                <a:ea typeface="Tahoma"/>
                <a:cs typeface="Tahoma"/>
              </a:rPr>
              <a:t>Millions introduced to urgent care during the pandemic, 2/3 of which will return</a:t>
            </a:r>
          </a:p>
          <a:p>
            <a:pPr marL="0" indent="0">
              <a:lnSpc>
                <a:spcPct val="120000"/>
              </a:lnSpc>
              <a:spcBef>
                <a:spcPts val="0"/>
              </a:spcBef>
              <a:buNone/>
            </a:pPr>
            <a:r>
              <a:rPr lang="en-US" sz="2000" b="1" dirty="0">
                <a:solidFill>
                  <a:srgbClr val="F89D3D"/>
                </a:solidFill>
                <a:latin typeface="Tahoma"/>
                <a:ea typeface="Tahoma"/>
                <a:cs typeface="Tahoma"/>
              </a:rPr>
              <a:t>New </a:t>
            </a:r>
            <a:r>
              <a:rPr lang="en-US" sz="2000" b="0" dirty="0">
                <a:solidFill>
                  <a:srgbClr val="F89D3D"/>
                </a:solidFill>
                <a:latin typeface="Tahoma"/>
                <a:ea typeface="Tahoma"/>
                <a:cs typeface="Tahoma"/>
              </a:rPr>
              <a:t>Locations</a:t>
            </a:r>
          </a:p>
          <a:p>
            <a:pPr marL="385445" lvl="1" indent="-128270">
              <a:lnSpc>
                <a:spcPct val="120000"/>
              </a:lnSpc>
              <a:spcBef>
                <a:spcPts val="0"/>
              </a:spcBef>
            </a:pPr>
            <a:r>
              <a:rPr lang="en-US" sz="2000" dirty="0">
                <a:latin typeface="Tahoma"/>
                <a:ea typeface="Tahoma"/>
                <a:cs typeface="Tahoma"/>
              </a:rPr>
              <a:t> Rooftop expansion continues, although more corporate, less hospital activity</a:t>
            </a:r>
          </a:p>
          <a:p>
            <a:pPr marL="385445" lvl="1" indent="-128270">
              <a:lnSpc>
                <a:spcPct val="120000"/>
              </a:lnSpc>
              <a:spcBef>
                <a:spcPts val="0"/>
              </a:spcBef>
            </a:pPr>
            <a:r>
              <a:rPr lang="en-US" sz="2000" dirty="0">
                <a:latin typeface="Tahoma"/>
                <a:ea typeface="Tahoma"/>
                <a:cs typeface="Tahoma"/>
              </a:rPr>
              <a:t> Resurgence of independent operators</a:t>
            </a:r>
          </a:p>
          <a:p>
            <a:pPr marL="0" indent="0">
              <a:lnSpc>
                <a:spcPct val="120000"/>
              </a:lnSpc>
              <a:spcBef>
                <a:spcPts val="0"/>
              </a:spcBef>
              <a:buNone/>
            </a:pPr>
            <a:r>
              <a:rPr lang="en-US" sz="2000" b="1" dirty="0">
                <a:solidFill>
                  <a:srgbClr val="F89D3D"/>
                </a:solidFill>
                <a:latin typeface="Tahoma"/>
                <a:ea typeface="Tahoma"/>
                <a:cs typeface="Tahoma"/>
              </a:rPr>
              <a:t>New </a:t>
            </a:r>
            <a:r>
              <a:rPr lang="en-US" sz="2000" b="0" dirty="0">
                <a:solidFill>
                  <a:srgbClr val="F89D3D"/>
                </a:solidFill>
                <a:latin typeface="Tahoma"/>
                <a:ea typeface="Tahoma"/>
                <a:cs typeface="Tahoma"/>
              </a:rPr>
              <a:t>Geographies</a:t>
            </a:r>
          </a:p>
          <a:p>
            <a:pPr marL="385445" lvl="1" indent="-128270">
              <a:lnSpc>
                <a:spcPct val="120000"/>
              </a:lnSpc>
              <a:spcBef>
                <a:spcPts val="0"/>
              </a:spcBef>
            </a:pPr>
            <a:r>
              <a:rPr lang="en-US" sz="2000" dirty="0">
                <a:latin typeface="Tahoma"/>
                <a:ea typeface="Tahoma"/>
                <a:cs typeface="Tahoma"/>
              </a:rPr>
              <a:t> Shift from the affluent suburbs to underserved rural and urban markets</a:t>
            </a:r>
          </a:p>
          <a:p>
            <a:pPr marL="385445" lvl="1" indent="-128270">
              <a:lnSpc>
                <a:spcPct val="120000"/>
              </a:lnSpc>
              <a:spcBef>
                <a:spcPts val="0"/>
              </a:spcBef>
            </a:pPr>
            <a:r>
              <a:rPr lang="en-US" sz="2000" dirty="0">
                <a:latin typeface="Tahoma"/>
                <a:ea typeface="Tahoma"/>
                <a:cs typeface="Tahoma"/>
              </a:rPr>
              <a:t> Strategic real estate — intercepting, flanking, boxing in competitors</a:t>
            </a:r>
          </a:p>
          <a:p>
            <a:pPr marL="128270" indent="-128270">
              <a:lnSpc>
                <a:spcPct val="120000"/>
              </a:lnSpc>
              <a:spcBef>
                <a:spcPts val="0"/>
              </a:spcBef>
            </a:pPr>
            <a:endParaRPr lang="en-US" sz="2400"/>
          </a:p>
        </p:txBody>
      </p:sp>
      <p:sp>
        <p:nvSpPr>
          <p:cNvPr id="4" name="Title 3">
            <a:extLst>
              <a:ext uri="{FF2B5EF4-FFF2-40B4-BE49-F238E27FC236}">
                <a16:creationId xmlns:a16="http://schemas.microsoft.com/office/drawing/2014/main" id="{8B68B40E-DE5C-DB47-63DE-68891E3E1660}"/>
              </a:ext>
            </a:extLst>
          </p:cNvPr>
          <p:cNvSpPr>
            <a:spLocks noGrp="1"/>
          </p:cNvSpPr>
          <p:nvPr>
            <p:ph type="title" idx="4294967295"/>
          </p:nvPr>
        </p:nvSpPr>
        <p:spPr>
          <a:xfrm>
            <a:off x="534990" y="147007"/>
            <a:ext cx="11407074" cy="1325563"/>
          </a:xfrm>
        </p:spPr>
        <p:txBody>
          <a:bodyPr>
            <a:normAutofit/>
          </a:bodyPr>
          <a:lstStyle/>
          <a:p>
            <a:r>
              <a:rPr lang="en-US" sz="3600" b="1" dirty="0"/>
              <a:t>Post-COVID Growth Theses</a:t>
            </a:r>
          </a:p>
        </p:txBody>
      </p:sp>
    </p:spTree>
    <p:extLst>
      <p:ext uri="{BB962C8B-B14F-4D97-AF65-F5344CB8AC3E}">
        <p14:creationId xmlns:p14="http://schemas.microsoft.com/office/powerpoint/2010/main" val="1841208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DA8BC36-00AE-5DC2-D533-8D34F9160815}"/>
              </a:ext>
            </a:extLst>
          </p:cNvPr>
          <p:cNvSpPr>
            <a:spLocks noGrp="1"/>
          </p:cNvSpPr>
          <p:nvPr>
            <p:ph type="body" sz="quarter" idx="11"/>
          </p:nvPr>
        </p:nvSpPr>
        <p:spPr>
          <a:xfrm>
            <a:off x="534990" y="1472570"/>
            <a:ext cx="8817888" cy="4255878"/>
          </a:xfrm>
        </p:spPr>
        <p:txBody>
          <a:bodyPr vert="horz" lIns="91440" tIns="45720" rIns="91440" bIns="45720" rtlCol="0" anchor="t">
            <a:normAutofit/>
          </a:bodyPr>
          <a:lstStyle/>
          <a:p>
            <a:pPr marL="0" indent="0">
              <a:lnSpc>
                <a:spcPct val="120000"/>
              </a:lnSpc>
              <a:spcBef>
                <a:spcPts val="0"/>
              </a:spcBef>
              <a:buNone/>
            </a:pPr>
            <a:r>
              <a:rPr lang="en-US" sz="2000" b="1">
                <a:solidFill>
                  <a:srgbClr val="F89D3D"/>
                </a:solidFill>
              </a:rPr>
              <a:t>New </a:t>
            </a:r>
            <a:r>
              <a:rPr lang="en-US" sz="2000" b="0">
                <a:solidFill>
                  <a:srgbClr val="F89D3D"/>
                </a:solidFill>
              </a:rPr>
              <a:t>Payers</a:t>
            </a:r>
            <a:r>
              <a:rPr lang="en-US" sz="2000">
                <a:solidFill>
                  <a:srgbClr val="F89D3D"/>
                </a:solidFill>
              </a:rPr>
              <a:t> </a:t>
            </a:r>
          </a:p>
          <a:p>
            <a:pPr marL="385445" lvl="1" indent="-128270">
              <a:lnSpc>
                <a:spcPct val="120000"/>
              </a:lnSpc>
              <a:spcBef>
                <a:spcPts val="0"/>
              </a:spcBef>
            </a:pPr>
            <a:r>
              <a:rPr lang="en-US" sz="2000"/>
              <a:t> Medicaid expansion and privatization </a:t>
            </a:r>
          </a:p>
          <a:p>
            <a:pPr marL="385445" lvl="1" indent="-128270">
              <a:lnSpc>
                <a:spcPct val="120000"/>
              </a:lnSpc>
              <a:spcBef>
                <a:spcPts val="0"/>
              </a:spcBef>
            </a:pPr>
            <a:r>
              <a:rPr lang="en-US" sz="2000"/>
              <a:t> Value-based care and population health</a:t>
            </a:r>
          </a:p>
          <a:p>
            <a:pPr marL="0" indent="0">
              <a:lnSpc>
                <a:spcPct val="120000"/>
              </a:lnSpc>
              <a:spcBef>
                <a:spcPts val="0"/>
              </a:spcBef>
              <a:buNone/>
            </a:pPr>
            <a:r>
              <a:rPr lang="en-US" sz="2000" b="1">
                <a:solidFill>
                  <a:srgbClr val="F89D3D"/>
                </a:solidFill>
              </a:rPr>
              <a:t>New </a:t>
            </a:r>
            <a:r>
              <a:rPr lang="en-US" sz="2000" b="0">
                <a:solidFill>
                  <a:srgbClr val="F89D3D"/>
                </a:solidFill>
              </a:rPr>
              <a:t>Services</a:t>
            </a:r>
          </a:p>
          <a:p>
            <a:pPr marL="385445" lvl="1" indent="-128270">
              <a:lnSpc>
                <a:spcPct val="120000"/>
              </a:lnSpc>
              <a:spcBef>
                <a:spcPts val="0"/>
              </a:spcBef>
            </a:pPr>
            <a:r>
              <a:rPr lang="en-US" sz="2000"/>
              <a:t> Specialist services</a:t>
            </a:r>
          </a:p>
          <a:p>
            <a:pPr marL="385445" lvl="1" indent="-128270">
              <a:lnSpc>
                <a:spcPct val="120000"/>
              </a:lnSpc>
              <a:spcBef>
                <a:spcPts val="0"/>
              </a:spcBef>
            </a:pPr>
            <a:r>
              <a:rPr lang="en-US" sz="2000"/>
              <a:t> Behavioral health</a:t>
            </a:r>
          </a:p>
          <a:p>
            <a:pPr marL="385445" lvl="1" indent="-128270">
              <a:lnSpc>
                <a:spcPct val="120000"/>
              </a:lnSpc>
              <a:spcBef>
                <a:spcPts val="0"/>
              </a:spcBef>
            </a:pPr>
            <a:r>
              <a:rPr lang="en-US" sz="2000"/>
              <a:t> Primary care</a:t>
            </a:r>
          </a:p>
          <a:p>
            <a:pPr marL="385445" lvl="1" indent="-128270">
              <a:lnSpc>
                <a:spcPct val="120000"/>
              </a:lnSpc>
              <a:spcBef>
                <a:spcPts val="0"/>
              </a:spcBef>
            </a:pPr>
            <a:r>
              <a:rPr lang="en-US" sz="2000"/>
              <a:t> Specialty urgent care</a:t>
            </a:r>
          </a:p>
          <a:p>
            <a:pPr marL="385445" lvl="1" indent="-128270">
              <a:lnSpc>
                <a:spcPct val="120000"/>
              </a:lnSpc>
              <a:spcBef>
                <a:spcPts val="0"/>
              </a:spcBef>
            </a:pPr>
            <a:r>
              <a:rPr lang="en-US" sz="2000"/>
              <a:t> Pediatric urgent care</a:t>
            </a:r>
          </a:p>
          <a:p>
            <a:pPr marL="385445" lvl="1" indent="-128270">
              <a:lnSpc>
                <a:spcPct val="120000"/>
              </a:lnSpc>
              <a:spcBef>
                <a:spcPts val="0"/>
              </a:spcBef>
            </a:pPr>
            <a:r>
              <a:rPr lang="en-US" sz="2000"/>
              <a:t> Occupational medicine</a:t>
            </a:r>
          </a:p>
          <a:p>
            <a:pPr marL="385445" lvl="1" indent="-128270">
              <a:lnSpc>
                <a:spcPct val="120000"/>
              </a:lnSpc>
              <a:spcBef>
                <a:spcPts val="0"/>
              </a:spcBef>
            </a:pPr>
            <a:endParaRPr lang="en-US" sz="2000"/>
          </a:p>
          <a:p>
            <a:pPr marL="385445" lvl="1" indent="-128270">
              <a:lnSpc>
                <a:spcPct val="120000"/>
              </a:lnSpc>
              <a:spcBef>
                <a:spcPts val="0"/>
              </a:spcBef>
            </a:pPr>
            <a:endParaRPr lang="en-US" sz="2000"/>
          </a:p>
          <a:p>
            <a:pPr marL="128270" indent="-128270">
              <a:lnSpc>
                <a:spcPct val="120000"/>
              </a:lnSpc>
              <a:spcBef>
                <a:spcPts val="0"/>
              </a:spcBef>
            </a:pPr>
            <a:endParaRPr lang="en-US" sz="2000"/>
          </a:p>
        </p:txBody>
      </p:sp>
      <p:sp>
        <p:nvSpPr>
          <p:cNvPr id="2" name="Title 3">
            <a:extLst>
              <a:ext uri="{FF2B5EF4-FFF2-40B4-BE49-F238E27FC236}">
                <a16:creationId xmlns:a16="http://schemas.microsoft.com/office/drawing/2014/main" id="{C1EE27E7-BC04-10E1-7320-4720F8108086}"/>
              </a:ext>
            </a:extLst>
          </p:cNvPr>
          <p:cNvSpPr txBox="1">
            <a:spLocks/>
          </p:cNvSpPr>
          <p:nvPr/>
        </p:nvSpPr>
        <p:spPr>
          <a:xfrm>
            <a:off x="534990" y="147007"/>
            <a:ext cx="1127905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dirty="0"/>
              <a:t>Post-COVID Growth Theses, cont’d.</a:t>
            </a:r>
          </a:p>
        </p:txBody>
      </p:sp>
    </p:spTree>
    <p:extLst>
      <p:ext uri="{BB962C8B-B14F-4D97-AF65-F5344CB8AC3E}">
        <p14:creationId xmlns:p14="http://schemas.microsoft.com/office/powerpoint/2010/main" val="482034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68B40E-DE5C-DB47-63DE-68891E3E1660}"/>
              </a:ext>
            </a:extLst>
          </p:cNvPr>
          <p:cNvSpPr>
            <a:spLocks noGrp="1"/>
          </p:cNvSpPr>
          <p:nvPr>
            <p:ph type="title" idx="4294967295"/>
          </p:nvPr>
        </p:nvSpPr>
        <p:spPr>
          <a:xfrm>
            <a:off x="2187442" y="2641987"/>
            <a:ext cx="4636268" cy="1574025"/>
          </a:xfrm>
        </p:spPr>
        <p:txBody>
          <a:bodyPr>
            <a:normAutofit/>
          </a:bodyPr>
          <a:lstStyle/>
          <a:p>
            <a:r>
              <a:rPr lang="en-US" sz="4400" b="1"/>
              <a:t>Urgent Care De Novo Growth</a:t>
            </a:r>
          </a:p>
        </p:txBody>
      </p:sp>
    </p:spTree>
    <p:extLst>
      <p:ext uri="{BB962C8B-B14F-4D97-AF65-F5344CB8AC3E}">
        <p14:creationId xmlns:p14="http://schemas.microsoft.com/office/powerpoint/2010/main" val="2595796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512885" y="822960"/>
            <a:ext cx="10251440" cy="1213435"/>
          </a:xfrm>
        </p:spPr>
        <p:txBody>
          <a:bodyPr>
            <a:normAutofit/>
          </a:bodyPr>
          <a:lstStyle/>
          <a:p>
            <a:r>
              <a:rPr lang="en-US" sz="3600" b="1">
                <a:latin typeface="Tahoma"/>
                <a:ea typeface="Tahoma"/>
                <a:cs typeface="Tahoma"/>
              </a:rPr>
              <a:t>2023 Rooftops Added</a:t>
            </a:r>
            <a:endParaRPr lang="en-US" sz="3600"/>
          </a:p>
        </p:txBody>
      </p:sp>
      <p:sp>
        <p:nvSpPr>
          <p:cNvPr id="5" name="TextBox 4">
            <a:extLst>
              <a:ext uri="{FF2B5EF4-FFF2-40B4-BE49-F238E27FC236}">
                <a16:creationId xmlns:a16="http://schemas.microsoft.com/office/drawing/2014/main" id="{534B36DC-57FC-D965-682B-6FE6F7FED248}"/>
              </a:ext>
            </a:extLst>
          </p:cNvPr>
          <p:cNvSpPr txBox="1"/>
          <p:nvPr/>
        </p:nvSpPr>
        <p:spPr>
          <a:xfrm>
            <a:off x="0" y="2041931"/>
            <a:ext cx="10650621" cy="2031325"/>
          </a:xfrm>
          <a:prstGeom prst="rect">
            <a:avLst/>
          </a:prstGeom>
          <a:noFill/>
        </p:spPr>
        <p:txBody>
          <a:bodyPr wrap="square">
            <a:spAutoFit/>
          </a:bodyPr>
          <a:lstStyle/>
          <a:p>
            <a:pPr marL="1200150" marR="0" indent="-285750">
              <a:spcBef>
                <a:spcPts val="0"/>
              </a:spcBef>
              <a:spcAft>
                <a:spcPts val="0"/>
              </a:spcAft>
              <a:buFont typeface="Arial" panose="020B0604020202020204" pitchFamily="34" charset="0"/>
              <a:buChar char="•"/>
            </a:pPr>
            <a:r>
              <a:rPr lang="en-US" sz="1800" dirty="0">
                <a:solidFill>
                  <a:srgbClr val="1A2C54"/>
                </a:solidFill>
                <a:effectLst/>
                <a:latin typeface="Tahoma" panose="020B0604030504040204" pitchFamily="34" charset="0"/>
                <a:ea typeface="Tahoma" panose="020B0604030504040204" pitchFamily="34" charset="0"/>
                <a:cs typeface="Tahoma" panose="020B0604030504040204" pitchFamily="34" charset="0"/>
              </a:rPr>
              <a:t>1,540 new rooftops added in 2023      </a:t>
            </a:r>
          </a:p>
          <a:p>
            <a:pPr marL="1657350" lvl="1" indent="-285750">
              <a:buFont typeface="Arial" panose="020B0604020202020204" pitchFamily="34" charset="0"/>
              <a:buChar char="•"/>
            </a:pP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50% are </a:t>
            </a:r>
            <a:r>
              <a:rPr lang="en-US" dirty="0">
                <a:solidFill>
                  <a:srgbClr val="1A2C54"/>
                </a:solidFill>
                <a:latin typeface="Tahoma" panose="020B0604030504040204" pitchFamily="34" charset="0"/>
                <a:ea typeface="Tahoma" panose="020B0604030504040204" pitchFamily="34" charset="0"/>
                <a:cs typeface="Tahoma" panose="020B0604030504040204" pitchFamily="34" charset="0"/>
              </a:rPr>
              <a:t>enterprise operators</a:t>
            </a:r>
          </a:p>
          <a:p>
            <a:pPr marL="2114550" lvl="2" indent="-285750">
              <a:buFont typeface="Arial" panose="020B0604020202020204" pitchFamily="34" charset="0"/>
              <a:buChar char="•"/>
            </a:pP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Since 2019</a:t>
            </a:r>
            <a:r>
              <a:rPr lang="en-US" dirty="0">
                <a:solidFill>
                  <a:srgbClr val="1A2C54"/>
                </a:solidFill>
                <a:latin typeface="Tahoma" panose="020B0604030504040204" pitchFamily="34" charset="0"/>
                <a:ea typeface="Tahoma" panose="020B0604030504040204" pitchFamily="34" charset="0"/>
                <a:cs typeface="Tahoma" panose="020B0604030504040204" pitchFamily="34" charset="0"/>
              </a:rPr>
              <a:t>, 10+ unit operators have driven urgent care growth</a:t>
            </a:r>
            <a:endPar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endParaRPr>
          </a:p>
          <a:p>
            <a:pPr marL="1657350" lvl="1" indent="-285750">
              <a:buFont typeface="Arial" panose="020B0604020202020204" pitchFamily="34" charset="0"/>
              <a:buChar char="•"/>
            </a:pP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32% are hospital affiliated</a:t>
            </a:r>
            <a:endParaRPr lang="en-US"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2114550" lvl="2" indent="-285750">
              <a:buFont typeface="Arial" panose="020B0604020202020204" pitchFamily="34" charset="0"/>
              <a:buChar char="•"/>
            </a:pP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Slowed post-pandemic but </a:t>
            </a:r>
            <a:r>
              <a:rPr lang="en-US" dirty="0">
                <a:solidFill>
                  <a:srgbClr val="1A2C54"/>
                </a:solidFill>
                <a:latin typeface="Tahoma" panose="020B0604030504040204" pitchFamily="34" charset="0"/>
                <a:ea typeface="Tahoma" panose="020B0604030504040204" pitchFamily="34" charset="0"/>
                <a:cs typeface="Tahoma" panose="020B0604030504040204" pitchFamily="34" charset="0"/>
              </a:rPr>
              <a:t>then </a:t>
            </a: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stable (478-490/year) for the last 3-years</a:t>
            </a:r>
            <a:endParaRPr lang="en-US"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1657350" lvl="1" indent="-285750">
              <a:buFont typeface="Arial" panose="020B0604020202020204" pitchFamily="34" charset="0"/>
              <a:buChar char="•"/>
            </a:pP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18% of which are start-ups (new single unit operators added)</a:t>
            </a:r>
          </a:p>
          <a:p>
            <a:pPr marL="2114550" lvl="2" indent="-285750">
              <a:buFont typeface="Arial" panose="020B0604020202020204" pitchFamily="34" charset="0"/>
              <a:buChar char="•"/>
            </a:pPr>
            <a:r>
              <a:rPr lang="en-US" dirty="0">
                <a:solidFill>
                  <a:srgbClr val="1A2C54"/>
                </a:solidFill>
                <a:latin typeface="Tahoma" panose="020B0604030504040204" pitchFamily="34" charset="0"/>
                <a:ea typeface="Tahoma" panose="020B0604030504040204" pitchFamily="34" charset="0"/>
                <a:cs typeface="Tahoma" panose="020B0604030504040204" pitchFamily="34" charset="0"/>
              </a:rPr>
              <a:t>V</a:t>
            </a: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ery stable as a percentage  (16-18%) or ~250/year</a:t>
            </a:r>
          </a:p>
        </p:txBody>
      </p:sp>
      <p:pic>
        <p:nvPicPr>
          <p:cNvPr id="7" name="Picture 6">
            <a:extLst>
              <a:ext uri="{FF2B5EF4-FFF2-40B4-BE49-F238E27FC236}">
                <a16:creationId xmlns:a16="http://schemas.microsoft.com/office/drawing/2014/main" id="{890BC59C-DECF-DFC3-889A-84C5D3849483}"/>
              </a:ext>
            </a:extLst>
          </p:cNvPr>
          <p:cNvPicPr>
            <a:picLocks noChangeAspect="1"/>
          </p:cNvPicPr>
          <p:nvPr/>
        </p:nvPicPr>
        <p:blipFill>
          <a:blip r:embed="rId3"/>
          <a:stretch>
            <a:fillRect/>
          </a:stretch>
        </p:blipFill>
        <p:spPr>
          <a:xfrm>
            <a:off x="277306" y="4564941"/>
            <a:ext cx="5693871" cy="1840808"/>
          </a:xfrm>
          <a:prstGeom prst="rect">
            <a:avLst/>
          </a:prstGeom>
        </p:spPr>
      </p:pic>
      <p:pic>
        <p:nvPicPr>
          <p:cNvPr id="8" name="Picture 7">
            <a:extLst>
              <a:ext uri="{FF2B5EF4-FFF2-40B4-BE49-F238E27FC236}">
                <a16:creationId xmlns:a16="http://schemas.microsoft.com/office/drawing/2014/main" id="{01F3AA45-6CB1-C42A-36C3-8F48D836D324}"/>
              </a:ext>
            </a:extLst>
          </p:cNvPr>
          <p:cNvPicPr>
            <a:picLocks noChangeAspect="1"/>
          </p:cNvPicPr>
          <p:nvPr/>
        </p:nvPicPr>
        <p:blipFill>
          <a:blip r:embed="rId4"/>
          <a:stretch>
            <a:fillRect/>
          </a:stretch>
        </p:blipFill>
        <p:spPr>
          <a:xfrm>
            <a:off x="6272933" y="4545051"/>
            <a:ext cx="5641761" cy="1880587"/>
          </a:xfrm>
          <a:prstGeom prst="rect">
            <a:avLst/>
          </a:prstGeom>
        </p:spPr>
      </p:pic>
    </p:spTree>
    <p:extLst>
      <p:ext uri="{BB962C8B-B14F-4D97-AF65-F5344CB8AC3E}">
        <p14:creationId xmlns:p14="http://schemas.microsoft.com/office/powerpoint/2010/main" val="2984543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512885" y="822960"/>
            <a:ext cx="10251440" cy="1213435"/>
          </a:xfrm>
        </p:spPr>
        <p:txBody>
          <a:bodyPr>
            <a:normAutofit/>
          </a:bodyPr>
          <a:lstStyle/>
          <a:p>
            <a:r>
              <a:rPr lang="en-US" sz="3600" b="1">
                <a:latin typeface="Tahoma"/>
                <a:ea typeface="Tahoma"/>
                <a:cs typeface="Tahoma"/>
              </a:rPr>
              <a:t>Year-Over-Year Change in New Rooftops</a:t>
            </a:r>
            <a:endParaRPr lang="en-US" sz="3600"/>
          </a:p>
        </p:txBody>
      </p:sp>
      <p:sp>
        <p:nvSpPr>
          <p:cNvPr id="3" name="TextBox 2">
            <a:extLst>
              <a:ext uri="{FF2B5EF4-FFF2-40B4-BE49-F238E27FC236}">
                <a16:creationId xmlns:a16="http://schemas.microsoft.com/office/drawing/2014/main" id="{22E38EC8-B531-A776-E1C7-B6A8309B20E6}"/>
              </a:ext>
            </a:extLst>
          </p:cNvPr>
          <p:cNvSpPr txBox="1"/>
          <p:nvPr/>
        </p:nvSpPr>
        <p:spPr>
          <a:xfrm>
            <a:off x="-845818" y="1885464"/>
            <a:ext cx="7192190" cy="4524315"/>
          </a:xfrm>
          <a:prstGeom prst="rect">
            <a:avLst/>
          </a:prstGeom>
          <a:noFill/>
        </p:spPr>
        <p:txBody>
          <a:bodyPr wrap="square">
            <a:spAutoFit/>
          </a:bodyPr>
          <a:lstStyle/>
          <a:p>
            <a:pPr marL="1657350" marR="0" indent="-285750">
              <a:spcBef>
                <a:spcPts val="0"/>
              </a:spcBef>
              <a:spcAft>
                <a:spcPts val="0"/>
              </a:spcAft>
              <a:buFont typeface="Arial" panose="020B0604020202020204" pitchFamily="34" charset="0"/>
              <a:buChar char="•"/>
            </a:pP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Enterprise has led de novo growth since 2020 although some reclassification of mid-market may have occurred as:</a:t>
            </a:r>
            <a:endParaRPr lang="en-US"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2114550" lvl="1" indent="-285750">
              <a:buFont typeface="Arial" panose="020B0604020202020204" pitchFamily="34" charset="0"/>
              <a:buChar char="•"/>
            </a:pP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Mid-market grew organically into enterprise </a:t>
            </a:r>
            <a:endParaRPr lang="en-US"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2114550" lvl="1" indent="-285750">
              <a:buFont typeface="Arial" panose="020B0604020202020204" pitchFamily="34" charset="0"/>
              <a:buChar char="•"/>
            </a:pP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Mid-market was acquired by enterprise </a:t>
            </a:r>
          </a:p>
          <a:p>
            <a:pPr marL="1657350" marR="0" indent="-285750">
              <a:spcBef>
                <a:spcPts val="0"/>
              </a:spcBef>
              <a:spcAft>
                <a:spcPts val="0"/>
              </a:spcAft>
              <a:buFont typeface="Arial" panose="020B0604020202020204" pitchFamily="34" charset="0"/>
              <a:buChar char="•"/>
            </a:pPr>
            <a:endPar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endParaRPr>
          </a:p>
          <a:p>
            <a:pPr marL="1657350" marR="0" indent="-285750">
              <a:spcBef>
                <a:spcPts val="0"/>
              </a:spcBef>
              <a:spcAft>
                <a:spcPts val="0"/>
              </a:spcAft>
              <a:buFont typeface="Arial" panose="020B0604020202020204" pitchFamily="34" charset="0"/>
              <a:buChar char="•"/>
            </a:pP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Structural shift from mid-market to enterprise as the industry growth driver was a one-time event in 2020 (not something that happened slowly over time)</a:t>
            </a:r>
          </a:p>
          <a:p>
            <a:pPr marL="2114550" lvl="1" indent="-285750">
              <a:buFont typeface="Arial" panose="020B0604020202020204" pitchFamily="34" charset="0"/>
              <a:buChar char="•"/>
            </a:pP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Mid-market more likely than enterprise to struggle with wage inflation, staffing challenges, flat reimbursement/payer audits and </a:t>
            </a:r>
            <a:r>
              <a:rPr lang="en-US" dirty="0" err="1">
                <a:solidFill>
                  <a:srgbClr val="1A2C54"/>
                </a:solidFill>
                <a:effectLst/>
                <a:latin typeface="Tahoma" panose="020B0604030504040204" pitchFamily="34" charset="0"/>
                <a:ea typeface="Tahoma" panose="020B0604030504040204" pitchFamily="34" charset="0"/>
                <a:cs typeface="Tahoma" panose="020B0604030504040204" pitchFamily="34" charset="0"/>
              </a:rPr>
              <a:t>clawbacks</a:t>
            </a: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 SEO competition, etc.</a:t>
            </a:r>
          </a:p>
          <a:p>
            <a:pPr marL="2114550" lvl="1" indent="-285750">
              <a:buFont typeface="Arial" panose="020B0604020202020204" pitchFamily="34" charset="0"/>
              <a:buChar char="•"/>
            </a:pP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Mid-market </a:t>
            </a:r>
            <a:r>
              <a:rPr lang="en-US" dirty="0">
                <a:solidFill>
                  <a:srgbClr val="1A2C54"/>
                </a:solidFill>
                <a:latin typeface="Tahoma" panose="020B0604030504040204" pitchFamily="34" charset="0"/>
                <a:ea typeface="Tahoma" panose="020B0604030504040204" pitchFamily="34" charset="0"/>
                <a:cs typeface="Tahoma" panose="020B0604030504040204" pitchFamily="34" charset="0"/>
              </a:rPr>
              <a:t>operations are</a:t>
            </a: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 large enough to have complex business challenges but too small to have functional expertise</a:t>
            </a:r>
          </a:p>
        </p:txBody>
      </p:sp>
      <p:pic>
        <p:nvPicPr>
          <p:cNvPr id="5" name="Picture 4">
            <a:extLst>
              <a:ext uri="{FF2B5EF4-FFF2-40B4-BE49-F238E27FC236}">
                <a16:creationId xmlns:a16="http://schemas.microsoft.com/office/drawing/2014/main" id="{928B2210-BC31-7D2B-BA7D-BDEA3637A67F}"/>
              </a:ext>
            </a:extLst>
          </p:cNvPr>
          <p:cNvPicPr>
            <a:picLocks noChangeAspect="1"/>
          </p:cNvPicPr>
          <p:nvPr/>
        </p:nvPicPr>
        <p:blipFill>
          <a:blip r:embed="rId3"/>
          <a:stretch>
            <a:fillRect/>
          </a:stretch>
        </p:blipFill>
        <p:spPr>
          <a:xfrm>
            <a:off x="6524708" y="1885464"/>
            <a:ext cx="5388511" cy="3920628"/>
          </a:xfrm>
          <a:prstGeom prst="rect">
            <a:avLst/>
          </a:prstGeom>
        </p:spPr>
      </p:pic>
    </p:spTree>
    <p:extLst>
      <p:ext uri="{BB962C8B-B14F-4D97-AF65-F5344CB8AC3E}">
        <p14:creationId xmlns:p14="http://schemas.microsoft.com/office/powerpoint/2010/main" val="595309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512884" y="822960"/>
            <a:ext cx="11191435" cy="1213435"/>
          </a:xfrm>
        </p:spPr>
        <p:txBody>
          <a:bodyPr>
            <a:normAutofit/>
          </a:bodyPr>
          <a:lstStyle/>
          <a:p>
            <a:r>
              <a:rPr lang="en-US" sz="3600" b="1">
                <a:latin typeface="Tahoma"/>
                <a:ea typeface="Tahoma"/>
                <a:cs typeface="Tahoma"/>
              </a:rPr>
              <a:t>Percent and Count by Health System Affiliation</a:t>
            </a:r>
            <a:endParaRPr lang="en-US" sz="3600"/>
          </a:p>
        </p:txBody>
      </p:sp>
      <p:sp>
        <p:nvSpPr>
          <p:cNvPr id="7" name="TextBox 6">
            <a:extLst>
              <a:ext uri="{FF2B5EF4-FFF2-40B4-BE49-F238E27FC236}">
                <a16:creationId xmlns:a16="http://schemas.microsoft.com/office/drawing/2014/main" id="{F07B0EDF-A032-BE38-EC45-C84B3C532601}"/>
              </a:ext>
            </a:extLst>
          </p:cNvPr>
          <p:cNvSpPr txBox="1"/>
          <p:nvPr/>
        </p:nvSpPr>
        <p:spPr>
          <a:xfrm>
            <a:off x="5989891" y="2204422"/>
            <a:ext cx="5714428" cy="3970318"/>
          </a:xfrm>
          <a:prstGeom prst="rect">
            <a:avLst/>
          </a:prstGeom>
          <a:noFill/>
        </p:spPr>
        <p:txBody>
          <a:bodyPr wrap="square">
            <a:spAutoFit/>
          </a:bodyPr>
          <a:lstStyle/>
          <a:p>
            <a:pPr marL="457200" indent="-457200">
              <a:spcBef>
                <a:spcPts val="0"/>
              </a:spcBef>
              <a:spcAft>
                <a:spcPts val="0"/>
              </a:spcAft>
              <a:buFont typeface="Arial" panose="020B0604020202020204" pitchFamily="34" charset="0"/>
              <a:buChar char="•"/>
            </a:pPr>
            <a:endPar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endParaRPr>
          </a:p>
          <a:p>
            <a:pPr marL="1257300" marR="0" lvl="2" indent="-342900">
              <a:spcBef>
                <a:spcPts val="0"/>
              </a:spcBef>
              <a:spcAft>
                <a:spcPts val="0"/>
              </a:spcAft>
              <a:buFont typeface="Arial" panose="020B0604020202020204" pitchFamily="34" charset="0"/>
              <a:buChar char="•"/>
            </a:pP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NUCR Database (1/31/2024): </a:t>
            </a:r>
          </a:p>
          <a:p>
            <a:pPr marL="1257300" marR="0" lvl="2" indent="-342900">
              <a:spcBef>
                <a:spcPts val="0"/>
              </a:spcBef>
              <a:spcAft>
                <a:spcPts val="0"/>
              </a:spcAft>
              <a:buFont typeface="Arial" panose="020B0604020202020204" pitchFamily="34" charset="0"/>
              <a:buChar char="•"/>
            </a:pPr>
            <a:r>
              <a:rPr lang="en-US" dirty="0">
                <a:solidFill>
                  <a:srgbClr val="1A2C54"/>
                </a:solidFill>
                <a:effectLst/>
                <a:latin typeface="Tahoma" panose="020B0604030504040204" pitchFamily="34" charset="0"/>
                <a:ea typeface="Tahoma" panose="020B0604030504040204" pitchFamily="34" charset="0"/>
                <a:cs typeface="Tahoma" panose="020B0604030504040204" pitchFamily="34" charset="0"/>
              </a:rPr>
              <a:t>5,282 of 13,446 traditional/limited UC rooftops are affiliated with health systems</a:t>
            </a:r>
          </a:p>
          <a:p>
            <a:pPr marL="1714500" lvl="3" indent="-342900">
              <a:buFont typeface="Arial" panose="020B0604020202020204" pitchFamily="34" charset="0"/>
              <a:buChar char="•"/>
            </a:pPr>
            <a:r>
              <a:rPr lang="en-US" dirty="0">
                <a:solidFill>
                  <a:srgbClr val="1A2C54"/>
                </a:solidFill>
                <a:latin typeface="Tahoma" panose="020B0604030504040204" pitchFamily="34" charset="0"/>
                <a:ea typeface="Tahoma" panose="020B0604030504040204" pitchFamily="34" charset="0"/>
                <a:cs typeface="Tahoma" panose="020B0604030504040204" pitchFamily="34" charset="0"/>
              </a:rPr>
              <a:t>39% of total rooftops </a:t>
            </a:r>
          </a:p>
          <a:p>
            <a:pPr marL="1714500" lvl="3" indent="-342900">
              <a:buFont typeface="Arial" panose="020B0604020202020204" pitchFamily="34" charset="0"/>
              <a:buChar char="•"/>
            </a:pPr>
            <a:endParaRPr lang="en-US"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1257300" lvl="2" indent="-342900">
              <a:buFont typeface="Arial" panose="020B0604020202020204" pitchFamily="34" charset="0"/>
              <a:buChar char="•"/>
            </a:pPr>
            <a:r>
              <a:rPr lang="en-US" dirty="0">
                <a:solidFill>
                  <a:srgbClr val="1A2C54"/>
                </a:solidFill>
                <a:latin typeface="Tahoma" panose="020B0604030504040204" pitchFamily="34" charset="0"/>
                <a:ea typeface="Tahoma" panose="020B0604030504040204" pitchFamily="34" charset="0"/>
                <a:cs typeface="Tahoma" panose="020B0604030504040204" pitchFamily="34" charset="0"/>
              </a:rPr>
              <a:t>Hospital UC growth is proportionally less than physician and commercial operators</a:t>
            </a:r>
          </a:p>
          <a:p>
            <a:pPr marL="1714500" lvl="3" indent="-342900">
              <a:buFont typeface="Arial" panose="020B0604020202020204" pitchFamily="34" charset="0"/>
              <a:buChar char="•"/>
            </a:pPr>
            <a:r>
              <a:rPr lang="en-US" dirty="0">
                <a:solidFill>
                  <a:srgbClr val="1A2C54"/>
                </a:solidFill>
                <a:latin typeface="Tahoma" panose="020B0604030504040204" pitchFamily="34" charset="0"/>
                <a:ea typeface="Tahoma" panose="020B0604030504040204" pitchFamily="34" charset="0"/>
                <a:cs typeface="Tahoma" panose="020B0604030504040204" pitchFamily="34" charset="0"/>
              </a:rPr>
              <a:t>2022 50% of US hospitals lost money</a:t>
            </a:r>
          </a:p>
          <a:p>
            <a:pPr marL="1714500" lvl="3" indent="-342900">
              <a:buFont typeface="Arial" panose="020B0604020202020204" pitchFamily="34" charset="0"/>
              <a:buChar char="•"/>
            </a:pPr>
            <a:r>
              <a:rPr lang="en-US" dirty="0">
                <a:solidFill>
                  <a:srgbClr val="1A2C54"/>
                </a:solidFill>
                <a:latin typeface="Tahoma" panose="020B0604030504040204" pitchFamily="34" charset="0"/>
                <a:ea typeface="Tahoma" panose="020B0604030504040204" pitchFamily="34" charset="0"/>
                <a:cs typeface="Tahoma" panose="020B0604030504040204" pitchFamily="34" charset="0"/>
              </a:rPr>
              <a:t>32% of new rooftops in 2023 vs. 46% in 2019</a:t>
            </a:r>
          </a:p>
          <a:p>
            <a:pPr marL="1714500" lvl="3" indent="-342900">
              <a:buFont typeface="Arial" panose="020B0604020202020204" pitchFamily="34" charset="0"/>
              <a:buChar char="•"/>
            </a:pPr>
            <a:endParaRPr lang="en-US"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1257300" lvl="2" indent="-342900">
              <a:buFont typeface="Arial" panose="020B0604020202020204" pitchFamily="34" charset="0"/>
              <a:buChar char="•"/>
            </a:pPr>
            <a:r>
              <a:rPr lang="en-US" dirty="0">
                <a:solidFill>
                  <a:srgbClr val="1A2C54"/>
                </a:solidFill>
                <a:latin typeface="Tahoma" panose="020B0604030504040204" pitchFamily="34" charset="0"/>
                <a:ea typeface="Tahoma" panose="020B0604030504040204" pitchFamily="34" charset="0"/>
                <a:cs typeface="Tahoma" panose="020B0604030504040204" pitchFamily="34" charset="0"/>
              </a:rPr>
              <a:t>Hospital operators tend to have more locations than non-hospital operators</a:t>
            </a:r>
          </a:p>
        </p:txBody>
      </p:sp>
      <p:pic>
        <p:nvPicPr>
          <p:cNvPr id="4" name="Picture 3">
            <a:extLst>
              <a:ext uri="{FF2B5EF4-FFF2-40B4-BE49-F238E27FC236}">
                <a16:creationId xmlns:a16="http://schemas.microsoft.com/office/drawing/2014/main" id="{4EA636D1-25FF-B9E3-3322-6A8ADE5E4BB1}"/>
              </a:ext>
            </a:extLst>
          </p:cNvPr>
          <p:cNvPicPr>
            <a:picLocks noChangeAspect="1"/>
          </p:cNvPicPr>
          <p:nvPr/>
        </p:nvPicPr>
        <p:blipFill>
          <a:blip r:embed="rId3"/>
          <a:stretch>
            <a:fillRect/>
          </a:stretch>
        </p:blipFill>
        <p:spPr>
          <a:xfrm>
            <a:off x="487681" y="2357959"/>
            <a:ext cx="5887434" cy="1551889"/>
          </a:xfrm>
          <a:prstGeom prst="rect">
            <a:avLst/>
          </a:prstGeom>
        </p:spPr>
      </p:pic>
      <p:pic>
        <p:nvPicPr>
          <p:cNvPr id="8" name="Picture 7">
            <a:extLst>
              <a:ext uri="{FF2B5EF4-FFF2-40B4-BE49-F238E27FC236}">
                <a16:creationId xmlns:a16="http://schemas.microsoft.com/office/drawing/2014/main" id="{E22F8836-EF58-2F40-F45F-9DF1148BF28E}"/>
              </a:ext>
            </a:extLst>
          </p:cNvPr>
          <p:cNvPicPr>
            <a:picLocks noChangeAspect="1"/>
          </p:cNvPicPr>
          <p:nvPr/>
        </p:nvPicPr>
        <p:blipFill>
          <a:blip r:embed="rId4"/>
          <a:stretch>
            <a:fillRect/>
          </a:stretch>
        </p:blipFill>
        <p:spPr>
          <a:xfrm>
            <a:off x="512884" y="4231412"/>
            <a:ext cx="3804532" cy="1727954"/>
          </a:xfrm>
          <a:prstGeom prst="rect">
            <a:avLst/>
          </a:prstGeom>
        </p:spPr>
      </p:pic>
    </p:spTree>
    <p:extLst>
      <p:ext uri="{BB962C8B-B14F-4D97-AF65-F5344CB8AC3E}">
        <p14:creationId xmlns:p14="http://schemas.microsoft.com/office/powerpoint/2010/main" val="348398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512884" y="822960"/>
            <a:ext cx="10814245" cy="1213435"/>
          </a:xfrm>
        </p:spPr>
        <p:txBody>
          <a:bodyPr>
            <a:normAutofit/>
          </a:bodyPr>
          <a:lstStyle/>
          <a:p>
            <a:r>
              <a:rPr lang="en-US" sz="3600" b="1" dirty="0">
                <a:latin typeface="Tahoma"/>
                <a:ea typeface="Tahoma"/>
                <a:cs typeface="Tahoma"/>
              </a:rPr>
              <a:t>Urgent Care Closures</a:t>
            </a:r>
            <a:endParaRPr lang="en-US" sz="3600" dirty="0"/>
          </a:p>
        </p:txBody>
      </p:sp>
      <p:sp>
        <p:nvSpPr>
          <p:cNvPr id="3" name="TextBox 2">
            <a:extLst>
              <a:ext uri="{FF2B5EF4-FFF2-40B4-BE49-F238E27FC236}">
                <a16:creationId xmlns:a16="http://schemas.microsoft.com/office/drawing/2014/main" id="{57A93A57-C5E0-A8C5-2D2C-6ED7BEDDBA00}"/>
              </a:ext>
            </a:extLst>
          </p:cNvPr>
          <p:cNvSpPr txBox="1"/>
          <p:nvPr/>
        </p:nvSpPr>
        <p:spPr>
          <a:xfrm>
            <a:off x="-845818" y="2036394"/>
            <a:ext cx="6386647" cy="5016758"/>
          </a:xfrm>
          <a:prstGeom prst="rect">
            <a:avLst/>
          </a:prstGeom>
          <a:noFill/>
        </p:spPr>
        <p:txBody>
          <a:bodyPr wrap="square">
            <a:spAutoFit/>
          </a:bodyPr>
          <a:lstStyle/>
          <a:p>
            <a:pPr marL="1657350" marR="0" indent="-285750">
              <a:spcBef>
                <a:spcPts val="0"/>
              </a:spcBef>
              <a:spcAft>
                <a:spcPts val="0"/>
              </a:spcAft>
              <a:buFont typeface="Arial" panose="020B0604020202020204" pitchFamily="34" charset="0"/>
              <a:buChar char="•"/>
            </a:pPr>
            <a:r>
              <a:rPr lang="en-US" sz="2000" dirty="0">
                <a:solidFill>
                  <a:srgbClr val="1A2C54"/>
                </a:solidFill>
                <a:effectLst/>
                <a:latin typeface="Tahoma" panose="020B0604030504040204" pitchFamily="34" charset="0"/>
                <a:ea typeface="Tahoma" panose="020B0604030504040204" pitchFamily="34" charset="0"/>
                <a:cs typeface="Tahoma" panose="020B0604030504040204" pitchFamily="34" charset="0"/>
              </a:rPr>
              <a:t>In 2023, 4.7% of non-hospital, single unit operators closed (only 25% of all UC closures)</a:t>
            </a:r>
          </a:p>
          <a:p>
            <a:pPr marL="1657350" marR="0" indent="-285750">
              <a:spcBef>
                <a:spcPts val="0"/>
              </a:spcBef>
              <a:spcAft>
                <a:spcPts val="0"/>
              </a:spcAft>
              <a:buFont typeface="Arial" panose="020B0604020202020204" pitchFamily="34" charset="0"/>
              <a:buChar char="•"/>
            </a:pPr>
            <a:endPar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1657350" marR="0" indent="-285750">
              <a:spcBef>
                <a:spcPts val="0"/>
              </a:spcBef>
              <a:spcAft>
                <a:spcPts val="0"/>
              </a:spcAft>
              <a:buFont typeface="Arial" panose="020B0604020202020204" pitchFamily="34" charset="0"/>
              <a:buChar char="•"/>
            </a:pPr>
            <a:r>
              <a:rPr lang="en-US" sz="2000" dirty="0">
                <a:solidFill>
                  <a:srgbClr val="1A2C54"/>
                </a:solidFill>
                <a:effectLst/>
                <a:latin typeface="Tahoma" panose="020B0604030504040204" pitchFamily="34" charset="0"/>
                <a:ea typeface="Tahoma" panose="020B0604030504040204" pitchFamily="34" charset="0"/>
                <a:cs typeface="Tahoma" panose="020B0604030504040204" pitchFamily="34" charset="0"/>
              </a:rPr>
              <a:t>Every year, D and F-grade urgent cares have closed</a:t>
            </a:r>
          </a:p>
          <a:p>
            <a:pPr marL="1657350" indent="-285750">
              <a:buFont typeface="Arial" panose="020B0604020202020204" pitchFamily="34" charset="0"/>
              <a:buChar char="•"/>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Data wasn’t tracked well prior to 2022</a:t>
            </a:r>
          </a:p>
          <a:p>
            <a:pPr marL="1657350" marR="0" indent="-285750">
              <a:spcBef>
                <a:spcPts val="0"/>
              </a:spcBef>
              <a:spcAft>
                <a:spcPts val="0"/>
              </a:spcAft>
              <a:buFont typeface="Arial" panose="020B0604020202020204" pitchFamily="34" charset="0"/>
              <a:buChar char="•"/>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Closures slowed during the pandemic</a:t>
            </a:r>
          </a:p>
          <a:p>
            <a:pPr marL="1657350" marR="0" indent="-285750">
              <a:spcBef>
                <a:spcPts val="0"/>
              </a:spcBef>
              <a:spcAft>
                <a:spcPts val="0"/>
              </a:spcAft>
              <a:buFont typeface="Arial" panose="020B0604020202020204" pitchFamily="34" charset="0"/>
              <a:buChar char="•"/>
            </a:pPr>
            <a:endPar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1371600" marR="0">
              <a:spcBef>
                <a:spcPts val="0"/>
              </a:spcBef>
              <a:spcAft>
                <a:spcPts val="0"/>
              </a:spcAft>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Reasons for 2023 closures:</a:t>
            </a:r>
          </a:p>
          <a:p>
            <a:pPr marL="1657350" marR="0" indent="-285750">
              <a:spcBef>
                <a:spcPts val="0"/>
              </a:spcBef>
              <a:spcAft>
                <a:spcPts val="0"/>
              </a:spcAft>
              <a:buFont typeface="Arial" panose="020B0604020202020204" pitchFamily="34" charset="0"/>
              <a:buChar char="•"/>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Enterprise M&amp;A and rightsizing</a:t>
            </a:r>
          </a:p>
          <a:p>
            <a:pPr marL="1657350" marR="0" indent="-285750">
              <a:spcBef>
                <a:spcPts val="0"/>
              </a:spcBef>
              <a:spcAft>
                <a:spcPts val="0"/>
              </a:spcAft>
              <a:buFont typeface="Arial" panose="020B0604020202020204" pitchFamily="34" charset="0"/>
              <a:buChar char="•"/>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Undercapitalized mid-market platforms </a:t>
            </a:r>
          </a:p>
          <a:p>
            <a:pPr marL="1657350" marR="0" indent="-285750">
              <a:spcBef>
                <a:spcPts val="0"/>
              </a:spcBef>
              <a:spcAft>
                <a:spcPts val="0"/>
              </a:spcAft>
              <a:buFont typeface="Arial" panose="020B0604020202020204" pitchFamily="34" charset="0"/>
              <a:buChar char="•"/>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COVID opportunistic businesses</a:t>
            </a:r>
          </a:p>
          <a:p>
            <a:pPr marL="1657350" marR="0" indent="-285750">
              <a:spcBef>
                <a:spcPts val="0"/>
              </a:spcBef>
              <a:spcAft>
                <a:spcPts val="0"/>
              </a:spcAft>
              <a:buFont typeface="Arial" panose="020B0604020202020204" pitchFamily="34" charset="0"/>
              <a:buChar char="•"/>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“Catch up” of D/F centers </a:t>
            </a:r>
          </a:p>
          <a:p>
            <a:pPr marL="1657350" marR="0" indent="-285750">
              <a:spcBef>
                <a:spcPts val="0"/>
              </a:spcBef>
              <a:spcAft>
                <a:spcPts val="0"/>
              </a:spcAft>
              <a:buFont typeface="Arial" panose="020B0604020202020204" pitchFamily="34" charset="0"/>
              <a:buChar char="•"/>
            </a:pPr>
            <a:endParaRPr lang="en-US" sz="2000" dirty="0">
              <a:solidFill>
                <a:srgbClr val="1A2C54"/>
              </a:solidFill>
              <a:effectLst/>
              <a:latin typeface="Tahoma" panose="020B0604030504040204" pitchFamily="34" charset="0"/>
              <a:ea typeface="Tahoma" panose="020B0604030504040204" pitchFamily="34" charset="0"/>
              <a:cs typeface="Tahoma" panose="020B0604030504040204" pitchFamily="34" charset="0"/>
            </a:endParaRPr>
          </a:p>
          <a:p>
            <a:pPr marL="1657350" marR="0" indent="-285750">
              <a:spcBef>
                <a:spcPts val="0"/>
              </a:spcBef>
              <a:spcAft>
                <a:spcPts val="0"/>
              </a:spcAft>
              <a:buFont typeface="Arial" panose="020B0604020202020204" pitchFamily="34" charset="0"/>
              <a:buChar char="•"/>
            </a:pPr>
            <a:endParaRPr lang="en-US" sz="2000" dirty="0">
              <a:solidFill>
                <a:srgbClr val="1A2C54"/>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752F9ED0-E38B-3914-1309-7B292A0403EB}"/>
              </a:ext>
            </a:extLst>
          </p:cNvPr>
          <p:cNvPicPr>
            <a:picLocks noChangeAspect="1"/>
          </p:cNvPicPr>
          <p:nvPr/>
        </p:nvPicPr>
        <p:blipFill>
          <a:blip r:embed="rId3"/>
          <a:stretch>
            <a:fillRect/>
          </a:stretch>
        </p:blipFill>
        <p:spPr>
          <a:xfrm>
            <a:off x="5807540" y="921831"/>
            <a:ext cx="5415631" cy="2192248"/>
          </a:xfrm>
          <a:prstGeom prst="rect">
            <a:avLst/>
          </a:prstGeom>
        </p:spPr>
      </p:pic>
      <p:pic>
        <p:nvPicPr>
          <p:cNvPr id="10" name="Picture 9">
            <a:extLst>
              <a:ext uri="{FF2B5EF4-FFF2-40B4-BE49-F238E27FC236}">
                <a16:creationId xmlns:a16="http://schemas.microsoft.com/office/drawing/2014/main" id="{F2771FC4-13A2-9A55-78B4-7D954F351778}"/>
              </a:ext>
            </a:extLst>
          </p:cNvPr>
          <p:cNvPicPr>
            <a:picLocks noChangeAspect="1"/>
          </p:cNvPicPr>
          <p:nvPr/>
        </p:nvPicPr>
        <p:blipFill>
          <a:blip r:embed="rId4"/>
          <a:stretch>
            <a:fillRect/>
          </a:stretch>
        </p:blipFill>
        <p:spPr>
          <a:xfrm>
            <a:off x="5807540" y="3135272"/>
            <a:ext cx="3804546" cy="1772399"/>
          </a:xfrm>
          <a:prstGeom prst="rect">
            <a:avLst/>
          </a:prstGeom>
        </p:spPr>
      </p:pic>
      <p:pic>
        <p:nvPicPr>
          <p:cNvPr id="12" name="Picture 11">
            <a:extLst>
              <a:ext uri="{FF2B5EF4-FFF2-40B4-BE49-F238E27FC236}">
                <a16:creationId xmlns:a16="http://schemas.microsoft.com/office/drawing/2014/main" id="{725C119E-7D42-793B-716F-573F09996270}"/>
              </a:ext>
            </a:extLst>
          </p:cNvPr>
          <p:cNvPicPr>
            <a:picLocks noChangeAspect="1"/>
          </p:cNvPicPr>
          <p:nvPr/>
        </p:nvPicPr>
        <p:blipFill>
          <a:blip r:embed="rId5"/>
          <a:stretch>
            <a:fillRect/>
          </a:stretch>
        </p:blipFill>
        <p:spPr>
          <a:xfrm>
            <a:off x="5807540" y="4928864"/>
            <a:ext cx="3804546" cy="1768847"/>
          </a:xfrm>
          <a:prstGeom prst="rect">
            <a:avLst/>
          </a:prstGeom>
        </p:spPr>
      </p:pic>
    </p:spTree>
    <p:extLst>
      <p:ext uri="{BB962C8B-B14F-4D97-AF65-F5344CB8AC3E}">
        <p14:creationId xmlns:p14="http://schemas.microsoft.com/office/powerpoint/2010/main" val="950173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418C29-B7D3-DCEA-9D28-83A97D2F75DC}"/>
              </a:ext>
            </a:extLst>
          </p:cNvPr>
          <p:cNvSpPr>
            <a:spLocks noGrp="1"/>
          </p:cNvSpPr>
          <p:nvPr>
            <p:ph type="body" sz="quarter" idx="12"/>
          </p:nvPr>
        </p:nvSpPr>
        <p:spPr>
          <a:xfrm>
            <a:off x="774618" y="3342393"/>
            <a:ext cx="3307976" cy="2186874"/>
          </a:xfrm>
        </p:spPr>
        <p:txBody>
          <a:bodyPr/>
          <a:lstStyle/>
          <a:p>
            <a:r>
              <a:rPr lang="en-US" sz="1800" b="1" dirty="0"/>
              <a:t>Considerations</a:t>
            </a:r>
          </a:p>
          <a:p>
            <a:pPr marL="342900" indent="-342900">
              <a:buFont typeface="Arial" panose="020B0604020202020204" pitchFamily="34" charset="0"/>
              <a:buChar char="•"/>
            </a:pPr>
            <a:r>
              <a:rPr lang="en-US" sz="1800" dirty="0"/>
              <a:t>Attracting privately-insured patients along with underserved populations</a:t>
            </a:r>
          </a:p>
          <a:p>
            <a:pPr marL="342900" indent="-342900">
              <a:buFont typeface="Arial" panose="020B0604020202020204" pitchFamily="34" charset="0"/>
              <a:buChar char="•"/>
            </a:pPr>
            <a:r>
              <a:rPr lang="en-US" sz="1800" dirty="0"/>
              <a:t>Accessing grants and other funding opportunities to off-set startup capital</a:t>
            </a:r>
          </a:p>
          <a:p>
            <a:pPr marL="342900" indent="-342900">
              <a:buFont typeface="Arial" panose="020B0604020202020204" pitchFamily="34" charset="0"/>
              <a:buChar char="•"/>
            </a:pPr>
            <a:endParaRPr lang="en-US" dirty="0"/>
          </a:p>
          <a:p>
            <a:endParaRPr lang="en-US" dirty="0"/>
          </a:p>
        </p:txBody>
      </p:sp>
      <p:sp>
        <p:nvSpPr>
          <p:cNvPr id="3" name="Text Placeholder 2">
            <a:extLst>
              <a:ext uri="{FF2B5EF4-FFF2-40B4-BE49-F238E27FC236}">
                <a16:creationId xmlns:a16="http://schemas.microsoft.com/office/drawing/2014/main" id="{E102F62E-DCDF-4A55-C9F6-6957DA83312E}"/>
              </a:ext>
            </a:extLst>
          </p:cNvPr>
          <p:cNvSpPr>
            <a:spLocks noGrp="1"/>
          </p:cNvSpPr>
          <p:nvPr>
            <p:ph type="body" sz="quarter" idx="11"/>
          </p:nvPr>
        </p:nvSpPr>
        <p:spPr/>
        <p:txBody>
          <a:bodyPr/>
          <a:lstStyle/>
          <a:p>
            <a:r>
              <a:rPr lang="en-US" dirty="0"/>
              <a:t>FQHCs and Urgent Care</a:t>
            </a:r>
          </a:p>
        </p:txBody>
      </p:sp>
      <p:pic>
        <p:nvPicPr>
          <p:cNvPr id="5" name="Picture 4">
            <a:extLst>
              <a:ext uri="{FF2B5EF4-FFF2-40B4-BE49-F238E27FC236}">
                <a16:creationId xmlns:a16="http://schemas.microsoft.com/office/drawing/2014/main" id="{54C94E34-FBEC-A39A-83E6-0AB06EA7B70D}"/>
              </a:ext>
            </a:extLst>
          </p:cNvPr>
          <p:cNvPicPr>
            <a:picLocks noChangeAspect="1"/>
          </p:cNvPicPr>
          <p:nvPr/>
        </p:nvPicPr>
        <p:blipFill rotWithShape="1">
          <a:blip r:embed="rId3"/>
          <a:srcRect l="3249" t="25186" r="5550" b="12218"/>
          <a:stretch/>
        </p:blipFill>
        <p:spPr>
          <a:xfrm>
            <a:off x="4347056" y="3629313"/>
            <a:ext cx="4922452" cy="1899393"/>
          </a:xfrm>
          <a:prstGeom prst="rect">
            <a:avLst/>
          </a:prstGeom>
        </p:spPr>
      </p:pic>
      <p:pic>
        <p:nvPicPr>
          <p:cNvPr id="7" name="Picture 6">
            <a:extLst>
              <a:ext uri="{FF2B5EF4-FFF2-40B4-BE49-F238E27FC236}">
                <a16:creationId xmlns:a16="http://schemas.microsoft.com/office/drawing/2014/main" id="{32C04492-89DE-2426-7ED9-ACE4C10E4625}"/>
              </a:ext>
            </a:extLst>
          </p:cNvPr>
          <p:cNvPicPr>
            <a:picLocks noChangeAspect="1"/>
          </p:cNvPicPr>
          <p:nvPr/>
        </p:nvPicPr>
        <p:blipFill rotWithShape="1">
          <a:blip r:embed="rId4"/>
          <a:srcRect l="5324" t="2847" r="4169" b="4430"/>
          <a:stretch/>
        </p:blipFill>
        <p:spPr>
          <a:xfrm>
            <a:off x="6902826" y="802341"/>
            <a:ext cx="2563906" cy="2626659"/>
          </a:xfrm>
          <a:prstGeom prst="rect">
            <a:avLst/>
          </a:prstGeom>
        </p:spPr>
      </p:pic>
      <p:sp>
        <p:nvSpPr>
          <p:cNvPr id="8" name="Text Placeholder 1">
            <a:extLst>
              <a:ext uri="{FF2B5EF4-FFF2-40B4-BE49-F238E27FC236}">
                <a16:creationId xmlns:a16="http://schemas.microsoft.com/office/drawing/2014/main" id="{4CB7CB17-A60D-74BA-E672-1FA94F80B30D}"/>
              </a:ext>
            </a:extLst>
          </p:cNvPr>
          <p:cNvSpPr txBox="1">
            <a:spLocks/>
          </p:cNvSpPr>
          <p:nvPr/>
        </p:nvSpPr>
        <p:spPr>
          <a:xfrm>
            <a:off x="774618" y="1730749"/>
            <a:ext cx="3931022" cy="149654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t>Benefits</a:t>
            </a:r>
          </a:p>
          <a:p>
            <a:pPr marL="342900" indent="-342900">
              <a:buFont typeface="Arial" panose="020B0604020202020204" pitchFamily="34" charset="0"/>
              <a:buChar char="•"/>
            </a:pPr>
            <a:r>
              <a:rPr lang="en-US" sz="1800" dirty="0"/>
              <a:t>Expanding care to existing populations</a:t>
            </a:r>
          </a:p>
          <a:p>
            <a:pPr marL="342900" indent="-342900">
              <a:buFont typeface="Arial" panose="020B0604020202020204" pitchFamily="34" charset="0"/>
              <a:buChar char="•"/>
            </a:pPr>
            <a:r>
              <a:rPr lang="en-US" sz="1800" dirty="0"/>
              <a:t>Opening care to the community</a:t>
            </a:r>
            <a:endParaRPr lang="en-US" dirty="0"/>
          </a:p>
          <a:p>
            <a:endParaRPr lang="en-US" dirty="0"/>
          </a:p>
        </p:txBody>
      </p:sp>
    </p:spTree>
    <p:extLst>
      <p:ext uri="{BB962C8B-B14F-4D97-AF65-F5344CB8AC3E}">
        <p14:creationId xmlns:p14="http://schemas.microsoft.com/office/powerpoint/2010/main" val="1893824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68B40E-DE5C-DB47-63DE-68891E3E1660}"/>
              </a:ext>
            </a:extLst>
          </p:cNvPr>
          <p:cNvSpPr>
            <a:spLocks noGrp="1"/>
          </p:cNvSpPr>
          <p:nvPr>
            <p:ph type="title" idx="4294967295"/>
          </p:nvPr>
        </p:nvSpPr>
        <p:spPr>
          <a:xfrm>
            <a:off x="2473192" y="2308939"/>
            <a:ext cx="4670558" cy="2240122"/>
          </a:xfrm>
        </p:spPr>
        <p:txBody>
          <a:bodyPr>
            <a:normAutofit/>
          </a:bodyPr>
          <a:lstStyle/>
          <a:p>
            <a:r>
              <a:rPr lang="en-US" sz="4400" b="1"/>
              <a:t>Post-COVID Hangover</a:t>
            </a:r>
          </a:p>
        </p:txBody>
      </p:sp>
    </p:spTree>
    <p:extLst>
      <p:ext uri="{BB962C8B-B14F-4D97-AF65-F5344CB8AC3E}">
        <p14:creationId xmlns:p14="http://schemas.microsoft.com/office/powerpoint/2010/main" val="1971959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512885" y="822961"/>
            <a:ext cx="10251440" cy="788670"/>
          </a:xfrm>
        </p:spPr>
        <p:txBody>
          <a:bodyPr>
            <a:normAutofit/>
          </a:bodyPr>
          <a:lstStyle/>
          <a:p>
            <a:r>
              <a:rPr lang="en-US" sz="3600"/>
              <a:t>3-Year Volume Trends</a:t>
            </a:r>
          </a:p>
        </p:txBody>
      </p:sp>
      <p:pic>
        <p:nvPicPr>
          <p:cNvPr id="5" name="Picture 2">
            <a:extLst>
              <a:ext uri="{FF2B5EF4-FFF2-40B4-BE49-F238E27FC236}">
                <a16:creationId xmlns:a16="http://schemas.microsoft.com/office/drawing/2014/main" id="{4CDD548D-1B80-8B6E-9BD7-364ED61529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335" y="1875201"/>
            <a:ext cx="11663329" cy="4628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4810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D9B3707F-46A5-545D-0E4F-18ADAAE1909F}"/>
              </a:ext>
            </a:extLst>
          </p:cNvPr>
          <p:cNvGraphicFramePr>
            <a:graphicFrameLocks noGrp="1"/>
          </p:cNvGraphicFramePr>
          <p:nvPr>
            <p:extLst>
              <p:ext uri="{D42A27DB-BD31-4B8C-83A1-F6EECF244321}">
                <p14:modId xmlns:p14="http://schemas.microsoft.com/office/powerpoint/2010/main" val="1627948760"/>
              </p:ext>
            </p:extLst>
          </p:nvPr>
        </p:nvGraphicFramePr>
        <p:xfrm>
          <a:off x="1" y="228600"/>
          <a:ext cx="12191999" cy="5807011"/>
        </p:xfrm>
        <a:graphic>
          <a:graphicData uri="http://schemas.openxmlformats.org/drawingml/2006/table">
            <a:tbl>
              <a:tblPr firstRow="1" bandRow="1">
                <a:tableStyleId>{5C22544A-7EE6-4342-B048-85BDC9FD1C3A}</a:tableStyleId>
              </a:tblPr>
              <a:tblGrid>
                <a:gridCol w="2238071">
                  <a:extLst>
                    <a:ext uri="{9D8B030D-6E8A-4147-A177-3AD203B41FA5}">
                      <a16:colId xmlns:a16="http://schemas.microsoft.com/office/drawing/2014/main" val="2493933650"/>
                    </a:ext>
                  </a:extLst>
                </a:gridCol>
                <a:gridCol w="4852760">
                  <a:extLst>
                    <a:ext uri="{9D8B030D-6E8A-4147-A177-3AD203B41FA5}">
                      <a16:colId xmlns:a16="http://schemas.microsoft.com/office/drawing/2014/main" val="1867051162"/>
                    </a:ext>
                  </a:extLst>
                </a:gridCol>
                <a:gridCol w="5101168">
                  <a:extLst>
                    <a:ext uri="{9D8B030D-6E8A-4147-A177-3AD203B41FA5}">
                      <a16:colId xmlns:a16="http://schemas.microsoft.com/office/drawing/2014/main" val="2941705350"/>
                    </a:ext>
                  </a:extLst>
                </a:gridCol>
              </a:tblGrid>
              <a:tr h="343306">
                <a:tc>
                  <a:txBody>
                    <a:bodyPr/>
                    <a:lstStyle/>
                    <a:p>
                      <a:endParaRPr lang="en-US" sz="1800"/>
                    </a:p>
                  </a:txBody>
                  <a:tcPr>
                    <a:solidFill>
                      <a:srgbClr val="1A2C54"/>
                    </a:solidFill>
                  </a:tcPr>
                </a:tc>
                <a:tc>
                  <a:txBody>
                    <a:bodyPr/>
                    <a:lstStyle/>
                    <a:p>
                      <a:pPr algn="ctr"/>
                      <a:r>
                        <a:rPr lang="en-US" sz="2000"/>
                        <a:t>“COVID Care”</a:t>
                      </a:r>
                    </a:p>
                  </a:txBody>
                  <a:tcPr>
                    <a:solidFill>
                      <a:srgbClr val="1A2C54"/>
                    </a:solidFill>
                  </a:tcPr>
                </a:tc>
                <a:tc>
                  <a:txBody>
                    <a:bodyPr/>
                    <a:lstStyle/>
                    <a:p>
                      <a:pPr algn="ctr"/>
                      <a:r>
                        <a:rPr lang="en-US" sz="2000"/>
                        <a:t>“Urgent Care”</a:t>
                      </a:r>
                    </a:p>
                  </a:txBody>
                  <a:tcPr>
                    <a:solidFill>
                      <a:srgbClr val="1A2C54"/>
                    </a:solidFill>
                  </a:tcPr>
                </a:tc>
                <a:extLst>
                  <a:ext uri="{0D108BD9-81ED-4DB2-BD59-A6C34878D82A}">
                    <a16:rowId xmlns:a16="http://schemas.microsoft.com/office/drawing/2014/main" val="2226861995"/>
                  </a:ext>
                </a:extLst>
              </a:tr>
              <a:tr h="705154">
                <a:tc>
                  <a:txBody>
                    <a:bodyPr/>
                    <a:lstStyle/>
                    <a:p>
                      <a:r>
                        <a:rPr lang="en-US" sz="2000"/>
                        <a:t>Strategic Focus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Must “bootstrap” operations back to pre-COVID performance with reduced revenues.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High-volume COVID testing augmented but did not replace “core” urgent care services.</a:t>
                      </a:r>
                    </a:p>
                  </a:txBody>
                  <a:tcPr/>
                </a:tc>
                <a:extLst>
                  <a:ext uri="{0D108BD9-81ED-4DB2-BD59-A6C34878D82A}">
                    <a16:rowId xmlns:a16="http://schemas.microsoft.com/office/drawing/2014/main" val="795063456"/>
                  </a:ext>
                </a:extLst>
              </a:tr>
              <a:tr h="7002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t>Operating Hours</a:t>
                      </a:r>
                    </a:p>
                    <a:p>
                      <a:endParaRPr lang="en-US" sz="20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Reduced total hours of operations, particularly on weekends, due to staffing challenges.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Maintained “regular” operating hours.</a:t>
                      </a:r>
                    </a:p>
                  </a:txBody>
                  <a:tcPr/>
                </a:tc>
                <a:extLst>
                  <a:ext uri="{0D108BD9-81ED-4DB2-BD59-A6C34878D82A}">
                    <a16:rowId xmlns:a16="http://schemas.microsoft.com/office/drawing/2014/main" val="3905109012"/>
                  </a:ext>
                </a:extLst>
              </a:tr>
              <a:tr h="1039699">
                <a:tc>
                  <a:txBody>
                    <a:bodyPr/>
                    <a:lstStyle/>
                    <a:p>
                      <a:r>
                        <a:rPr lang="en-US" sz="2000"/>
                        <a:t>Clinical Capabilities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“Downsized” services to focus on high-volume COVID19 testing.  Turned away “higher touch” patients including those who may need an x-ray.</a:t>
                      </a:r>
                    </a:p>
                  </a:txBody>
                  <a:tcPr/>
                </a:tc>
                <a:tc>
                  <a:txBody>
                    <a:bodyPr/>
                    <a:lstStyle/>
                    <a:p>
                      <a:pPr marL="0" indent="0">
                        <a:buFont typeface="Arial" panose="020B0604020202020204" pitchFamily="34" charset="0"/>
                        <a:buNone/>
                      </a:pPr>
                      <a:r>
                        <a:rPr lang="en-US" sz="1800"/>
                        <a:t>Retained full capabilities including laceration repair and non-surgical ortho.  Found ways to assure x-ray was always available (PRN, on-call, travel RT.)</a:t>
                      </a:r>
                    </a:p>
                  </a:txBody>
                  <a:tcPr/>
                </a:tc>
                <a:extLst>
                  <a:ext uri="{0D108BD9-81ED-4DB2-BD59-A6C34878D82A}">
                    <a16:rowId xmlns:a16="http://schemas.microsoft.com/office/drawing/2014/main" val="499400208"/>
                  </a:ext>
                </a:extLst>
              </a:tr>
              <a:tr h="1513489">
                <a:tc>
                  <a:txBody>
                    <a:bodyPr/>
                    <a:lstStyle/>
                    <a:p>
                      <a:r>
                        <a:rPr lang="en-US" sz="2000"/>
                        <a:t>Clinical Staffing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a:t>Recruited “green” NPs with limited experience in procedures and uncomfortable with moderately acute patients.  Attrition of rad techs without backfill leading to no x-ray during most hours of operation. Remained siloed in job duties.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a:t>Maintained “regular” staffing models (augmenting w/agencies when required) despite hiring difficulties and wage inflation.  “Team” approach — cross-trained MAs to cover front desk.  Providers willing to do MA work (i.e., intake, vitals, rapid tests.)</a:t>
                      </a:r>
                    </a:p>
                  </a:txBody>
                  <a:tcPr/>
                </a:tc>
                <a:extLst>
                  <a:ext uri="{0D108BD9-81ED-4DB2-BD59-A6C34878D82A}">
                    <a16:rowId xmlns:a16="http://schemas.microsoft.com/office/drawing/2014/main" val="359273153"/>
                  </a:ext>
                </a:extLst>
              </a:tr>
              <a:tr h="746235">
                <a:tc>
                  <a:txBody>
                    <a:bodyPr/>
                    <a:lstStyle/>
                    <a:p>
                      <a:r>
                        <a:rPr lang="en-US" sz="2000"/>
                        <a:t>Marketing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Discontinued grassroots marketing to focus on SEO and AdWords for “COVID test near me.”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Continued marketing “core” services during the pandemic w/early return to grassroots marketing. </a:t>
                      </a:r>
                    </a:p>
                  </a:txBody>
                  <a:tcPr/>
                </a:tc>
                <a:extLst>
                  <a:ext uri="{0D108BD9-81ED-4DB2-BD59-A6C34878D82A}">
                    <a16:rowId xmlns:a16="http://schemas.microsoft.com/office/drawing/2014/main" val="298344337"/>
                  </a:ext>
                </a:extLst>
              </a:tr>
              <a:tr h="705154">
                <a:tc>
                  <a:txBody>
                    <a:bodyPr/>
                    <a:lstStyle/>
                    <a:p>
                      <a:r>
                        <a:rPr lang="en-US" sz="2000"/>
                        <a:t>Occ Med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Discontinued sales of occupational medicine including maintenance of previous accounts.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Utilized rapid COVID testing as a way to establish new employer relationships.</a:t>
                      </a:r>
                    </a:p>
                  </a:txBody>
                  <a:tcPr/>
                </a:tc>
                <a:extLst>
                  <a:ext uri="{0D108BD9-81ED-4DB2-BD59-A6C34878D82A}">
                    <a16:rowId xmlns:a16="http://schemas.microsoft.com/office/drawing/2014/main" val="3492303026"/>
                  </a:ext>
                </a:extLst>
              </a:tr>
            </a:tbl>
          </a:graphicData>
        </a:graphic>
      </p:graphicFrame>
    </p:spTree>
    <p:extLst>
      <p:ext uri="{BB962C8B-B14F-4D97-AF65-F5344CB8AC3E}">
        <p14:creationId xmlns:p14="http://schemas.microsoft.com/office/powerpoint/2010/main" val="486174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22F490F-7B67-69D9-C767-9525B035C878}"/>
              </a:ext>
            </a:extLst>
          </p:cNvPr>
          <p:cNvSpPr txBox="1">
            <a:spLocks/>
          </p:cNvSpPr>
          <p:nvPr/>
        </p:nvSpPr>
        <p:spPr>
          <a:xfrm>
            <a:off x="504603" y="548559"/>
            <a:ext cx="1118067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Summary of Operational Differentiators</a:t>
            </a:r>
          </a:p>
        </p:txBody>
      </p:sp>
      <p:sp>
        <p:nvSpPr>
          <p:cNvPr id="13" name="TextBox 12">
            <a:extLst>
              <a:ext uri="{FF2B5EF4-FFF2-40B4-BE49-F238E27FC236}">
                <a16:creationId xmlns:a16="http://schemas.microsoft.com/office/drawing/2014/main" id="{CF2EAC2C-EFCA-6300-6DE9-B3975DC442CA}"/>
              </a:ext>
            </a:extLst>
          </p:cNvPr>
          <p:cNvSpPr txBox="1"/>
          <p:nvPr/>
        </p:nvSpPr>
        <p:spPr>
          <a:xfrm>
            <a:off x="512886" y="1676671"/>
            <a:ext cx="11195124" cy="4391330"/>
          </a:xfrm>
          <a:prstGeom prst="rect">
            <a:avLst/>
          </a:prstGeom>
          <a:noFill/>
        </p:spPr>
        <p:txBody>
          <a:bodyPr wrap="square">
            <a:spAutoFit/>
          </a:bodyPr>
          <a:lstStyle/>
          <a:p>
            <a:pPr marL="342900" indent="-342900">
              <a:lnSpc>
                <a:spcPct val="120000"/>
              </a:lnSpc>
              <a:spcBef>
                <a:spcPts val="0"/>
              </a:spcBef>
              <a:buFont typeface="Arial" panose="020B0604020202020204" pitchFamily="34" charset="0"/>
              <a:buChar char="•"/>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Strong operators who are highly involved, aware and visible in clinics</a:t>
            </a:r>
          </a:p>
          <a:p>
            <a:pPr marL="342900" indent="-342900">
              <a:lnSpc>
                <a:spcPct val="120000"/>
              </a:lnSpc>
              <a:spcBef>
                <a:spcPts val="0"/>
              </a:spcBef>
              <a:buFont typeface="Arial" panose="020B0604020202020204" pitchFamily="34" charset="0"/>
              <a:buChar char="•"/>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Maintained full “urgent care” capabilities and hours through the pandemic</a:t>
            </a:r>
          </a:p>
          <a:p>
            <a:pPr marL="342900" indent="-342900">
              <a:lnSpc>
                <a:spcPct val="120000"/>
              </a:lnSpc>
              <a:spcBef>
                <a:spcPts val="0"/>
              </a:spcBef>
              <a:buFont typeface="Arial" panose="020B0604020202020204" pitchFamily="34" charset="0"/>
              <a:buChar char="•"/>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Creatively staffing x-ray during all shifts, even when short-handed</a:t>
            </a:r>
          </a:p>
          <a:p>
            <a:pPr marL="342900" indent="-342900">
              <a:lnSpc>
                <a:spcPct val="120000"/>
              </a:lnSpc>
              <a:spcBef>
                <a:spcPts val="0"/>
              </a:spcBef>
              <a:buFont typeface="Arial" panose="020B0604020202020204" pitchFamily="34" charset="0"/>
              <a:buChar char="•"/>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Accepts patients up until posted closing hours with short visit times</a:t>
            </a:r>
          </a:p>
          <a:p>
            <a:pPr marL="342900" indent="-342900">
              <a:lnSpc>
                <a:spcPct val="120000"/>
              </a:lnSpc>
              <a:spcBef>
                <a:spcPts val="0"/>
              </a:spcBef>
              <a:buFont typeface="Arial" panose="020B0604020202020204" pitchFamily="34" charset="0"/>
              <a:buChar char="•"/>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Accepts all insurance including Medicaid to serve local covered lives</a:t>
            </a:r>
          </a:p>
          <a:p>
            <a:pPr marL="342900" indent="-342900">
              <a:lnSpc>
                <a:spcPct val="120000"/>
              </a:lnSpc>
              <a:spcBef>
                <a:spcPts val="0"/>
              </a:spcBef>
              <a:buFont typeface="Arial" panose="020B0604020202020204" pitchFamily="34" charset="0"/>
              <a:buChar char="•"/>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Pediatric focus appealing to “mom” as the decision-maker</a:t>
            </a:r>
          </a:p>
          <a:p>
            <a:pPr marL="342900" indent="-342900">
              <a:lnSpc>
                <a:spcPct val="120000"/>
              </a:lnSpc>
              <a:spcBef>
                <a:spcPts val="0"/>
              </a:spcBef>
              <a:buFont typeface="Arial" panose="020B0604020202020204" pitchFamily="34" charset="0"/>
              <a:buChar char="•"/>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Aggressive community marketing w/grassroots focus on schools</a:t>
            </a:r>
          </a:p>
          <a:p>
            <a:pPr marL="342900" indent="-342900">
              <a:lnSpc>
                <a:spcPct val="120000"/>
              </a:lnSpc>
              <a:spcBef>
                <a:spcPts val="0"/>
              </a:spcBef>
              <a:buFont typeface="Arial" panose="020B0604020202020204" pitchFamily="34" charset="0"/>
              <a:buChar char="•"/>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Brand conscious including conventional brand-building advertising</a:t>
            </a:r>
          </a:p>
          <a:p>
            <a:pPr marL="342900" indent="-342900">
              <a:lnSpc>
                <a:spcPct val="120000"/>
              </a:lnSpc>
              <a:spcBef>
                <a:spcPts val="0"/>
              </a:spcBef>
              <a:buFont typeface="Arial" panose="020B0604020202020204" pitchFamily="34" charset="0"/>
              <a:buChar char="•"/>
            </a:pPr>
            <a:r>
              <a:rPr lang="en-US" sz="2000" dirty="0">
                <a:solidFill>
                  <a:srgbClr val="1A2C54"/>
                </a:solidFill>
                <a:latin typeface="Tahoma" panose="020B0604030504040204" pitchFamily="34" charset="0"/>
                <a:ea typeface="Tahoma" panose="020B0604030504040204" pitchFamily="34" charset="0"/>
                <a:cs typeface="Tahoma" panose="020B0604030504040204" pitchFamily="34" charset="0"/>
              </a:rPr>
              <a:t>Follows population growth patterns for opportunistic rooftop growth</a:t>
            </a:r>
          </a:p>
          <a:p>
            <a:pPr marL="285744" indent="-285744">
              <a:lnSpc>
                <a:spcPct val="120000"/>
              </a:lnSpc>
              <a:spcBef>
                <a:spcPts val="0"/>
              </a:spcBef>
            </a:pPr>
            <a:endPar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285744" indent="-285744">
              <a:lnSpc>
                <a:spcPct val="120000"/>
              </a:lnSpc>
              <a:spcBef>
                <a:spcPts val="0"/>
              </a:spcBef>
            </a:pPr>
            <a:endPar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285744" indent="-285744">
              <a:lnSpc>
                <a:spcPct val="120000"/>
              </a:lnSpc>
              <a:spcBef>
                <a:spcPts val="0"/>
              </a:spcBef>
            </a:pPr>
            <a:endPar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54837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68B40E-DE5C-DB47-63DE-68891E3E1660}"/>
              </a:ext>
            </a:extLst>
          </p:cNvPr>
          <p:cNvSpPr>
            <a:spLocks noGrp="1"/>
          </p:cNvSpPr>
          <p:nvPr>
            <p:ph type="title" idx="4294967295"/>
          </p:nvPr>
        </p:nvSpPr>
        <p:spPr>
          <a:xfrm>
            <a:off x="1707382" y="2476252"/>
            <a:ext cx="6030728" cy="1905495"/>
          </a:xfrm>
        </p:spPr>
        <p:txBody>
          <a:bodyPr>
            <a:normAutofit/>
          </a:bodyPr>
          <a:lstStyle/>
          <a:p>
            <a:r>
              <a:rPr lang="en-US" sz="4400" b="1"/>
              <a:t>Urgent Care Economic Model</a:t>
            </a:r>
          </a:p>
        </p:txBody>
      </p:sp>
    </p:spTree>
    <p:extLst>
      <p:ext uri="{BB962C8B-B14F-4D97-AF65-F5344CB8AC3E}">
        <p14:creationId xmlns:p14="http://schemas.microsoft.com/office/powerpoint/2010/main" val="1963678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06B409-229B-2829-1FD8-86E6084BC5B7}"/>
              </a:ext>
            </a:extLst>
          </p:cNvPr>
          <p:cNvSpPr>
            <a:spLocks noGrp="1"/>
          </p:cNvSpPr>
          <p:nvPr>
            <p:ph type="body" sz="quarter" idx="12"/>
          </p:nvPr>
        </p:nvSpPr>
        <p:spPr>
          <a:xfrm>
            <a:off x="1003218" y="2625033"/>
            <a:ext cx="7100257" cy="702277"/>
          </a:xfrm>
        </p:spPr>
        <p:txBody>
          <a:bodyPr/>
          <a:lstStyle/>
          <a:p>
            <a:pPr marL="342900" indent="-342900">
              <a:buFont typeface="Arial" panose="020B0604020202020204" pitchFamily="34" charset="0"/>
              <a:buChar char="•"/>
            </a:pPr>
            <a:r>
              <a:rPr lang="en-US" dirty="0"/>
              <a:t>Run an Efficient Clinic (to Keep Staffing Costs Down)</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See Lots of Patients</a:t>
            </a:r>
          </a:p>
        </p:txBody>
      </p:sp>
      <p:sp>
        <p:nvSpPr>
          <p:cNvPr id="3" name="Text Placeholder 2">
            <a:extLst>
              <a:ext uri="{FF2B5EF4-FFF2-40B4-BE49-F238E27FC236}">
                <a16:creationId xmlns:a16="http://schemas.microsoft.com/office/drawing/2014/main" id="{5DDC86CB-F48A-496B-E360-F279DAA4E4B0}"/>
              </a:ext>
            </a:extLst>
          </p:cNvPr>
          <p:cNvSpPr>
            <a:spLocks noGrp="1"/>
          </p:cNvSpPr>
          <p:nvPr>
            <p:ph type="body" sz="quarter" idx="11"/>
          </p:nvPr>
        </p:nvSpPr>
        <p:spPr/>
        <p:txBody>
          <a:bodyPr/>
          <a:lstStyle/>
          <a:p>
            <a:r>
              <a:rPr lang="en-US" dirty="0"/>
              <a:t>How to Make Money in Urgent Care</a:t>
            </a:r>
          </a:p>
        </p:txBody>
      </p:sp>
    </p:spTree>
    <p:extLst>
      <p:ext uri="{BB962C8B-B14F-4D97-AF65-F5344CB8AC3E}">
        <p14:creationId xmlns:p14="http://schemas.microsoft.com/office/powerpoint/2010/main" val="521765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22F490F-7B67-69D9-C767-9525B035C878}"/>
              </a:ext>
            </a:extLst>
          </p:cNvPr>
          <p:cNvSpPr txBox="1">
            <a:spLocks/>
          </p:cNvSpPr>
          <p:nvPr/>
        </p:nvSpPr>
        <p:spPr>
          <a:xfrm>
            <a:off x="512886" y="457451"/>
            <a:ext cx="1136288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dirty="0"/>
              <a:t>Basic Revenue Equation: Volume x Rate</a:t>
            </a:r>
          </a:p>
        </p:txBody>
      </p:sp>
      <p:sp>
        <p:nvSpPr>
          <p:cNvPr id="13" name="TextBox 12">
            <a:extLst>
              <a:ext uri="{FF2B5EF4-FFF2-40B4-BE49-F238E27FC236}">
                <a16:creationId xmlns:a16="http://schemas.microsoft.com/office/drawing/2014/main" id="{CF2EAC2C-EFCA-6300-6DE9-B3975DC442CA}"/>
              </a:ext>
            </a:extLst>
          </p:cNvPr>
          <p:cNvSpPr txBox="1"/>
          <p:nvPr/>
        </p:nvSpPr>
        <p:spPr>
          <a:xfrm>
            <a:off x="512886" y="1676671"/>
            <a:ext cx="11195124" cy="5056128"/>
          </a:xfrm>
          <a:prstGeom prst="rect">
            <a:avLst/>
          </a:prstGeom>
          <a:noFill/>
        </p:spPr>
        <p:txBody>
          <a:bodyPr wrap="square">
            <a:spAutoFit/>
          </a:bodyPr>
          <a:lstStyle/>
          <a:p>
            <a:pPr marL="285750" indent="-285750">
              <a:lnSpc>
                <a:spcPct val="120000"/>
              </a:lnSpc>
              <a:spcBef>
                <a:spcPts val="0"/>
              </a:spcBef>
              <a:buFont typeface="Arial" panose="020B0604020202020204" pitchFamily="34" charset="0"/>
              <a:buChar char="•"/>
            </a:pPr>
            <a:r>
              <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rPr>
              <a:t>Revenue = Volume x Rate</a:t>
            </a:r>
          </a:p>
          <a:p>
            <a:pPr marL="285750" indent="-285750">
              <a:lnSpc>
                <a:spcPct val="120000"/>
              </a:lnSpc>
              <a:spcBef>
                <a:spcPts val="0"/>
              </a:spcBef>
              <a:buFont typeface="Arial" panose="020B0604020202020204" pitchFamily="34" charset="0"/>
              <a:buChar char="•"/>
            </a:pPr>
            <a:endPar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285750" indent="-285750">
              <a:lnSpc>
                <a:spcPct val="120000"/>
              </a:lnSpc>
              <a:spcBef>
                <a:spcPts val="0"/>
              </a:spcBef>
              <a:buFont typeface="Arial" panose="020B0604020202020204" pitchFamily="34" charset="0"/>
              <a:buChar char="•"/>
            </a:pPr>
            <a:r>
              <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rPr>
              <a:t>Rate = Reimbursement</a:t>
            </a:r>
          </a:p>
          <a:p>
            <a:pPr marL="742950" lvl="1" indent="-285750">
              <a:lnSpc>
                <a:spcPct val="120000"/>
              </a:lnSpc>
              <a:buFont typeface="Arial" panose="020B0604020202020204" pitchFamily="34" charset="0"/>
              <a:buChar char="•"/>
            </a:pPr>
            <a:r>
              <a:rPr lang="en-US" dirty="0">
                <a:solidFill>
                  <a:srgbClr val="1A2C54"/>
                </a:solidFill>
                <a:latin typeface="Tahoma" panose="020B0604030504040204" pitchFamily="34" charset="0"/>
                <a:ea typeface="Tahoma" panose="020B0604030504040204" pitchFamily="34" charset="0"/>
                <a:cs typeface="Tahoma" panose="020B0604030504040204" pitchFamily="34" charset="0"/>
              </a:rPr>
              <a:t>Some discretion in coding and services provided</a:t>
            </a:r>
          </a:p>
          <a:p>
            <a:pPr marL="742950" lvl="1" indent="-285750">
              <a:lnSpc>
                <a:spcPct val="120000"/>
              </a:lnSpc>
              <a:buFont typeface="Arial" panose="020B0604020202020204" pitchFamily="34" charset="0"/>
              <a:buChar char="•"/>
            </a:pPr>
            <a:r>
              <a:rPr lang="en-US" dirty="0">
                <a:solidFill>
                  <a:srgbClr val="1A2C54"/>
                </a:solidFill>
                <a:latin typeface="Tahoma" panose="020B0604030504040204" pitchFamily="34" charset="0"/>
                <a:ea typeface="Tahoma" panose="020B0604030504040204" pitchFamily="34" charset="0"/>
                <a:cs typeface="Tahoma" panose="020B0604030504040204" pitchFamily="34" charset="0"/>
              </a:rPr>
              <a:t>Rates largely set by BUCA payers (UC as an economic “price taker”) </a:t>
            </a:r>
          </a:p>
          <a:p>
            <a:pPr marL="742950" lvl="1" indent="-285750">
              <a:lnSpc>
                <a:spcPct val="120000"/>
              </a:lnSpc>
              <a:buFont typeface="Arial" panose="020B0604020202020204" pitchFamily="34" charset="0"/>
              <a:buChar char="•"/>
            </a:pPr>
            <a:r>
              <a:rPr lang="en-US" dirty="0">
                <a:solidFill>
                  <a:srgbClr val="1A2C54"/>
                </a:solidFill>
                <a:latin typeface="Tahoma" panose="020B0604030504040204" pitchFamily="34" charset="0"/>
                <a:ea typeface="Tahoma" panose="020B0604030504040204" pitchFamily="34" charset="0"/>
                <a:cs typeface="Tahoma" panose="020B0604030504040204" pitchFamily="34" charset="0"/>
              </a:rPr>
              <a:t>Case rates equalize reimbursement across visits </a:t>
            </a:r>
          </a:p>
          <a:p>
            <a:pPr marL="1200150" lvl="2" indent="-285750">
              <a:lnSpc>
                <a:spcPct val="120000"/>
              </a:lnSpc>
              <a:buFont typeface="Arial" panose="020B0604020202020204" pitchFamily="34" charset="0"/>
              <a:buChar char="•"/>
            </a:pPr>
            <a:r>
              <a:rPr lang="en-US" i="1" dirty="0">
                <a:solidFill>
                  <a:srgbClr val="1A2C54"/>
                </a:solidFill>
                <a:latin typeface="Tahoma" panose="020B0604030504040204" pitchFamily="34" charset="0"/>
                <a:ea typeface="Tahoma" panose="020B0604030504040204" pitchFamily="34" charset="0"/>
                <a:cs typeface="Tahoma" panose="020B0604030504040204" pitchFamily="34" charset="0"/>
              </a:rPr>
              <a:t>but…may also reduce level of service</a:t>
            </a:r>
          </a:p>
          <a:p>
            <a:pPr marL="285750" indent="-285750">
              <a:lnSpc>
                <a:spcPct val="120000"/>
              </a:lnSpc>
              <a:spcBef>
                <a:spcPts val="0"/>
              </a:spcBef>
              <a:buFont typeface="Arial" panose="020B0604020202020204" pitchFamily="34" charset="0"/>
              <a:buChar char="•"/>
            </a:pPr>
            <a:endPar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285750" indent="-285750">
              <a:lnSpc>
                <a:spcPct val="120000"/>
              </a:lnSpc>
              <a:spcBef>
                <a:spcPts val="0"/>
              </a:spcBef>
              <a:buFont typeface="Arial" panose="020B0604020202020204" pitchFamily="34" charset="0"/>
              <a:buChar char="•"/>
            </a:pPr>
            <a:r>
              <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rPr>
              <a:t>Volume = Daily visits</a:t>
            </a:r>
          </a:p>
          <a:p>
            <a:pPr marL="285750" indent="-285750">
              <a:lnSpc>
                <a:spcPct val="120000"/>
              </a:lnSpc>
              <a:spcBef>
                <a:spcPts val="0"/>
              </a:spcBef>
              <a:buFont typeface="Arial" panose="020B0604020202020204" pitchFamily="34" charset="0"/>
              <a:buChar char="•"/>
            </a:pPr>
            <a:r>
              <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rPr>
              <a:t>Controllable factors: real estate, marketing, patient ratings</a:t>
            </a:r>
          </a:p>
          <a:p>
            <a:pPr marL="285750" indent="-285750">
              <a:lnSpc>
                <a:spcPct val="120000"/>
              </a:lnSpc>
              <a:spcBef>
                <a:spcPts val="0"/>
              </a:spcBef>
              <a:buFont typeface="Arial" panose="020B0604020202020204" pitchFamily="34" charset="0"/>
              <a:buChar char="•"/>
            </a:pPr>
            <a:r>
              <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rPr>
              <a:t>Non-controllable factors: flu/COVID incidence, weather, market saturation</a:t>
            </a:r>
          </a:p>
          <a:p>
            <a:pPr marL="285744" indent="-285744">
              <a:lnSpc>
                <a:spcPct val="120000"/>
              </a:lnSpc>
              <a:spcBef>
                <a:spcPts val="0"/>
              </a:spcBef>
            </a:pPr>
            <a:endPar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285744" indent="-285744">
              <a:lnSpc>
                <a:spcPct val="120000"/>
              </a:lnSpc>
              <a:spcBef>
                <a:spcPts val="0"/>
              </a:spcBef>
            </a:pPr>
            <a:endPar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285744" indent="-285744">
              <a:lnSpc>
                <a:spcPct val="120000"/>
              </a:lnSpc>
              <a:spcBef>
                <a:spcPts val="0"/>
              </a:spcBef>
            </a:pPr>
            <a:endPar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285744" indent="-285744">
              <a:lnSpc>
                <a:spcPct val="120000"/>
              </a:lnSpc>
              <a:spcBef>
                <a:spcPts val="0"/>
              </a:spcBef>
            </a:pPr>
            <a:endPar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81435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22F490F-7B67-69D9-C767-9525B035C878}"/>
              </a:ext>
            </a:extLst>
          </p:cNvPr>
          <p:cNvSpPr txBox="1">
            <a:spLocks/>
          </p:cNvSpPr>
          <p:nvPr/>
        </p:nvSpPr>
        <p:spPr>
          <a:xfrm>
            <a:off x="512886" y="134429"/>
            <a:ext cx="4004941" cy="31116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Net Revenue Per Patient: State Rankings</a:t>
            </a:r>
          </a:p>
        </p:txBody>
      </p:sp>
      <p:pic>
        <p:nvPicPr>
          <p:cNvPr id="2" name="Picture 1">
            <a:extLst>
              <a:ext uri="{FF2B5EF4-FFF2-40B4-BE49-F238E27FC236}">
                <a16:creationId xmlns:a16="http://schemas.microsoft.com/office/drawing/2014/main" id="{E13FD3D6-BE3B-33D2-F239-5F61A29A5C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17827" y="602742"/>
            <a:ext cx="7175735" cy="5155324"/>
          </a:xfrm>
          <a:prstGeom prst="rect">
            <a:avLst/>
          </a:prstGeom>
        </p:spPr>
      </p:pic>
    </p:spTree>
    <p:extLst>
      <p:ext uri="{BB962C8B-B14F-4D97-AF65-F5344CB8AC3E}">
        <p14:creationId xmlns:p14="http://schemas.microsoft.com/office/powerpoint/2010/main" val="816019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22F490F-7B67-69D9-C767-9525B035C878}"/>
              </a:ext>
            </a:extLst>
          </p:cNvPr>
          <p:cNvSpPr txBox="1">
            <a:spLocks/>
          </p:cNvSpPr>
          <p:nvPr/>
        </p:nvSpPr>
        <p:spPr>
          <a:xfrm>
            <a:off x="512886" y="440885"/>
            <a:ext cx="1138574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Urgent Care Economics: Staffing as a Fixed Cost</a:t>
            </a:r>
          </a:p>
        </p:txBody>
      </p:sp>
      <p:sp>
        <p:nvSpPr>
          <p:cNvPr id="13" name="TextBox 12">
            <a:extLst>
              <a:ext uri="{FF2B5EF4-FFF2-40B4-BE49-F238E27FC236}">
                <a16:creationId xmlns:a16="http://schemas.microsoft.com/office/drawing/2014/main" id="{CF2EAC2C-EFCA-6300-6DE9-B3975DC442CA}"/>
              </a:ext>
            </a:extLst>
          </p:cNvPr>
          <p:cNvSpPr txBox="1"/>
          <p:nvPr/>
        </p:nvSpPr>
        <p:spPr>
          <a:xfrm>
            <a:off x="512886" y="1676671"/>
            <a:ext cx="11195124" cy="3394134"/>
          </a:xfrm>
          <a:prstGeom prst="rect">
            <a:avLst/>
          </a:prstGeom>
          <a:noFill/>
        </p:spPr>
        <p:txBody>
          <a:bodyPr wrap="square">
            <a:spAutoFit/>
          </a:bodyPr>
          <a:lstStyle/>
          <a:p>
            <a:pPr marL="285750" indent="-285750">
              <a:lnSpc>
                <a:spcPct val="120000"/>
              </a:lnSpc>
              <a:spcBef>
                <a:spcPts val="0"/>
              </a:spcBef>
              <a:buFont typeface="Arial" panose="020B0604020202020204" pitchFamily="34" charset="0"/>
              <a:buChar char="•"/>
            </a:pPr>
            <a:r>
              <a:rPr lang="en-US" sz="1800">
                <a:solidFill>
                  <a:srgbClr val="1A2C54"/>
                </a:solidFill>
                <a:latin typeface="Tahoma" panose="020B0604030504040204" pitchFamily="34" charset="0"/>
                <a:ea typeface="Tahoma" panose="020B0604030504040204" pitchFamily="34" charset="0"/>
                <a:cs typeface="Tahoma" panose="020B0604030504040204" pitchFamily="34" charset="0"/>
              </a:rPr>
              <a:t>Variable costs — incurred only if a patient is seen</a:t>
            </a:r>
          </a:p>
          <a:p>
            <a:pPr marL="742950" lvl="1" indent="-285750">
              <a:lnSpc>
                <a:spcPct val="120000"/>
              </a:lnSpc>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Supplies</a:t>
            </a:r>
          </a:p>
          <a:p>
            <a:pPr marL="742950" lvl="1" indent="-285750">
              <a:lnSpc>
                <a:spcPct val="120000"/>
              </a:lnSpc>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Lab tests</a:t>
            </a:r>
          </a:p>
          <a:p>
            <a:pPr marL="742950" lvl="1" indent="-285750">
              <a:lnSpc>
                <a:spcPct val="120000"/>
              </a:lnSpc>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X-ray over-reads</a:t>
            </a:r>
          </a:p>
          <a:p>
            <a:pPr marL="742950" lvl="1" indent="-285750">
              <a:lnSpc>
                <a:spcPct val="120000"/>
              </a:lnSpc>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EMR</a:t>
            </a:r>
          </a:p>
          <a:p>
            <a:pPr marL="285750" indent="-285750">
              <a:lnSpc>
                <a:spcPct val="120000"/>
              </a:lnSpc>
              <a:spcBef>
                <a:spcPts val="0"/>
              </a:spcBef>
              <a:buFont typeface="Arial" panose="020B0604020202020204" pitchFamily="34" charset="0"/>
              <a:buChar char="•"/>
            </a:pPr>
            <a:r>
              <a:rPr lang="en-US" sz="1800">
                <a:solidFill>
                  <a:srgbClr val="1A2C54"/>
                </a:solidFill>
                <a:latin typeface="Tahoma" panose="020B0604030504040204" pitchFamily="34" charset="0"/>
                <a:ea typeface="Tahoma" panose="020B0604030504040204" pitchFamily="34" charset="0"/>
                <a:cs typeface="Tahoma" panose="020B0604030504040204" pitchFamily="34" charset="0"/>
              </a:rPr>
              <a:t>Operating Costs </a:t>
            </a:r>
          </a:p>
          <a:p>
            <a:pPr marL="742950" lvl="1" indent="-285750">
              <a:lnSpc>
                <a:spcPct val="120000"/>
              </a:lnSpc>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Fixed costs — incurred if no patients seen (levered across all patients)</a:t>
            </a:r>
          </a:p>
          <a:p>
            <a:pPr marL="742950" lvl="1" indent="-285750">
              <a:lnSpc>
                <a:spcPct val="120000"/>
              </a:lnSpc>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Labor, benefits, and payroll taxes are &gt;75% of operating costs</a:t>
            </a:r>
          </a:p>
          <a:p>
            <a:pPr marL="742950" lvl="1" indent="-285750">
              <a:lnSpc>
                <a:spcPct val="120000"/>
              </a:lnSpc>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Center cannot operate without a skeletal crew (labor functions as a fixed cost)</a:t>
            </a:r>
          </a:p>
          <a:p>
            <a:pPr marL="285750" indent="-285750">
              <a:lnSpc>
                <a:spcPct val="120000"/>
              </a:lnSpc>
              <a:spcBef>
                <a:spcPts val="0"/>
              </a:spcBef>
              <a:buFont typeface="Arial" panose="020B0604020202020204" pitchFamily="34" charset="0"/>
              <a:buChar char="•"/>
            </a:pPr>
            <a:endParaRPr lang="en-US" sz="1800">
              <a:solidFill>
                <a:srgbClr val="1A2C54"/>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24883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3BD918-561F-18D9-E7FF-9B4CF0665223}"/>
              </a:ext>
            </a:extLst>
          </p:cNvPr>
          <p:cNvPicPr>
            <a:picLocks noChangeAspect="1"/>
          </p:cNvPicPr>
          <p:nvPr/>
        </p:nvPicPr>
        <p:blipFill>
          <a:blip r:embed="rId3"/>
          <a:stretch>
            <a:fillRect/>
          </a:stretch>
        </p:blipFill>
        <p:spPr>
          <a:xfrm>
            <a:off x="1937757" y="1457050"/>
            <a:ext cx="8316486" cy="3943900"/>
          </a:xfrm>
          <a:prstGeom prst="rect">
            <a:avLst/>
          </a:prstGeom>
        </p:spPr>
      </p:pic>
    </p:spTree>
    <p:extLst>
      <p:ext uri="{BB962C8B-B14F-4D97-AF65-F5344CB8AC3E}">
        <p14:creationId xmlns:p14="http://schemas.microsoft.com/office/powerpoint/2010/main" val="3976483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22F490F-7B67-69D9-C767-9525B035C878}"/>
              </a:ext>
            </a:extLst>
          </p:cNvPr>
          <p:cNvSpPr txBox="1">
            <a:spLocks/>
          </p:cNvSpPr>
          <p:nvPr/>
        </p:nvSpPr>
        <p:spPr>
          <a:xfrm>
            <a:off x="1311828" y="905842"/>
            <a:ext cx="9359758"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Urgent Care Economics: Volume-Driven Business</a:t>
            </a:r>
          </a:p>
        </p:txBody>
      </p:sp>
      <p:sp>
        <p:nvSpPr>
          <p:cNvPr id="13" name="TextBox 12">
            <a:extLst>
              <a:ext uri="{FF2B5EF4-FFF2-40B4-BE49-F238E27FC236}">
                <a16:creationId xmlns:a16="http://schemas.microsoft.com/office/drawing/2014/main" id="{CF2EAC2C-EFCA-6300-6DE9-B3975DC442CA}"/>
              </a:ext>
            </a:extLst>
          </p:cNvPr>
          <p:cNvSpPr txBox="1"/>
          <p:nvPr/>
        </p:nvSpPr>
        <p:spPr>
          <a:xfrm>
            <a:off x="1311828" y="2230531"/>
            <a:ext cx="10266485" cy="2396938"/>
          </a:xfrm>
          <a:prstGeom prst="rect">
            <a:avLst/>
          </a:prstGeom>
          <a:noFill/>
        </p:spPr>
        <p:txBody>
          <a:bodyPr wrap="square">
            <a:spAutoFit/>
          </a:bodyPr>
          <a:lstStyle/>
          <a:p>
            <a:pPr marL="285750" indent="-285750">
              <a:lnSpc>
                <a:spcPct val="120000"/>
              </a:lnSpc>
              <a:spcBef>
                <a:spcPts val="0"/>
              </a:spcBef>
              <a:buFont typeface="Arial" panose="020B0604020202020204" pitchFamily="34" charset="0"/>
              <a:buChar char="•"/>
            </a:pPr>
            <a:r>
              <a:rPr lang="en-US" sz="1800">
                <a:solidFill>
                  <a:srgbClr val="1A2C54"/>
                </a:solidFill>
                <a:latin typeface="Tahoma" panose="020B0604030504040204" pitchFamily="34" charset="0"/>
                <a:ea typeface="Tahoma" panose="020B0604030504040204" pitchFamily="34" charset="0"/>
                <a:cs typeface="Tahoma" panose="020B0604030504040204" pitchFamily="34" charset="0"/>
              </a:rPr>
              <a:t>Once labor cost is covered, each incremental visit flows to the bottom line</a:t>
            </a:r>
          </a:p>
          <a:p>
            <a:pPr marL="285750" indent="-285750">
              <a:lnSpc>
                <a:spcPct val="120000"/>
              </a:lnSpc>
              <a:spcBef>
                <a:spcPts val="0"/>
              </a:spcBef>
              <a:buFont typeface="Arial" panose="020B0604020202020204" pitchFamily="34" charset="0"/>
              <a:buChar char="•"/>
            </a:pPr>
            <a:r>
              <a:rPr lang="en-US" sz="1800">
                <a:solidFill>
                  <a:srgbClr val="1A2C54"/>
                </a:solidFill>
                <a:latin typeface="Tahoma" panose="020B0604030504040204" pitchFamily="34" charset="0"/>
                <a:ea typeface="Tahoma" panose="020B0604030504040204" pitchFamily="34" charset="0"/>
                <a:cs typeface="Tahoma" panose="020B0604030504040204" pitchFamily="34" charset="0"/>
              </a:rPr>
              <a:t>Profitability is maximized by leveraging fixed costs across greater revenue</a:t>
            </a:r>
          </a:p>
          <a:p>
            <a:pPr marL="285750" indent="-285750">
              <a:lnSpc>
                <a:spcPct val="120000"/>
              </a:lnSpc>
              <a:spcBef>
                <a:spcPts val="0"/>
              </a:spcBef>
              <a:buFont typeface="Arial" panose="020B0604020202020204" pitchFamily="34" charset="0"/>
              <a:buChar char="•"/>
            </a:pPr>
            <a:r>
              <a:rPr lang="en-US" sz="1800">
                <a:solidFill>
                  <a:srgbClr val="1A2C54"/>
                </a:solidFill>
                <a:latin typeface="Tahoma" panose="020B0604030504040204" pitchFamily="34" charset="0"/>
                <a:ea typeface="Tahoma" panose="020B0604030504040204" pitchFamily="34" charset="0"/>
                <a:cs typeface="Tahoma" panose="020B0604030504040204" pitchFamily="34" charset="0"/>
              </a:rPr>
              <a:t>KPI is patients per staff member per hour</a:t>
            </a:r>
          </a:p>
          <a:p>
            <a:pPr marL="742950" lvl="1" indent="-285750">
              <a:lnSpc>
                <a:spcPct val="120000"/>
              </a:lnSpc>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Providers: 4 patients/hour    </a:t>
            </a:r>
          </a:p>
          <a:p>
            <a:pPr marL="742950" lvl="1" indent="-285750">
              <a:lnSpc>
                <a:spcPct val="120000"/>
              </a:lnSpc>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Medical assisting: 2 patients/hour      </a:t>
            </a:r>
          </a:p>
          <a:p>
            <a:pPr marL="742950" lvl="1" indent="-285750">
              <a:lnSpc>
                <a:spcPct val="120000"/>
              </a:lnSpc>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Front desk:  4 patients/hour</a:t>
            </a:r>
          </a:p>
          <a:p>
            <a:pPr marL="285750" indent="-285750">
              <a:lnSpc>
                <a:spcPct val="120000"/>
              </a:lnSpc>
              <a:spcBef>
                <a:spcPts val="0"/>
              </a:spcBef>
              <a:buFont typeface="Arial" panose="020B0604020202020204" pitchFamily="34" charset="0"/>
              <a:buChar char="•"/>
            </a:pPr>
            <a:r>
              <a:rPr lang="en-US" sz="1800">
                <a:solidFill>
                  <a:srgbClr val="1A2C54"/>
                </a:solidFill>
                <a:latin typeface="Tahoma" panose="020B0604030504040204" pitchFamily="34" charset="0"/>
                <a:ea typeface="Tahoma" panose="020B0604030504040204" pitchFamily="34" charset="0"/>
                <a:cs typeface="Tahoma" panose="020B0604030504040204" pitchFamily="34" charset="0"/>
              </a:rPr>
              <a:t>Most urgent care centers are operating well below capacity</a:t>
            </a:r>
          </a:p>
        </p:txBody>
      </p:sp>
    </p:spTree>
    <p:extLst>
      <p:ext uri="{BB962C8B-B14F-4D97-AF65-F5344CB8AC3E}">
        <p14:creationId xmlns:p14="http://schemas.microsoft.com/office/powerpoint/2010/main" val="4019958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22F490F-7B67-69D9-C767-9525B035C878}"/>
              </a:ext>
            </a:extLst>
          </p:cNvPr>
          <p:cNvSpPr txBox="1">
            <a:spLocks/>
          </p:cNvSpPr>
          <p:nvPr/>
        </p:nvSpPr>
        <p:spPr>
          <a:xfrm>
            <a:off x="1407164" y="1404124"/>
            <a:ext cx="956563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Urgent Care Economic Considerations</a:t>
            </a:r>
          </a:p>
        </p:txBody>
      </p:sp>
      <p:sp>
        <p:nvSpPr>
          <p:cNvPr id="13" name="TextBox 12">
            <a:extLst>
              <a:ext uri="{FF2B5EF4-FFF2-40B4-BE49-F238E27FC236}">
                <a16:creationId xmlns:a16="http://schemas.microsoft.com/office/drawing/2014/main" id="{CF2EAC2C-EFCA-6300-6DE9-B3975DC442CA}"/>
              </a:ext>
            </a:extLst>
          </p:cNvPr>
          <p:cNvSpPr txBox="1"/>
          <p:nvPr/>
        </p:nvSpPr>
        <p:spPr>
          <a:xfrm>
            <a:off x="1409252" y="2623344"/>
            <a:ext cx="9577996" cy="2396938"/>
          </a:xfrm>
          <a:prstGeom prst="rect">
            <a:avLst/>
          </a:prstGeom>
          <a:noFill/>
        </p:spPr>
        <p:txBody>
          <a:bodyPr wrap="square">
            <a:spAutoFit/>
          </a:bodyPr>
          <a:lstStyle/>
          <a:p>
            <a:pPr marL="285750" indent="-285750">
              <a:buFont typeface="Arial" panose="020B0604020202020204" pitchFamily="34" charset="0"/>
              <a:buChar char="•"/>
            </a:pPr>
            <a:r>
              <a:rPr lang="en-US" sz="1800">
                <a:solidFill>
                  <a:srgbClr val="1A2C54"/>
                </a:solidFill>
                <a:latin typeface="Tahoma" panose="020B0604030504040204" pitchFamily="34" charset="0"/>
                <a:ea typeface="Tahoma" panose="020B0604030504040204" pitchFamily="34" charset="0"/>
                <a:cs typeface="Tahoma" panose="020B0604030504040204" pitchFamily="34" charset="0"/>
              </a:rPr>
              <a:t>Volume depends on strength, timing and duration of flu season</a:t>
            </a:r>
          </a:p>
          <a:p>
            <a:pPr marL="285750" indent="-285750">
              <a:buFont typeface="Arial" panose="020B0604020202020204" pitchFamily="34" charset="0"/>
              <a:buChar char="•"/>
            </a:pPr>
            <a:r>
              <a:rPr lang="en-US" sz="1800">
                <a:solidFill>
                  <a:srgbClr val="1A2C54"/>
                </a:solidFill>
                <a:latin typeface="Tahoma" panose="020B0604030504040204" pitchFamily="34" charset="0"/>
                <a:ea typeface="Tahoma" panose="020B0604030504040204" pitchFamily="34" charset="0"/>
                <a:cs typeface="Tahoma" panose="020B0604030504040204" pitchFamily="34" charset="0"/>
              </a:rPr>
              <a:t>Prices are set by health insurance companies</a:t>
            </a:r>
          </a:p>
          <a:p>
            <a:pPr marL="285750" indent="-285750">
              <a:buFont typeface="Arial" panose="020B0604020202020204" pitchFamily="34" charset="0"/>
              <a:buChar char="•"/>
            </a:pPr>
            <a:r>
              <a:rPr lang="en-US" sz="1800">
                <a:solidFill>
                  <a:srgbClr val="1A2C54"/>
                </a:solidFill>
                <a:latin typeface="Tahoma" panose="020B0604030504040204" pitchFamily="34" charset="0"/>
                <a:ea typeface="Tahoma" panose="020B0604030504040204" pitchFamily="34" charset="0"/>
                <a:cs typeface="Tahoma" panose="020B0604030504040204" pitchFamily="34" charset="0"/>
              </a:rPr>
              <a:t>High proportion of costs are </a:t>
            </a:r>
            <a:r>
              <a:rPr lang="en-US">
                <a:solidFill>
                  <a:srgbClr val="1A2C54"/>
                </a:solidFill>
                <a:latin typeface="Tahoma" panose="020B0604030504040204" pitchFamily="34" charset="0"/>
                <a:ea typeface="Tahoma" panose="020B0604030504040204" pitchFamily="34" charset="0"/>
                <a:cs typeface="Tahoma" panose="020B0604030504040204" pitchFamily="34" charset="0"/>
              </a:rPr>
              <a:t>subject</a:t>
            </a:r>
            <a:r>
              <a:rPr lang="en-US" sz="1800">
                <a:solidFill>
                  <a:srgbClr val="1A2C54"/>
                </a:solidFill>
                <a:latin typeface="Tahoma" panose="020B0604030504040204" pitchFamily="34" charset="0"/>
                <a:ea typeface="Tahoma" panose="020B0604030504040204" pitchFamily="34" charset="0"/>
                <a:cs typeface="Tahoma" panose="020B0604030504040204" pitchFamily="34" charset="0"/>
              </a:rPr>
              <a:t> to wage inflation</a:t>
            </a:r>
          </a:p>
          <a:p>
            <a:pPr marL="285750" indent="-285750">
              <a:buFont typeface="Arial" panose="020B0604020202020204" pitchFamily="34" charset="0"/>
              <a:buChar char="•"/>
            </a:pPr>
            <a:r>
              <a:rPr lang="en-US" sz="1800">
                <a:solidFill>
                  <a:srgbClr val="1A2C54"/>
                </a:solidFill>
                <a:latin typeface="Tahoma" panose="020B0604030504040204" pitchFamily="34" charset="0"/>
                <a:ea typeface="Tahoma" panose="020B0604030504040204" pitchFamily="34" charset="0"/>
                <a:cs typeface="Tahoma" panose="020B0604030504040204" pitchFamily="34" charset="0"/>
              </a:rPr>
              <a:t>Excess labor capacity due to minimum staffing models</a:t>
            </a:r>
          </a:p>
          <a:p>
            <a:pPr marL="285750" indent="-285750">
              <a:buFont typeface="Arial" panose="020B0604020202020204" pitchFamily="34" charset="0"/>
              <a:buChar char="•"/>
            </a:pPr>
            <a:r>
              <a:rPr lang="en-US" sz="1800">
                <a:solidFill>
                  <a:srgbClr val="1A2C54"/>
                </a:solidFill>
                <a:latin typeface="Tahoma" panose="020B0604030504040204" pitchFamily="34" charset="0"/>
                <a:ea typeface="Tahoma" panose="020B0604030504040204" pitchFamily="34" charset="0"/>
                <a:cs typeface="Tahoma" panose="020B0604030504040204" pitchFamily="34" charset="0"/>
              </a:rPr>
              <a:t>Excess labor capacity due to “on demand” ebb/flow (vs. appointments)</a:t>
            </a:r>
          </a:p>
          <a:p>
            <a:pPr marL="285750" indent="-285750">
              <a:buFont typeface="Arial" panose="020B0604020202020204" pitchFamily="34" charset="0"/>
              <a:buChar char="•"/>
            </a:pPr>
            <a:r>
              <a:rPr lang="en-US" sz="1800">
                <a:solidFill>
                  <a:srgbClr val="1A2C54"/>
                </a:solidFill>
                <a:latin typeface="Tahoma" panose="020B0604030504040204" pitchFamily="34" charset="0"/>
                <a:ea typeface="Tahoma" panose="020B0604030504040204" pitchFamily="34" charset="0"/>
                <a:cs typeface="Tahoma" panose="020B0604030504040204" pitchFamily="34" charset="0"/>
              </a:rPr>
              <a:t>Excess labor capacity due to incremental labor problem</a:t>
            </a:r>
          </a:p>
          <a:p>
            <a:endParaRPr lang="en-US" sz="1800">
              <a:solidFill>
                <a:srgbClr val="1A2C54"/>
              </a:solidFill>
              <a:latin typeface="Tahoma" panose="020B0604030504040204" pitchFamily="34" charset="0"/>
              <a:ea typeface="Tahoma" panose="020B0604030504040204" pitchFamily="34" charset="0"/>
              <a:cs typeface="Tahoma" panose="020B0604030504040204" pitchFamily="34" charset="0"/>
            </a:endParaRPr>
          </a:p>
          <a:p>
            <a:endParaRPr lang="en-US" sz="1800">
              <a:solidFill>
                <a:srgbClr val="1A2C54"/>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85158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2910024-CB9E-A275-8A20-66426301BA7D}"/>
              </a:ext>
            </a:extLst>
          </p:cNvPr>
          <p:cNvSpPr txBox="1">
            <a:spLocks/>
          </p:cNvSpPr>
          <p:nvPr/>
        </p:nvSpPr>
        <p:spPr>
          <a:xfrm>
            <a:off x="512886" y="2524447"/>
            <a:ext cx="5583114" cy="30180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rPr>
              <a:t>Patients register themselves (</a:t>
            </a:r>
            <a:r>
              <a:rPr lang="en-US" sz="1800" dirty="0" err="1">
                <a:solidFill>
                  <a:srgbClr val="1A2C54"/>
                </a:solidFill>
                <a:latin typeface="Tahoma" panose="020B0604030504040204" pitchFamily="34" charset="0"/>
                <a:ea typeface="Tahoma" panose="020B0604030504040204" pitchFamily="34" charset="0"/>
                <a:cs typeface="Tahoma" panose="020B0604030504040204" pitchFamily="34" charset="0"/>
              </a:rPr>
              <a:t>eReg</a:t>
            </a:r>
            <a:r>
              <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rPr>
              <a:t>)</a:t>
            </a:r>
          </a:p>
          <a:p>
            <a:r>
              <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rPr>
              <a:t>Front desk “special projects” during off-hours (marketing, denials)</a:t>
            </a:r>
          </a:p>
          <a:p>
            <a:r>
              <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rPr>
              <a:t>Cross-training front/back office</a:t>
            </a:r>
          </a:p>
          <a:p>
            <a:r>
              <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rPr>
              <a:t>Utilize EMR to maximize provider efficiency</a:t>
            </a:r>
          </a:p>
          <a:p>
            <a:r>
              <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rPr>
              <a:t>Providers do their own MA work</a:t>
            </a:r>
          </a:p>
          <a:p>
            <a:endPar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endParaRPr>
          </a:p>
          <a:p>
            <a:endParaRPr lang="en-US" sz="1800" dirty="0">
              <a:solidFill>
                <a:srgbClr val="1A2C54"/>
              </a:solidFill>
              <a:latin typeface="Tahoma" panose="020B0604030504040204" pitchFamily="34" charset="0"/>
              <a:ea typeface="Tahoma" panose="020B0604030504040204" pitchFamily="34" charset="0"/>
              <a:cs typeface="Tahoma" panose="020B0604030504040204" pitchFamily="34" charset="0"/>
            </a:endParaRPr>
          </a:p>
        </p:txBody>
      </p:sp>
      <p:sp>
        <p:nvSpPr>
          <p:cNvPr id="3" name="Title 1">
            <a:extLst>
              <a:ext uri="{FF2B5EF4-FFF2-40B4-BE49-F238E27FC236}">
                <a16:creationId xmlns:a16="http://schemas.microsoft.com/office/drawing/2014/main" id="{94E436A9-32FF-D188-40A1-3C66B616F60E}"/>
              </a:ext>
            </a:extLst>
          </p:cNvPr>
          <p:cNvSpPr txBox="1">
            <a:spLocks/>
          </p:cNvSpPr>
          <p:nvPr/>
        </p:nvSpPr>
        <p:spPr>
          <a:xfrm>
            <a:off x="512886" y="716705"/>
            <a:ext cx="4958275" cy="17309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Lean Operations Start w/Labor</a:t>
            </a:r>
          </a:p>
        </p:txBody>
      </p:sp>
      <p:pic>
        <p:nvPicPr>
          <p:cNvPr id="2" name="Picture 1" descr="A sign with people and numbers&#10;&#10;Description automatically generated">
            <a:extLst>
              <a:ext uri="{FF2B5EF4-FFF2-40B4-BE49-F238E27FC236}">
                <a16:creationId xmlns:a16="http://schemas.microsoft.com/office/drawing/2014/main" id="{F4F3BD6D-F81A-3FD1-6B50-C06145E5D03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20840" y="1136915"/>
            <a:ext cx="4789017" cy="3112359"/>
          </a:xfrm>
          <a:prstGeom prst="rect">
            <a:avLst/>
          </a:prstGeom>
        </p:spPr>
      </p:pic>
      <p:pic>
        <p:nvPicPr>
          <p:cNvPr id="5" name="Picture 4">
            <a:extLst>
              <a:ext uri="{FF2B5EF4-FFF2-40B4-BE49-F238E27FC236}">
                <a16:creationId xmlns:a16="http://schemas.microsoft.com/office/drawing/2014/main" id="{06A79A20-580E-D15F-27FD-9FAD0C9E04D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720840" y="4481842"/>
            <a:ext cx="4789017" cy="1315928"/>
          </a:xfrm>
          <a:prstGeom prst="rect">
            <a:avLst/>
          </a:prstGeom>
        </p:spPr>
      </p:pic>
    </p:spTree>
    <p:extLst>
      <p:ext uri="{BB962C8B-B14F-4D97-AF65-F5344CB8AC3E}">
        <p14:creationId xmlns:p14="http://schemas.microsoft.com/office/powerpoint/2010/main" val="9230542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68B40E-DE5C-DB47-63DE-68891E3E1660}"/>
              </a:ext>
            </a:extLst>
          </p:cNvPr>
          <p:cNvSpPr>
            <a:spLocks noGrp="1"/>
          </p:cNvSpPr>
          <p:nvPr>
            <p:ph type="title" idx="4294967295"/>
          </p:nvPr>
        </p:nvSpPr>
        <p:spPr>
          <a:xfrm>
            <a:off x="1496263" y="2521636"/>
            <a:ext cx="7077582" cy="1814727"/>
          </a:xfrm>
        </p:spPr>
        <p:txBody>
          <a:bodyPr>
            <a:normAutofit/>
          </a:bodyPr>
          <a:lstStyle/>
          <a:p>
            <a:r>
              <a:rPr lang="en-US" sz="4400" b="1"/>
              <a:t>Urgent Care Business Plan Development</a:t>
            </a:r>
          </a:p>
        </p:txBody>
      </p:sp>
    </p:spTree>
    <p:extLst>
      <p:ext uri="{BB962C8B-B14F-4D97-AF65-F5344CB8AC3E}">
        <p14:creationId xmlns:p14="http://schemas.microsoft.com/office/powerpoint/2010/main" val="4106782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512885" y="200337"/>
            <a:ext cx="11413503" cy="11321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Economics of Starting an Urgent Care Center</a:t>
            </a:r>
          </a:p>
        </p:txBody>
      </p:sp>
      <p:sp>
        <p:nvSpPr>
          <p:cNvPr id="2" name="Flowchart: Process 1">
            <a:extLst>
              <a:ext uri="{FF2B5EF4-FFF2-40B4-BE49-F238E27FC236}">
                <a16:creationId xmlns:a16="http://schemas.microsoft.com/office/drawing/2014/main" id="{230AE50A-C4C2-F34A-70D7-E54FAA9ECA6A}"/>
              </a:ext>
            </a:extLst>
          </p:cNvPr>
          <p:cNvSpPr/>
          <p:nvPr/>
        </p:nvSpPr>
        <p:spPr>
          <a:xfrm>
            <a:off x="892665" y="2210408"/>
            <a:ext cx="4219663" cy="2969703"/>
          </a:xfrm>
          <a:prstGeom prst="flowChartProcess">
            <a:avLst/>
          </a:prstGeom>
          <a:solidFill>
            <a:srgbClr val="2C72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2000">
                <a:latin typeface="Tahoma" panose="020B0604030504040204" pitchFamily="34" charset="0"/>
                <a:ea typeface="Tahoma" panose="020B0604030504040204" pitchFamily="34" charset="0"/>
                <a:cs typeface="Tahoma" panose="020B0604030504040204" pitchFamily="34" charset="0"/>
              </a:rPr>
              <a:t>Population density and demographics</a:t>
            </a:r>
          </a:p>
          <a:p>
            <a:pPr marL="285750" indent="-285750">
              <a:buFont typeface="Arial" panose="020B0604020202020204" pitchFamily="34" charset="0"/>
              <a:buChar char="•"/>
            </a:pPr>
            <a:r>
              <a:rPr lang="en-US" sz="2000">
                <a:latin typeface="Tahoma" panose="020B0604030504040204" pitchFamily="34" charset="0"/>
                <a:ea typeface="Tahoma" panose="020B0604030504040204" pitchFamily="34" charset="0"/>
                <a:cs typeface="Tahoma" panose="020B0604030504040204" pitchFamily="34" charset="0"/>
              </a:rPr>
              <a:t>Market saturation </a:t>
            </a:r>
          </a:p>
          <a:p>
            <a:pPr marL="285750" indent="-285750">
              <a:buFont typeface="Arial" panose="020B0604020202020204" pitchFamily="34" charset="0"/>
              <a:buChar char="•"/>
            </a:pPr>
            <a:r>
              <a:rPr lang="en-US" sz="2000">
                <a:latin typeface="Tahoma" panose="020B0604030504040204" pitchFamily="34" charset="0"/>
                <a:ea typeface="Tahoma" panose="020B0604030504040204" pitchFamily="34" charset="0"/>
                <a:cs typeface="Tahoma" panose="020B0604030504040204" pitchFamily="34" charset="0"/>
              </a:rPr>
              <a:t>Availability of viable real estate</a:t>
            </a:r>
          </a:p>
          <a:p>
            <a:pPr marL="285750" indent="-285750">
              <a:buFont typeface="Arial" panose="020B0604020202020204" pitchFamily="34" charset="0"/>
              <a:buChar char="•"/>
            </a:pPr>
            <a:r>
              <a:rPr lang="en-US" sz="2000">
                <a:latin typeface="Tahoma" panose="020B0604030504040204" pitchFamily="34" charset="0"/>
                <a:ea typeface="Tahoma" panose="020B0604030504040204" pitchFamily="34" charset="0"/>
                <a:cs typeface="Tahoma" panose="020B0604030504040204" pitchFamily="34" charset="0"/>
              </a:rPr>
              <a:t>Closed or limited networks</a:t>
            </a:r>
          </a:p>
          <a:p>
            <a:pPr marL="285750" indent="-285750">
              <a:buFont typeface="Arial" panose="020B0604020202020204" pitchFamily="34" charset="0"/>
              <a:buChar char="•"/>
            </a:pPr>
            <a:r>
              <a:rPr lang="en-US" sz="2000">
                <a:latin typeface="Tahoma" panose="020B0604030504040204" pitchFamily="34" charset="0"/>
                <a:ea typeface="Tahoma" panose="020B0604030504040204" pitchFamily="34" charset="0"/>
                <a:cs typeface="Tahoma" panose="020B0604030504040204" pitchFamily="34" charset="0"/>
              </a:rPr>
              <a:t>Unfavorable reimbursement</a:t>
            </a:r>
          </a:p>
        </p:txBody>
      </p:sp>
      <p:sp>
        <p:nvSpPr>
          <p:cNvPr id="5" name="Rectangle 4">
            <a:extLst>
              <a:ext uri="{FF2B5EF4-FFF2-40B4-BE49-F238E27FC236}">
                <a16:creationId xmlns:a16="http://schemas.microsoft.com/office/drawing/2014/main" id="{02B2BE3E-CFC5-795E-E242-64A6120C7FA6}"/>
              </a:ext>
            </a:extLst>
          </p:cNvPr>
          <p:cNvSpPr/>
          <p:nvPr/>
        </p:nvSpPr>
        <p:spPr>
          <a:xfrm>
            <a:off x="7013194" y="2210407"/>
            <a:ext cx="4219663" cy="131077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Tahoma" panose="020B0604030504040204" pitchFamily="34" charset="0"/>
                <a:ea typeface="Tahoma" panose="020B0604030504040204" pitchFamily="34" charset="0"/>
                <a:cs typeface="Tahoma" panose="020B0604030504040204" pitchFamily="34" charset="0"/>
              </a:rPr>
              <a:t>Market study</a:t>
            </a:r>
          </a:p>
        </p:txBody>
      </p:sp>
      <p:sp>
        <p:nvSpPr>
          <p:cNvPr id="7" name="Rectangle 6">
            <a:extLst>
              <a:ext uri="{FF2B5EF4-FFF2-40B4-BE49-F238E27FC236}">
                <a16:creationId xmlns:a16="http://schemas.microsoft.com/office/drawing/2014/main" id="{449FF002-FC56-DF42-1202-CC9A561F2819}"/>
              </a:ext>
            </a:extLst>
          </p:cNvPr>
          <p:cNvSpPr/>
          <p:nvPr/>
        </p:nvSpPr>
        <p:spPr>
          <a:xfrm>
            <a:off x="7013195" y="3869332"/>
            <a:ext cx="4219663" cy="131077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a:latin typeface="Tahoma" panose="020B0604030504040204" pitchFamily="34" charset="0"/>
              <a:ea typeface="Tahoma" panose="020B0604030504040204" pitchFamily="34" charset="0"/>
              <a:cs typeface="Tahoma" panose="020B0604030504040204" pitchFamily="34" charset="0"/>
            </a:endParaRPr>
          </a:p>
          <a:p>
            <a:pPr algn="ctr"/>
            <a:r>
              <a:rPr lang="en-US" sz="2800" b="1">
                <a:latin typeface="Tahoma" panose="020B0604030504040204" pitchFamily="34" charset="0"/>
                <a:ea typeface="Tahoma" panose="020B0604030504040204" pitchFamily="34" charset="0"/>
                <a:cs typeface="Tahoma" panose="020B0604030504040204" pitchFamily="34" charset="0"/>
              </a:rPr>
              <a:t>Payer study</a:t>
            </a:r>
          </a:p>
        </p:txBody>
      </p:sp>
      <p:sp>
        <p:nvSpPr>
          <p:cNvPr id="9" name="Arrow: Right 8">
            <a:extLst>
              <a:ext uri="{FF2B5EF4-FFF2-40B4-BE49-F238E27FC236}">
                <a16:creationId xmlns:a16="http://schemas.microsoft.com/office/drawing/2014/main" id="{102595CF-5185-014D-9448-0089C5C45D8F}"/>
              </a:ext>
            </a:extLst>
          </p:cNvPr>
          <p:cNvSpPr/>
          <p:nvPr/>
        </p:nvSpPr>
        <p:spPr>
          <a:xfrm>
            <a:off x="5384334" y="2526043"/>
            <a:ext cx="1350628" cy="67950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7AA5A15B-3C9F-869F-2650-E1560DE0E5EA}"/>
              </a:ext>
            </a:extLst>
          </p:cNvPr>
          <p:cNvSpPr/>
          <p:nvPr/>
        </p:nvSpPr>
        <p:spPr>
          <a:xfrm>
            <a:off x="5384334" y="4083512"/>
            <a:ext cx="1350628" cy="67950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F2596F9-F5D6-345F-492C-1F5B995C41BC}"/>
              </a:ext>
            </a:extLst>
          </p:cNvPr>
          <p:cNvSpPr txBox="1"/>
          <p:nvPr/>
        </p:nvSpPr>
        <p:spPr>
          <a:xfrm>
            <a:off x="3655267" y="1416279"/>
            <a:ext cx="4881465" cy="523220"/>
          </a:xfrm>
          <a:prstGeom prst="rect">
            <a:avLst/>
          </a:prstGeom>
          <a:noFill/>
        </p:spPr>
        <p:txBody>
          <a:bodyPr wrap="none" rtlCol="0">
            <a:spAutoFit/>
          </a:bodyPr>
          <a:lstStyle/>
          <a:p>
            <a:pPr marL="0" indent="0" algn="l">
              <a:buFont typeface="Arial" panose="020B0604020202020204" pitchFamily="34" charset="0"/>
              <a:buNone/>
            </a:pPr>
            <a:r>
              <a:rPr lang="en-US" sz="2800" b="1" i="1">
                <a:latin typeface="Tahoma" panose="020B0604030504040204" pitchFamily="34" charset="0"/>
                <a:ea typeface="Tahoma" panose="020B0604030504040204" pitchFamily="34" charset="0"/>
                <a:cs typeface="Tahoma" panose="020B0604030504040204" pitchFamily="34" charset="0"/>
              </a:rPr>
              <a:t>Revenue = Volume x Rate</a:t>
            </a:r>
          </a:p>
        </p:txBody>
      </p:sp>
    </p:spTree>
    <p:extLst>
      <p:ext uri="{BB962C8B-B14F-4D97-AF65-F5344CB8AC3E}">
        <p14:creationId xmlns:p14="http://schemas.microsoft.com/office/powerpoint/2010/main" val="2281308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512885" y="322101"/>
            <a:ext cx="11413503" cy="11798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dirty="0">
                <a:latin typeface="Tahoma"/>
                <a:ea typeface="Tahoma"/>
                <a:cs typeface="Tahoma"/>
              </a:rPr>
              <a:t>Pro Forma Elements</a:t>
            </a:r>
            <a:endParaRPr lang="en-US" sz="3600" dirty="0"/>
          </a:p>
        </p:txBody>
      </p:sp>
      <p:sp>
        <p:nvSpPr>
          <p:cNvPr id="4" name="Flowchart: Process 3">
            <a:extLst>
              <a:ext uri="{FF2B5EF4-FFF2-40B4-BE49-F238E27FC236}">
                <a16:creationId xmlns:a16="http://schemas.microsoft.com/office/drawing/2014/main" id="{E273DDF4-5CD4-C7FC-01FD-9CE815F5F2E2}"/>
              </a:ext>
            </a:extLst>
          </p:cNvPr>
          <p:cNvSpPr/>
          <p:nvPr/>
        </p:nvSpPr>
        <p:spPr>
          <a:xfrm>
            <a:off x="626416" y="2033385"/>
            <a:ext cx="4675170" cy="3477328"/>
          </a:xfrm>
          <a:prstGeom prst="flowChartProcess">
            <a:avLst/>
          </a:prstGeom>
          <a:solidFill>
            <a:srgbClr val="2C72AB"/>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atin typeface="Tahoma" panose="020B0604030504040204" pitchFamily="34" charset="0"/>
                <a:ea typeface="Tahoma" panose="020B0604030504040204" pitchFamily="34" charset="0"/>
                <a:cs typeface="Tahoma" panose="020B0604030504040204" pitchFamily="34" charset="0"/>
              </a:rPr>
              <a:t>+ Patient Charges for Medical Services</a:t>
            </a:r>
          </a:p>
          <a:p>
            <a:pPr marL="342900" indent="-342900">
              <a:buFontTx/>
              <a:buChar char="-"/>
            </a:pPr>
            <a:r>
              <a:rPr lang="en-US">
                <a:latin typeface="Tahoma" panose="020B0604030504040204" pitchFamily="34" charset="0"/>
                <a:ea typeface="Tahoma" panose="020B0604030504040204" pitchFamily="34" charset="0"/>
                <a:cs typeface="Tahoma" panose="020B0604030504040204" pitchFamily="34" charset="0"/>
              </a:rPr>
              <a:t>Contractual Allowances</a:t>
            </a:r>
          </a:p>
          <a:p>
            <a:pPr marL="342900" indent="-342900">
              <a:buFontTx/>
              <a:buChar char="-"/>
            </a:pPr>
            <a:r>
              <a:rPr lang="en-US">
                <a:latin typeface="Tahoma" panose="020B0604030504040204" pitchFamily="34" charset="0"/>
                <a:ea typeface="Tahoma" panose="020B0604030504040204" pitchFamily="34" charset="0"/>
                <a:cs typeface="Tahoma" panose="020B0604030504040204" pitchFamily="34" charset="0"/>
              </a:rPr>
              <a:t>Bad Debt Expense</a:t>
            </a:r>
          </a:p>
          <a:p>
            <a:r>
              <a:rPr lang="en-US">
                <a:latin typeface="Tahoma" panose="020B0604030504040204" pitchFamily="34" charset="0"/>
                <a:ea typeface="Tahoma" panose="020B0604030504040204" pitchFamily="34" charset="0"/>
                <a:cs typeface="Tahoma" panose="020B0604030504040204" pitchFamily="34" charset="0"/>
              </a:rPr>
              <a:t>= Net Revenue (per visit)</a:t>
            </a:r>
          </a:p>
          <a:p>
            <a:endParaRPr lang="en-US">
              <a:latin typeface="Tahoma" panose="020B0604030504040204" pitchFamily="34" charset="0"/>
              <a:ea typeface="Tahoma" panose="020B0604030504040204" pitchFamily="34" charset="0"/>
              <a:cs typeface="Tahoma" panose="020B0604030504040204" pitchFamily="34" charset="0"/>
            </a:endParaRPr>
          </a:p>
          <a:p>
            <a:r>
              <a:rPr lang="en-US">
                <a:latin typeface="Tahoma" panose="020B0604030504040204" pitchFamily="34" charset="0"/>
                <a:ea typeface="Tahoma" panose="020B0604030504040204" pitchFamily="34" charset="0"/>
                <a:cs typeface="Tahoma" panose="020B0604030504040204" pitchFamily="34" charset="0"/>
              </a:rPr>
              <a:t>+   Dispensing Revenue</a:t>
            </a:r>
          </a:p>
          <a:p>
            <a:r>
              <a:rPr lang="en-US">
                <a:latin typeface="Tahoma" panose="020B0604030504040204" pitchFamily="34" charset="0"/>
                <a:ea typeface="Tahoma" panose="020B0604030504040204" pitchFamily="34" charset="0"/>
                <a:cs typeface="Tahoma" panose="020B0604030504040204" pitchFamily="34" charset="0"/>
              </a:rPr>
              <a:t>+   Occ Med (EPS) Revenue</a:t>
            </a:r>
          </a:p>
          <a:p>
            <a:r>
              <a:rPr lang="en-US">
                <a:latin typeface="Tahoma" panose="020B0604030504040204" pitchFamily="34" charset="0"/>
                <a:ea typeface="Tahoma" panose="020B0604030504040204" pitchFamily="34" charset="0"/>
                <a:cs typeface="Tahoma" panose="020B0604030504040204" pitchFamily="34" charset="0"/>
              </a:rPr>
              <a:t>+   Misc. Fees and Charges</a:t>
            </a:r>
          </a:p>
          <a:p>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6" name="Rectangle 5">
            <a:extLst>
              <a:ext uri="{FF2B5EF4-FFF2-40B4-BE49-F238E27FC236}">
                <a16:creationId xmlns:a16="http://schemas.microsoft.com/office/drawing/2014/main" id="{056AE0C2-B73A-0D91-ACF0-1D5C0063FDCD}"/>
              </a:ext>
            </a:extLst>
          </p:cNvPr>
          <p:cNvSpPr/>
          <p:nvPr/>
        </p:nvSpPr>
        <p:spPr>
          <a:xfrm>
            <a:off x="5526534" y="2033385"/>
            <a:ext cx="5863907" cy="347732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342900" indent="-342900">
              <a:buFont typeface="Arial"/>
              <a:buChar char="•"/>
            </a:pPr>
            <a:r>
              <a:rPr lang="en-US">
                <a:latin typeface="Tahoma" panose="020B0604030504040204" pitchFamily="34" charset="0"/>
                <a:ea typeface="Tahoma" panose="020B0604030504040204" pitchFamily="34" charset="0"/>
                <a:cs typeface="Tahoma" panose="020B0604030504040204" pitchFamily="34" charset="0"/>
              </a:rPr>
              <a:t>Labor</a:t>
            </a:r>
          </a:p>
          <a:p>
            <a:pPr marL="800100" lvl="1" indent="-342900">
              <a:buFont typeface="Courier New"/>
              <a:buChar char="o"/>
            </a:pPr>
            <a:r>
              <a:rPr lang="en-US">
                <a:latin typeface="Tahoma" panose="020B0604030504040204" pitchFamily="34" charset="0"/>
                <a:ea typeface="Tahoma" panose="020B0604030504040204" pitchFamily="34" charset="0"/>
                <a:cs typeface="Tahoma" panose="020B0604030504040204" pitchFamily="34" charset="0"/>
              </a:rPr>
              <a:t>Staffing Model (MDs vs. PAs/NPs, MAs, RTs)</a:t>
            </a:r>
          </a:p>
          <a:p>
            <a:pPr marL="800100" lvl="1" indent="-342900">
              <a:buFont typeface="Courier New"/>
              <a:buChar char="o"/>
            </a:pPr>
            <a:r>
              <a:rPr lang="en-US">
                <a:latin typeface="Tahoma" panose="020B0604030504040204" pitchFamily="34" charset="0"/>
                <a:ea typeface="Tahoma" panose="020B0604030504040204" pitchFamily="34" charset="0"/>
                <a:cs typeface="Tahoma" panose="020B0604030504040204" pitchFamily="34" charset="0"/>
              </a:rPr>
              <a:t>Staffing Efficiencies to Patient Volume</a:t>
            </a:r>
          </a:p>
          <a:p>
            <a:pPr marL="800100" lvl="1" indent="-342900">
              <a:buFont typeface="Courier New"/>
              <a:buChar char="o"/>
            </a:pPr>
            <a:r>
              <a:rPr lang="en-US">
                <a:latin typeface="Tahoma" panose="020B0604030504040204" pitchFamily="34" charset="0"/>
                <a:ea typeface="Tahoma" panose="020B0604030504040204" pitchFamily="34" charset="0"/>
                <a:cs typeface="Tahoma" panose="020B0604030504040204" pitchFamily="34" charset="0"/>
              </a:rPr>
              <a:t>Increase Staffing as Volume Grows</a:t>
            </a:r>
          </a:p>
          <a:p>
            <a:pPr marL="342900" indent="-342900">
              <a:buFont typeface="Arial"/>
              <a:buChar char="•"/>
            </a:pPr>
            <a:r>
              <a:rPr lang="en-US">
                <a:latin typeface="Tahoma" panose="020B0604030504040204" pitchFamily="34" charset="0"/>
                <a:ea typeface="Tahoma" panose="020B0604030504040204" pitchFamily="34" charset="0"/>
                <a:cs typeface="Tahoma" panose="020B0604030504040204" pitchFamily="34" charset="0"/>
              </a:rPr>
              <a:t>Technology and Billing Services</a:t>
            </a:r>
          </a:p>
          <a:p>
            <a:pPr marL="342900" indent="-342900">
              <a:buFont typeface="Arial"/>
              <a:buChar char="•"/>
            </a:pPr>
            <a:r>
              <a:rPr lang="en-US">
                <a:latin typeface="Tahoma" panose="020B0604030504040204" pitchFamily="34" charset="0"/>
                <a:ea typeface="Tahoma" panose="020B0604030504040204" pitchFamily="34" charset="0"/>
                <a:cs typeface="Tahoma" panose="020B0604030504040204" pitchFamily="34" charset="0"/>
              </a:rPr>
              <a:t>Supplies</a:t>
            </a:r>
          </a:p>
          <a:p>
            <a:pPr marL="342900" indent="-342900">
              <a:buFont typeface="Arial"/>
              <a:buChar char="•"/>
            </a:pPr>
            <a:r>
              <a:rPr lang="en-US">
                <a:latin typeface="Tahoma" panose="020B0604030504040204" pitchFamily="34" charset="0"/>
                <a:ea typeface="Tahoma" panose="020B0604030504040204" pitchFamily="34" charset="0"/>
                <a:cs typeface="Tahoma" panose="020B0604030504040204" pitchFamily="34" charset="0"/>
              </a:rPr>
              <a:t>Rent and Occupancy Expenses</a:t>
            </a:r>
          </a:p>
          <a:p>
            <a:pPr marL="342900" indent="-342900">
              <a:buFont typeface="Arial"/>
              <a:buChar char="•"/>
            </a:pPr>
            <a:r>
              <a:rPr lang="en-US">
                <a:latin typeface="Tahoma" panose="020B0604030504040204" pitchFamily="34" charset="0"/>
                <a:ea typeface="Tahoma" panose="020B0604030504040204" pitchFamily="34" charset="0"/>
                <a:cs typeface="Tahoma" panose="020B0604030504040204" pitchFamily="34" charset="0"/>
              </a:rPr>
              <a:t>Marketing</a:t>
            </a:r>
          </a:p>
          <a:p>
            <a:pPr marL="800100" lvl="1" indent="-342900">
              <a:buFont typeface="Courier New"/>
              <a:buChar char="o"/>
            </a:pPr>
            <a:r>
              <a:rPr lang="en-US">
                <a:latin typeface="Tahoma" panose="020B0604030504040204" pitchFamily="34" charset="0"/>
                <a:ea typeface="Tahoma" panose="020B0604030504040204" pitchFamily="34" charset="0"/>
                <a:cs typeface="Tahoma" panose="020B0604030504040204" pitchFamily="34" charset="0"/>
              </a:rPr>
              <a:t>Grassroots, Paid Advertising</a:t>
            </a:r>
          </a:p>
          <a:p>
            <a:pPr marL="800100" lvl="1" indent="-342900">
              <a:buFont typeface="Courier New"/>
              <a:buChar char="o"/>
            </a:pPr>
            <a:r>
              <a:rPr lang="en-US">
                <a:latin typeface="Tahoma" panose="020B0604030504040204" pitchFamily="34" charset="0"/>
                <a:ea typeface="Tahoma" panose="020B0604030504040204" pitchFamily="34" charset="0"/>
                <a:cs typeface="Tahoma" panose="020B0604030504040204" pitchFamily="34" charset="0"/>
              </a:rPr>
              <a:t>Website, SEO, Digital Tactics</a:t>
            </a:r>
          </a:p>
          <a:p>
            <a:pPr marL="342900" indent="-342900">
              <a:buFont typeface="Arial"/>
              <a:buChar char="•"/>
            </a:pPr>
            <a:r>
              <a:rPr lang="en-US">
                <a:latin typeface="Tahoma" panose="020B0604030504040204" pitchFamily="34" charset="0"/>
                <a:ea typeface="Tahoma" panose="020B0604030504040204" pitchFamily="34" charset="0"/>
                <a:cs typeface="Tahoma" panose="020B0604030504040204" pitchFamily="34" charset="0"/>
              </a:rPr>
              <a:t>Purchased Services</a:t>
            </a:r>
          </a:p>
          <a:p>
            <a:pPr marL="457200" indent="-457200">
              <a:buFont typeface="Arial" panose="020B0604020202020204" pitchFamily="34" charset="0"/>
              <a:buChar char="•"/>
            </a:pPr>
            <a:endParaRPr lang="en-US">
              <a:latin typeface="Tahoma" panose="020B0604030504040204" pitchFamily="34" charset="0"/>
              <a:ea typeface="Tahoma" panose="020B0604030504040204" pitchFamily="34" charset="0"/>
              <a:cs typeface="Tahoma" panose="020B0604030504040204" pitchFamily="34" charset="0"/>
            </a:endParaRPr>
          </a:p>
          <a:p>
            <a:pPr marL="914400" lvl="1" indent="-457200">
              <a:buFont typeface="Arial" panose="020B0604020202020204" pitchFamily="34" charset="0"/>
              <a:buChar char="•"/>
            </a:pPr>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5504FF34-E0B4-968A-B9A1-6FC30D9F5A6F}"/>
              </a:ext>
            </a:extLst>
          </p:cNvPr>
          <p:cNvSpPr txBox="1"/>
          <p:nvPr/>
        </p:nvSpPr>
        <p:spPr>
          <a:xfrm>
            <a:off x="5523658" y="1380186"/>
            <a:ext cx="5546599" cy="523220"/>
          </a:xfrm>
          <a:prstGeom prst="rect">
            <a:avLst/>
          </a:prstGeom>
          <a:noFill/>
        </p:spPr>
        <p:txBody>
          <a:bodyPr wrap="square" lIns="91440" tIns="45720" rIns="91440" bIns="45720" rtlCol="0" anchor="t">
            <a:spAutoFit/>
          </a:bodyPr>
          <a:lstStyle/>
          <a:p>
            <a:pPr marL="0" indent="0" algn="l">
              <a:buFont typeface="Arial" panose="020B0604020202020204" pitchFamily="34" charset="0"/>
              <a:buNone/>
            </a:pPr>
            <a:r>
              <a:rPr lang="en-US" sz="2800" b="1" i="1">
                <a:latin typeface="Tahoma" panose="020B0604030504040204" pitchFamily="34" charset="0"/>
                <a:ea typeface="Tahoma" panose="020B0604030504040204" pitchFamily="34" charset="0"/>
                <a:cs typeface="Tahoma" panose="020B0604030504040204" pitchFamily="34" charset="0"/>
              </a:rPr>
              <a:t>Expense Categories</a:t>
            </a:r>
          </a:p>
        </p:txBody>
      </p:sp>
      <p:sp>
        <p:nvSpPr>
          <p:cNvPr id="12" name="TextBox 11">
            <a:extLst>
              <a:ext uri="{FF2B5EF4-FFF2-40B4-BE49-F238E27FC236}">
                <a16:creationId xmlns:a16="http://schemas.microsoft.com/office/drawing/2014/main" id="{720530C4-9C6F-2218-E3F7-095F5D706EE0}"/>
              </a:ext>
            </a:extLst>
          </p:cNvPr>
          <p:cNvSpPr txBox="1"/>
          <p:nvPr/>
        </p:nvSpPr>
        <p:spPr>
          <a:xfrm>
            <a:off x="626415" y="1408064"/>
            <a:ext cx="4673087" cy="523220"/>
          </a:xfrm>
          <a:prstGeom prst="rect">
            <a:avLst/>
          </a:prstGeom>
          <a:noFill/>
        </p:spPr>
        <p:txBody>
          <a:bodyPr wrap="square" lIns="91440" tIns="45720" rIns="91440" bIns="45720" rtlCol="0" anchor="t">
            <a:spAutoFit/>
          </a:bodyPr>
          <a:lstStyle/>
          <a:p>
            <a:r>
              <a:rPr lang="en-US" sz="2800" b="1" i="1">
                <a:latin typeface="Tahoma" panose="020B0604030504040204" pitchFamily="34" charset="0"/>
                <a:ea typeface="Tahoma" panose="020B0604030504040204" pitchFamily="34" charset="0"/>
                <a:cs typeface="Tahoma" panose="020B0604030504040204" pitchFamily="34" charset="0"/>
              </a:rPr>
              <a:t>Revenue Formula</a:t>
            </a:r>
          </a:p>
        </p:txBody>
      </p:sp>
    </p:spTree>
    <p:extLst>
      <p:ext uri="{BB962C8B-B14F-4D97-AF65-F5344CB8AC3E}">
        <p14:creationId xmlns:p14="http://schemas.microsoft.com/office/powerpoint/2010/main" val="20851259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6A5B2D9-AFCC-16D8-8333-4B69F7E45697}"/>
              </a:ext>
            </a:extLst>
          </p:cNvPr>
          <p:cNvSpPr>
            <a:spLocks noGrp="1"/>
          </p:cNvSpPr>
          <p:nvPr>
            <p:ph type="body" sz="quarter" idx="11"/>
          </p:nvPr>
        </p:nvSpPr>
        <p:spPr>
          <a:xfrm>
            <a:off x="1032376" y="1182776"/>
            <a:ext cx="6243874" cy="702277"/>
          </a:xfrm>
        </p:spPr>
        <p:txBody>
          <a:bodyPr/>
          <a:lstStyle/>
          <a:p>
            <a:r>
              <a:rPr lang="en-US" dirty="0"/>
              <a:t>Pro Forma Assumptions</a:t>
            </a:r>
          </a:p>
        </p:txBody>
      </p:sp>
      <p:pic>
        <p:nvPicPr>
          <p:cNvPr id="8" name="Picture 7">
            <a:extLst>
              <a:ext uri="{FF2B5EF4-FFF2-40B4-BE49-F238E27FC236}">
                <a16:creationId xmlns:a16="http://schemas.microsoft.com/office/drawing/2014/main" id="{445458EB-47B8-0156-BBB8-D41164B1DC95}"/>
              </a:ext>
            </a:extLst>
          </p:cNvPr>
          <p:cNvPicPr>
            <a:picLocks noChangeAspect="1"/>
          </p:cNvPicPr>
          <p:nvPr/>
        </p:nvPicPr>
        <p:blipFill>
          <a:blip r:embed="rId3"/>
          <a:stretch>
            <a:fillRect/>
          </a:stretch>
        </p:blipFill>
        <p:spPr>
          <a:xfrm>
            <a:off x="1032376" y="2019524"/>
            <a:ext cx="1941243" cy="3919818"/>
          </a:xfrm>
          <a:prstGeom prst="rect">
            <a:avLst/>
          </a:prstGeom>
        </p:spPr>
      </p:pic>
      <p:pic>
        <p:nvPicPr>
          <p:cNvPr id="9" name="Picture 8">
            <a:extLst>
              <a:ext uri="{FF2B5EF4-FFF2-40B4-BE49-F238E27FC236}">
                <a16:creationId xmlns:a16="http://schemas.microsoft.com/office/drawing/2014/main" id="{F3E60384-627C-39C1-05A6-58B5B3D25757}"/>
              </a:ext>
            </a:extLst>
          </p:cNvPr>
          <p:cNvPicPr>
            <a:picLocks noChangeAspect="1"/>
          </p:cNvPicPr>
          <p:nvPr/>
        </p:nvPicPr>
        <p:blipFill>
          <a:blip r:embed="rId4"/>
          <a:stretch>
            <a:fillRect/>
          </a:stretch>
        </p:blipFill>
        <p:spPr>
          <a:xfrm>
            <a:off x="4033634" y="2019524"/>
            <a:ext cx="2062366" cy="3919818"/>
          </a:xfrm>
          <a:prstGeom prst="rect">
            <a:avLst/>
          </a:prstGeom>
        </p:spPr>
      </p:pic>
      <p:pic>
        <p:nvPicPr>
          <p:cNvPr id="10" name="Picture 9">
            <a:extLst>
              <a:ext uri="{FF2B5EF4-FFF2-40B4-BE49-F238E27FC236}">
                <a16:creationId xmlns:a16="http://schemas.microsoft.com/office/drawing/2014/main" id="{209CFD09-228C-FBDF-983F-1D650726FCBF}"/>
              </a:ext>
            </a:extLst>
          </p:cNvPr>
          <p:cNvPicPr>
            <a:picLocks noChangeAspect="1"/>
          </p:cNvPicPr>
          <p:nvPr/>
        </p:nvPicPr>
        <p:blipFill>
          <a:blip r:embed="rId5"/>
          <a:stretch>
            <a:fillRect/>
          </a:stretch>
        </p:blipFill>
        <p:spPr>
          <a:xfrm>
            <a:off x="7156015" y="2611643"/>
            <a:ext cx="2377440" cy="2735580"/>
          </a:xfrm>
          <a:prstGeom prst="rect">
            <a:avLst/>
          </a:prstGeom>
        </p:spPr>
      </p:pic>
    </p:spTree>
    <p:extLst>
      <p:ext uri="{BB962C8B-B14F-4D97-AF65-F5344CB8AC3E}">
        <p14:creationId xmlns:p14="http://schemas.microsoft.com/office/powerpoint/2010/main" val="37038126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9CE154-8E9B-047B-EE1C-BF81CCF94432}"/>
              </a:ext>
            </a:extLst>
          </p:cNvPr>
          <p:cNvPicPr>
            <a:picLocks noChangeAspect="1"/>
          </p:cNvPicPr>
          <p:nvPr/>
        </p:nvPicPr>
        <p:blipFill>
          <a:blip r:embed="rId3"/>
          <a:stretch>
            <a:fillRect/>
          </a:stretch>
        </p:blipFill>
        <p:spPr>
          <a:xfrm>
            <a:off x="2130208" y="1395808"/>
            <a:ext cx="7931583" cy="4066384"/>
          </a:xfrm>
          <a:prstGeom prst="rect">
            <a:avLst/>
          </a:prstGeom>
        </p:spPr>
      </p:pic>
    </p:spTree>
    <p:extLst>
      <p:ext uri="{BB962C8B-B14F-4D97-AF65-F5344CB8AC3E}">
        <p14:creationId xmlns:p14="http://schemas.microsoft.com/office/powerpoint/2010/main" val="40564742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2237591" y="1919425"/>
            <a:ext cx="6447313" cy="1511449"/>
          </a:xfrm>
        </p:spPr>
        <p:txBody>
          <a:bodyPr>
            <a:normAutofit/>
          </a:bodyPr>
          <a:lstStyle/>
          <a:p>
            <a:r>
              <a:rPr lang="en-US" sz="3600" b="1" i="0">
                <a:effectLst/>
              </a:rPr>
              <a:t>Urgent Care Development: Capital Required</a:t>
            </a:r>
            <a:endParaRPr lang="en-US" sz="3600"/>
          </a:p>
        </p:txBody>
      </p:sp>
      <p:sp>
        <p:nvSpPr>
          <p:cNvPr id="3" name="TextBox 2">
            <a:extLst>
              <a:ext uri="{FF2B5EF4-FFF2-40B4-BE49-F238E27FC236}">
                <a16:creationId xmlns:a16="http://schemas.microsoft.com/office/drawing/2014/main" id="{22E38EC8-B531-A776-E1C7-B6A8309B20E6}"/>
              </a:ext>
            </a:extLst>
          </p:cNvPr>
          <p:cNvSpPr txBox="1"/>
          <p:nvPr/>
        </p:nvSpPr>
        <p:spPr>
          <a:xfrm>
            <a:off x="2237591" y="3429000"/>
            <a:ext cx="8701525" cy="160056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 Buildout costs $ * Square footage &gt;&gt;&gt; </a:t>
            </a:r>
            <a:r>
              <a:rPr lang="en-US" b="1">
                <a:solidFill>
                  <a:srgbClr val="1A2C54"/>
                </a:solidFill>
                <a:latin typeface="Tahoma" panose="020B0604030504040204" pitchFamily="34" charset="0"/>
                <a:ea typeface="Tahoma" panose="020B0604030504040204" pitchFamily="34" charset="0"/>
                <a:cs typeface="Tahoma" panose="020B0604030504040204" pitchFamily="34" charset="0"/>
              </a:rPr>
              <a:t>$500-600K</a:t>
            </a:r>
          </a:p>
          <a:p>
            <a:pPr marL="285750" indent="-285750">
              <a:lnSpc>
                <a:spcPct val="110000"/>
              </a:lnSpc>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 FF&amp;E &gt;&gt;&gt; </a:t>
            </a:r>
            <a:r>
              <a:rPr lang="en-US" b="1">
                <a:solidFill>
                  <a:srgbClr val="1A2C54"/>
                </a:solidFill>
                <a:latin typeface="Tahoma" panose="020B0604030504040204" pitchFamily="34" charset="0"/>
                <a:ea typeface="Tahoma" panose="020B0604030504040204" pitchFamily="34" charset="0"/>
                <a:cs typeface="Tahoma" panose="020B0604030504040204" pitchFamily="34" charset="0"/>
              </a:rPr>
              <a:t>$250K</a:t>
            </a:r>
          </a:p>
          <a:p>
            <a:pPr marL="285750" indent="-285750">
              <a:lnSpc>
                <a:spcPct val="110000"/>
              </a:lnSpc>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One-time startup expenses &gt;&gt;&gt; </a:t>
            </a:r>
            <a:r>
              <a:rPr lang="en-US" b="1">
                <a:solidFill>
                  <a:srgbClr val="1A2C54"/>
                </a:solidFill>
                <a:latin typeface="Tahoma" panose="020B0604030504040204" pitchFamily="34" charset="0"/>
                <a:ea typeface="Tahoma" panose="020B0604030504040204" pitchFamily="34" charset="0"/>
                <a:cs typeface="Tahoma" panose="020B0604030504040204" pitchFamily="34" charset="0"/>
              </a:rPr>
              <a:t>$150K</a:t>
            </a:r>
          </a:p>
          <a:p>
            <a:pPr marL="285750" indent="-285750">
              <a:lnSpc>
                <a:spcPct val="110000"/>
              </a:lnSpc>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Working capital &gt;&gt;&gt; </a:t>
            </a:r>
            <a:r>
              <a:rPr lang="en-US" b="1">
                <a:solidFill>
                  <a:srgbClr val="1A2C54"/>
                </a:solidFill>
                <a:latin typeface="Tahoma" panose="020B0604030504040204" pitchFamily="34" charset="0"/>
                <a:ea typeface="Tahoma" panose="020B0604030504040204" pitchFamily="34" charset="0"/>
                <a:cs typeface="Tahoma" panose="020B0604030504040204" pitchFamily="34" charset="0"/>
              </a:rPr>
              <a:t>$300K</a:t>
            </a:r>
          </a:p>
          <a:p>
            <a:pPr marL="285750" indent="-285750">
              <a:lnSpc>
                <a:spcPct val="110000"/>
              </a:lnSpc>
              <a:buFont typeface="Arial" panose="020B0604020202020204" pitchFamily="34" charset="0"/>
              <a:buChar char="•"/>
            </a:pPr>
            <a:r>
              <a:rPr lang="en-US" b="1" i="1">
                <a:solidFill>
                  <a:srgbClr val="FC4817"/>
                </a:solidFill>
                <a:latin typeface="Tahoma" panose="020B0604030504040204" pitchFamily="34" charset="0"/>
                <a:ea typeface="Tahoma" panose="020B0604030504040204" pitchFamily="34" charset="0"/>
                <a:cs typeface="Tahoma" panose="020B0604030504040204" pitchFamily="34" charset="0"/>
              </a:rPr>
              <a:t>Total: $1.2+ M</a:t>
            </a:r>
          </a:p>
        </p:txBody>
      </p:sp>
    </p:spTree>
    <p:extLst>
      <p:ext uri="{BB962C8B-B14F-4D97-AF65-F5344CB8AC3E}">
        <p14:creationId xmlns:p14="http://schemas.microsoft.com/office/powerpoint/2010/main" val="3885884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Chart, waterfall chart&#10;&#10;Description automatically generated">
            <a:extLst>
              <a:ext uri="{FF2B5EF4-FFF2-40B4-BE49-F238E27FC236}">
                <a16:creationId xmlns:a16="http://schemas.microsoft.com/office/drawing/2014/main" id="{9A595BCC-E172-2C19-1166-CAB9AC21EF7C}"/>
              </a:ext>
            </a:extLst>
          </p:cNvPr>
          <p:cNvPicPr>
            <a:picLocks noChangeAspect="1"/>
          </p:cNvPicPr>
          <p:nvPr/>
        </p:nvPicPr>
        <p:blipFill>
          <a:blip r:embed="rId3"/>
          <a:stretch>
            <a:fillRect/>
          </a:stretch>
        </p:blipFill>
        <p:spPr>
          <a:xfrm>
            <a:off x="1585415" y="777248"/>
            <a:ext cx="9021169" cy="4975761"/>
          </a:xfrm>
          <a:prstGeom prst="rect">
            <a:avLst/>
          </a:prstGeom>
        </p:spPr>
      </p:pic>
    </p:spTree>
    <p:extLst>
      <p:ext uri="{BB962C8B-B14F-4D97-AF65-F5344CB8AC3E}">
        <p14:creationId xmlns:p14="http://schemas.microsoft.com/office/powerpoint/2010/main" val="10712861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68B40E-DE5C-DB47-63DE-68891E3E1660}"/>
              </a:ext>
            </a:extLst>
          </p:cNvPr>
          <p:cNvSpPr>
            <a:spLocks noGrp="1"/>
          </p:cNvSpPr>
          <p:nvPr>
            <p:ph type="title" idx="4294967295"/>
          </p:nvPr>
        </p:nvSpPr>
        <p:spPr>
          <a:xfrm>
            <a:off x="1754447" y="2618455"/>
            <a:ext cx="6098636" cy="1621090"/>
          </a:xfrm>
        </p:spPr>
        <p:txBody>
          <a:bodyPr>
            <a:normAutofit fontScale="90000"/>
          </a:bodyPr>
          <a:lstStyle/>
          <a:p>
            <a:r>
              <a:rPr lang="en-US" sz="4400" b="1" dirty="0"/>
              <a:t>Urgent Care Development Process</a:t>
            </a:r>
          </a:p>
        </p:txBody>
      </p:sp>
    </p:spTree>
    <p:extLst>
      <p:ext uri="{BB962C8B-B14F-4D97-AF65-F5344CB8AC3E}">
        <p14:creationId xmlns:p14="http://schemas.microsoft.com/office/powerpoint/2010/main" val="38378397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84F8DAC-14E9-2580-3012-8961DCA79F09}"/>
              </a:ext>
            </a:extLst>
          </p:cNvPr>
          <p:cNvSpPr>
            <a:spLocks noGrp="1"/>
          </p:cNvSpPr>
          <p:nvPr>
            <p:ph type="body" sz="quarter" idx="11"/>
          </p:nvPr>
        </p:nvSpPr>
        <p:spPr>
          <a:xfrm>
            <a:off x="1003218" y="1073249"/>
            <a:ext cx="8203843" cy="702277"/>
          </a:xfrm>
        </p:spPr>
        <p:txBody>
          <a:bodyPr/>
          <a:lstStyle/>
          <a:p>
            <a:r>
              <a:rPr lang="en-US" dirty="0"/>
              <a:t>Experity Consulting Phases</a:t>
            </a:r>
          </a:p>
        </p:txBody>
      </p:sp>
      <p:sp>
        <p:nvSpPr>
          <p:cNvPr id="4" name="Arrow: Right 3">
            <a:extLst>
              <a:ext uri="{FF2B5EF4-FFF2-40B4-BE49-F238E27FC236}">
                <a16:creationId xmlns:a16="http://schemas.microsoft.com/office/drawing/2014/main" id="{65A49CE5-C328-EB2F-C8CE-098CFB41B2DD}"/>
              </a:ext>
            </a:extLst>
          </p:cNvPr>
          <p:cNvSpPr/>
          <p:nvPr/>
        </p:nvSpPr>
        <p:spPr>
          <a:xfrm>
            <a:off x="294290" y="2764221"/>
            <a:ext cx="2375338" cy="1408386"/>
          </a:xfrm>
          <a:prstGeom prst="rightArrow">
            <a:avLst/>
          </a:prstGeom>
          <a:solidFill>
            <a:srgbClr val="2C7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Market Analysis</a:t>
            </a:r>
          </a:p>
          <a:p>
            <a:pPr algn="ctr"/>
            <a:r>
              <a:rPr lang="en-US" dirty="0"/>
              <a:t>Site Selection</a:t>
            </a:r>
          </a:p>
        </p:txBody>
      </p:sp>
      <p:sp>
        <p:nvSpPr>
          <p:cNvPr id="5" name="Arrow: Right 4">
            <a:extLst>
              <a:ext uri="{FF2B5EF4-FFF2-40B4-BE49-F238E27FC236}">
                <a16:creationId xmlns:a16="http://schemas.microsoft.com/office/drawing/2014/main" id="{A400C6E6-DE42-6392-7A5B-785231A0592B}"/>
              </a:ext>
            </a:extLst>
          </p:cNvPr>
          <p:cNvSpPr/>
          <p:nvPr/>
        </p:nvSpPr>
        <p:spPr>
          <a:xfrm>
            <a:off x="2822028" y="2724807"/>
            <a:ext cx="2375338" cy="1408386"/>
          </a:xfrm>
          <a:prstGeom prst="rightArrow">
            <a:avLst/>
          </a:prstGeom>
          <a:solidFill>
            <a:srgbClr val="2C7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 Forma</a:t>
            </a:r>
          </a:p>
          <a:p>
            <a:pPr algn="ctr"/>
            <a:r>
              <a:rPr lang="en-US" dirty="0"/>
              <a:t>Business Plan</a:t>
            </a:r>
          </a:p>
        </p:txBody>
      </p:sp>
      <p:sp>
        <p:nvSpPr>
          <p:cNvPr id="6" name="TextBox 5">
            <a:extLst>
              <a:ext uri="{FF2B5EF4-FFF2-40B4-BE49-F238E27FC236}">
                <a16:creationId xmlns:a16="http://schemas.microsoft.com/office/drawing/2014/main" id="{B2DED3BD-F39E-D415-DA6B-10AA01E39184}"/>
              </a:ext>
            </a:extLst>
          </p:cNvPr>
          <p:cNvSpPr txBox="1"/>
          <p:nvPr/>
        </p:nvSpPr>
        <p:spPr>
          <a:xfrm>
            <a:off x="294290" y="4514971"/>
            <a:ext cx="1767087" cy="646331"/>
          </a:xfrm>
          <a:prstGeom prst="rect">
            <a:avLst/>
          </a:prstGeom>
          <a:noFill/>
        </p:spPr>
        <p:txBody>
          <a:bodyPr wrap="none" rtlCol="0">
            <a:spAutoFit/>
          </a:bodyPr>
          <a:lstStyle/>
          <a:p>
            <a:r>
              <a:rPr lang="en-US" b="1" dirty="0"/>
              <a:t>Algorithm</a:t>
            </a:r>
          </a:p>
          <a:p>
            <a:r>
              <a:rPr lang="en-US" b="1" dirty="0"/>
              <a:t>Payer Landscape</a:t>
            </a:r>
          </a:p>
        </p:txBody>
      </p:sp>
      <p:sp>
        <p:nvSpPr>
          <p:cNvPr id="7" name="TextBox 6">
            <a:extLst>
              <a:ext uri="{FF2B5EF4-FFF2-40B4-BE49-F238E27FC236}">
                <a16:creationId xmlns:a16="http://schemas.microsoft.com/office/drawing/2014/main" id="{6A534B72-D64D-E952-1618-C56B3192DBAD}"/>
              </a:ext>
            </a:extLst>
          </p:cNvPr>
          <p:cNvSpPr txBox="1"/>
          <p:nvPr/>
        </p:nvSpPr>
        <p:spPr>
          <a:xfrm>
            <a:off x="2822027" y="2401559"/>
            <a:ext cx="1562031" cy="646331"/>
          </a:xfrm>
          <a:prstGeom prst="rect">
            <a:avLst/>
          </a:prstGeom>
          <a:noFill/>
        </p:spPr>
        <p:txBody>
          <a:bodyPr wrap="none" rtlCol="0">
            <a:spAutoFit/>
          </a:bodyPr>
          <a:lstStyle/>
          <a:p>
            <a:r>
              <a:rPr lang="en-US" b="1" dirty="0"/>
              <a:t>Revenue=</a:t>
            </a:r>
            <a:br>
              <a:rPr lang="en-US" b="1" dirty="0"/>
            </a:br>
            <a:r>
              <a:rPr lang="en-US" b="1" dirty="0"/>
              <a:t>Volume x Rate</a:t>
            </a:r>
          </a:p>
        </p:txBody>
      </p:sp>
      <p:sp>
        <p:nvSpPr>
          <p:cNvPr id="10" name="Arrow: Right 9">
            <a:extLst>
              <a:ext uri="{FF2B5EF4-FFF2-40B4-BE49-F238E27FC236}">
                <a16:creationId xmlns:a16="http://schemas.microsoft.com/office/drawing/2014/main" id="{3FDB2CDD-11B1-C756-DFF9-F3D70AB4FB82}"/>
              </a:ext>
            </a:extLst>
          </p:cNvPr>
          <p:cNvSpPr/>
          <p:nvPr/>
        </p:nvSpPr>
        <p:spPr>
          <a:xfrm>
            <a:off x="5349765" y="2756283"/>
            <a:ext cx="3394841" cy="1408386"/>
          </a:xfrm>
          <a:prstGeom prst="rightArrow">
            <a:avLst/>
          </a:prstGeom>
          <a:solidFill>
            <a:srgbClr val="2C7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Architect </a:t>
            </a:r>
          </a:p>
          <a:p>
            <a:pPr algn="ctr"/>
            <a:r>
              <a:rPr lang="en-US" dirty="0"/>
              <a:t>Build-out</a:t>
            </a:r>
          </a:p>
        </p:txBody>
      </p:sp>
      <p:sp>
        <p:nvSpPr>
          <p:cNvPr id="11" name="Arrow: Right 10">
            <a:extLst>
              <a:ext uri="{FF2B5EF4-FFF2-40B4-BE49-F238E27FC236}">
                <a16:creationId xmlns:a16="http://schemas.microsoft.com/office/drawing/2014/main" id="{C5A425E9-5FF6-50C2-6BAF-0C5C2C04712A}"/>
              </a:ext>
            </a:extLst>
          </p:cNvPr>
          <p:cNvSpPr/>
          <p:nvPr/>
        </p:nvSpPr>
        <p:spPr>
          <a:xfrm>
            <a:off x="8897005" y="2764221"/>
            <a:ext cx="2075795" cy="1408386"/>
          </a:xfrm>
          <a:prstGeom prst="rightArrow">
            <a:avLst/>
          </a:prstGeom>
          <a:solidFill>
            <a:srgbClr val="2C7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Clinic Set-up</a:t>
            </a:r>
          </a:p>
        </p:txBody>
      </p:sp>
      <p:sp>
        <p:nvSpPr>
          <p:cNvPr id="13" name="TextBox 12">
            <a:extLst>
              <a:ext uri="{FF2B5EF4-FFF2-40B4-BE49-F238E27FC236}">
                <a16:creationId xmlns:a16="http://schemas.microsoft.com/office/drawing/2014/main" id="{1FC51C25-C87E-E697-5244-5DB5D7C5226E}"/>
              </a:ext>
            </a:extLst>
          </p:cNvPr>
          <p:cNvSpPr txBox="1"/>
          <p:nvPr/>
        </p:nvSpPr>
        <p:spPr>
          <a:xfrm>
            <a:off x="2822027" y="4514971"/>
            <a:ext cx="2159117" cy="1200329"/>
          </a:xfrm>
          <a:prstGeom prst="rect">
            <a:avLst/>
          </a:prstGeom>
          <a:noFill/>
        </p:spPr>
        <p:txBody>
          <a:bodyPr wrap="none" rtlCol="0">
            <a:spAutoFit/>
          </a:bodyPr>
          <a:lstStyle/>
          <a:p>
            <a:r>
              <a:rPr lang="en-US" b="1" dirty="0"/>
              <a:t>Operating Model</a:t>
            </a:r>
          </a:p>
          <a:p>
            <a:r>
              <a:rPr lang="en-US" b="1" dirty="0"/>
              <a:t>Staffing Plan</a:t>
            </a:r>
          </a:p>
          <a:p>
            <a:r>
              <a:rPr lang="en-US" b="1" dirty="0"/>
              <a:t>Cash Flow Modeling </a:t>
            </a:r>
          </a:p>
          <a:p>
            <a:r>
              <a:rPr lang="en-US" b="1" dirty="0"/>
              <a:t>Bank Financing</a:t>
            </a:r>
          </a:p>
        </p:txBody>
      </p:sp>
      <p:sp>
        <p:nvSpPr>
          <p:cNvPr id="14" name="TextBox 13">
            <a:extLst>
              <a:ext uri="{FF2B5EF4-FFF2-40B4-BE49-F238E27FC236}">
                <a16:creationId xmlns:a16="http://schemas.microsoft.com/office/drawing/2014/main" id="{9D14DB98-2F34-6F35-2A30-3F35702937BF}"/>
              </a:ext>
            </a:extLst>
          </p:cNvPr>
          <p:cNvSpPr txBox="1"/>
          <p:nvPr/>
        </p:nvSpPr>
        <p:spPr>
          <a:xfrm>
            <a:off x="8897004" y="4515694"/>
            <a:ext cx="2749663" cy="1477328"/>
          </a:xfrm>
          <a:prstGeom prst="rect">
            <a:avLst/>
          </a:prstGeom>
          <a:noFill/>
        </p:spPr>
        <p:txBody>
          <a:bodyPr wrap="none" rtlCol="0">
            <a:spAutoFit/>
          </a:bodyPr>
          <a:lstStyle/>
          <a:p>
            <a:r>
              <a:rPr lang="en-US" b="1" dirty="0"/>
              <a:t>Lab</a:t>
            </a:r>
          </a:p>
          <a:p>
            <a:r>
              <a:rPr lang="en-US" b="1" dirty="0"/>
              <a:t>Policies &amp; Procedures</a:t>
            </a:r>
          </a:p>
          <a:p>
            <a:r>
              <a:rPr lang="en-US" b="1" dirty="0"/>
              <a:t>Supplies and Services</a:t>
            </a:r>
          </a:p>
          <a:p>
            <a:r>
              <a:rPr lang="en-US" b="1" dirty="0"/>
              <a:t>EMR/RCM</a:t>
            </a:r>
          </a:p>
          <a:p>
            <a:r>
              <a:rPr lang="en-US" b="1" dirty="0"/>
              <a:t>Recruiting and Onboarding</a:t>
            </a:r>
          </a:p>
        </p:txBody>
      </p:sp>
      <p:sp>
        <p:nvSpPr>
          <p:cNvPr id="15" name="Rectangle 14">
            <a:extLst>
              <a:ext uri="{FF2B5EF4-FFF2-40B4-BE49-F238E27FC236}">
                <a16:creationId xmlns:a16="http://schemas.microsoft.com/office/drawing/2014/main" id="{357406B9-3340-7315-5EE3-085D65A573C6}"/>
              </a:ext>
            </a:extLst>
          </p:cNvPr>
          <p:cNvSpPr/>
          <p:nvPr/>
        </p:nvSpPr>
        <p:spPr>
          <a:xfrm rot="5400000">
            <a:off x="10675747" y="3086573"/>
            <a:ext cx="1680243" cy="76368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rPr>
              <a:t>Operations</a:t>
            </a:r>
          </a:p>
        </p:txBody>
      </p:sp>
      <p:sp>
        <p:nvSpPr>
          <p:cNvPr id="16" name="TextBox 15">
            <a:extLst>
              <a:ext uri="{FF2B5EF4-FFF2-40B4-BE49-F238E27FC236}">
                <a16:creationId xmlns:a16="http://schemas.microsoft.com/office/drawing/2014/main" id="{6EAA8F80-AC0D-1FDC-8266-73730CB61129}"/>
              </a:ext>
            </a:extLst>
          </p:cNvPr>
          <p:cNvSpPr txBox="1"/>
          <p:nvPr/>
        </p:nvSpPr>
        <p:spPr>
          <a:xfrm>
            <a:off x="5376630" y="4515694"/>
            <a:ext cx="3387402" cy="1200329"/>
          </a:xfrm>
          <a:prstGeom prst="rect">
            <a:avLst/>
          </a:prstGeom>
          <a:noFill/>
        </p:spPr>
        <p:txBody>
          <a:bodyPr wrap="none" rtlCol="0">
            <a:spAutoFit/>
          </a:bodyPr>
          <a:lstStyle/>
          <a:p>
            <a:r>
              <a:rPr lang="en-US" b="1" dirty="0"/>
              <a:t>X-Ray</a:t>
            </a:r>
          </a:p>
          <a:p>
            <a:r>
              <a:rPr lang="en-US" b="1" dirty="0"/>
              <a:t>Network Phone/Internet</a:t>
            </a:r>
          </a:p>
          <a:p>
            <a:r>
              <a:rPr lang="en-US" b="1" dirty="0"/>
              <a:t>Furnishings Fixtures &amp; Equipment</a:t>
            </a:r>
          </a:p>
          <a:p>
            <a:r>
              <a:rPr lang="en-US" b="1" dirty="0"/>
              <a:t> </a:t>
            </a:r>
          </a:p>
        </p:txBody>
      </p:sp>
      <p:sp>
        <p:nvSpPr>
          <p:cNvPr id="17" name="Arrow: Right 16">
            <a:extLst>
              <a:ext uri="{FF2B5EF4-FFF2-40B4-BE49-F238E27FC236}">
                <a16:creationId xmlns:a16="http://schemas.microsoft.com/office/drawing/2014/main" id="{EDEDF686-B6A8-DC04-9668-2736FADD8785}"/>
              </a:ext>
            </a:extLst>
          </p:cNvPr>
          <p:cNvSpPr/>
          <p:nvPr/>
        </p:nvSpPr>
        <p:spPr>
          <a:xfrm>
            <a:off x="5349765" y="1982684"/>
            <a:ext cx="5465380" cy="63469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Contracting and Credentialling</a:t>
            </a:r>
          </a:p>
        </p:txBody>
      </p:sp>
    </p:spTree>
    <p:extLst>
      <p:ext uri="{BB962C8B-B14F-4D97-AF65-F5344CB8AC3E}">
        <p14:creationId xmlns:p14="http://schemas.microsoft.com/office/powerpoint/2010/main" val="22008123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6A5B2D9-AFCC-16D8-8333-4B69F7E45697}"/>
              </a:ext>
            </a:extLst>
          </p:cNvPr>
          <p:cNvSpPr>
            <a:spLocks noGrp="1"/>
          </p:cNvSpPr>
          <p:nvPr>
            <p:ph type="body" sz="quarter" idx="11"/>
          </p:nvPr>
        </p:nvSpPr>
        <p:spPr>
          <a:xfrm>
            <a:off x="1014446" y="1137953"/>
            <a:ext cx="6243874" cy="702277"/>
          </a:xfrm>
        </p:spPr>
        <p:txBody>
          <a:bodyPr/>
          <a:lstStyle/>
          <a:p>
            <a:r>
              <a:rPr lang="en-US" dirty="0"/>
              <a:t>Start-up Pro</a:t>
            </a:r>
          </a:p>
        </p:txBody>
      </p:sp>
      <p:pic>
        <p:nvPicPr>
          <p:cNvPr id="8" name="Picture 7">
            <a:extLst>
              <a:ext uri="{FF2B5EF4-FFF2-40B4-BE49-F238E27FC236}">
                <a16:creationId xmlns:a16="http://schemas.microsoft.com/office/drawing/2014/main" id="{3915DBB5-7169-830C-0ACF-27AE2E425F3A}"/>
              </a:ext>
            </a:extLst>
          </p:cNvPr>
          <p:cNvPicPr>
            <a:picLocks noChangeAspect="1"/>
          </p:cNvPicPr>
          <p:nvPr/>
        </p:nvPicPr>
        <p:blipFill>
          <a:blip r:embed="rId3"/>
          <a:stretch>
            <a:fillRect/>
          </a:stretch>
        </p:blipFill>
        <p:spPr>
          <a:xfrm>
            <a:off x="2191413" y="1938842"/>
            <a:ext cx="7809174" cy="3940213"/>
          </a:xfrm>
          <a:prstGeom prst="rect">
            <a:avLst/>
          </a:prstGeom>
        </p:spPr>
      </p:pic>
    </p:spTree>
    <p:extLst>
      <p:ext uri="{BB962C8B-B14F-4D97-AF65-F5344CB8AC3E}">
        <p14:creationId xmlns:p14="http://schemas.microsoft.com/office/powerpoint/2010/main" val="25161318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512885" y="200338"/>
            <a:ext cx="10864863" cy="9636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Start-up Critical Path and Timelines</a:t>
            </a:r>
          </a:p>
        </p:txBody>
      </p:sp>
      <p:sp>
        <p:nvSpPr>
          <p:cNvPr id="2" name="Content Placeholder 9">
            <a:extLst>
              <a:ext uri="{FF2B5EF4-FFF2-40B4-BE49-F238E27FC236}">
                <a16:creationId xmlns:a16="http://schemas.microsoft.com/office/drawing/2014/main" id="{7C301415-E640-7B85-AF8F-F5A4881BBEBD}"/>
              </a:ext>
            </a:extLst>
          </p:cNvPr>
          <p:cNvSpPr txBox="1">
            <a:spLocks/>
          </p:cNvSpPr>
          <p:nvPr/>
        </p:nvSpPr>
        <p:spPr>
          <a:xfrm>
            <a:off x="512885" y="1374064"/>
            <a:ext cx="5345126" cy="205493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pPr>
            <a:r>
              <a:rPr lang="en-US" sz="2000"/>
              <a:t> Securing site: 3-4 months</a:t>
            </a:r>
          </a:p>
          <a:p>
            <a:pPr marL="285750" indent="-285750">
              <a:lnSpc>
                <a:spcPct val="100000"/>
              </a:lnSpc>
            </a:pPr>
            <a:r>
              <a:rPr lang="en-US" sz="2000"/>
              <a:t> Obtaining funding: 2-3 months</a:t>
            </a:r>
          </a:p>
          <a:p>
            <a:pPr marL="285750" indent="-285750">
              <a:lnSpc>
                <a:spcPct val="100000"/>
              </a:lnSpc>
            </a:pPr>
            <a:r>
              <a:rPr lang="en-US" sz="2000"/>
              <a:t> Commencing build-out: 4-6 months</a:t>
            </a:r>
          </a:p>
          <a:p>
            <a:pPr marL="285750" indent="-285750">
              <a:lnSpc>
                <a:spcPct val="100000"/>
              </a:lnSpc>
            </a:pPr>
            <a:r>
              <a:rPr lang="en-US" sz="2000"/>
              <a:t> C&amp;C and getting in-network with major payers: 10-12 months</a:t>
            </a:r>
          </a:p>
          <a:p>
            <a:pPr marL="0" indent="0">
              <a:lnSpc>
                <a:spcPct val="100000"/>
              </a:lnSpc>
              <a:buNone/>
            </a:pPr>
            <a:r>
              <a:rPr lang="en-US" sz="2000"/>
              <a:t> </a:t>
            </a:r>
          </a:p>
          <a:p>
            <a:pPr marL="285750" indent="-285750"/>
            <a:endParaRPr lang="en-US" sz="2000"/>
          </a:p>
        </p:txBody>
      </p:sp>
      <p:sp>
        <p:nvSpPr>
          <p:cNvPr id="5" name="Content Placeholder 9">
            <a:extLst>
              <a:ext uri="{FF2B5EF4-FFF2-40B4-BE49-F238E27FC236}">
                <a16:creationId xmlns:a16="http://schemas.microsoft.com/office/drawing/2014/main" id="{542DBB7B-B7EC-B887-046E-34E5A8D21E9D}"/>
              </a:ext>
            </a:extLst>
          </p:cNvPr>
          <p:cNvSpPr txBox="1">
            <a:spLocks/>
          </p:cNvSpPr>
          <p:nvPr/>
        </p:nvSpPr>
        <p:spPr>
          <a:xfrm>
            <a:off x="5880243" y="1374064"/>
            <a:ext cx="5497505" cy="1717953"/>
          </a:xfrm>
          <a:prstGeom prst="rect">
            <a:avLst/>
          </a:prstGeom>
        </p:spPr>
        <p:txBody>
          <a:bodyPr vert="horz" lIns="91440" tIns="45720" rIns="91440" bIns="45720" rtlCol="0" anchor="t">
            <a:normAutofit/>
          </a:bodyPr>
          <a:lstStyle>
            <a:lvl1pPr marL="128588" indent="-128588" algn="l" defTabSz="514350" rtl="0" eaLnBrk="1" latinLnBrk="0" hangingPunct="1">
              <a:lnSpc>
                <a:spcPct val="150000"/>
              </a:lnSpc>
              <a:spcBef>
                <a:spcPts val="563"/>
              </a:spcBef>
              <a:buFont typeface="Arial" panose="020B0604020202020204" pitchFamily="34" charset="0"/>
              <a:buChar char="•"/>
              <a:defRPr sz="2400" b="0" i="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385763" indent="-128588" algn="l" defTabSz="514350" rtl="0" eaLnBrk="1" latinLnBrk="0" hangingPunct="1">
              <a:lnSpc>
                <a:spcPct val="150000"/>
              </a:lnSpc>
              <a:spcBef>
                <a:spcPts val="281"/>
              </a:spcBef>
              <a:buFont typeface="Arial" panose="020B0604020202020204" pitchFamily="34" charset="0"/>
              <a:buChar char="•"/>
              <a:defRPr sz="2000" b="0" i="0" kern="1200">
                <a:solidFill>
                  <a:schemeClr val="tx1">
                    <a:lumMod val="75000"/>
                    <a:lumOff val="25000"/>
                  </a:schemeClr>
                </a:solidFill>
                <a:latin typeface="Calibri" panose="020F0502020204030204" pitchFamily="34" charset="0"/>
                <a:ea typeface="+mn-ea"/>
                <a:cs typeface="Calibri" panose="020F0502020204030204" pitchFamily="34" charset="0"/>
              </a:defRPr>
            </a:lvl2pPr>
            <a:lvl3pPr marL="642938" indent="-128588" algn="l" defTabSz="514350" rtl="0" eaLnBrk="1" latinLnBrk="0" hangingPunct="1">
              <a:lnSpc>
                <a:spcPct val="150000"/>
              </a:lnSpc>
              <a:spcBef>
                <a:spcPts val="281"/>
              </a:spcBef>
              <a:buFont typeface="Arial" panose="020B0604020202020204" pitchFamily="34" charset="0"/>
              <a:buChar char="•"/>
              <a:defRPr sz="1800" b="0" i="0" kern="1200">
                <a:solidFill>
                  <a:schemeClr val="tx1">
                    <a:lumMod val="75000"/>
                    <a:lumOff val="25000"/>
                  </a:schemeClr>
                </a:solidFill>
                <a:latin typeface="Calibri" panose="020F0502020204030204" pitchFamily="34" charset="0"/>
                <a:ea typeface="+mn-ea"/>
                <a:cs typeface="Calibri" panose="020F0502020204030204" pitchFamily="34" charset="0"/>
              </a:defRPr>
            </a:lvl3pPr>
            <a:lvl4pPr marL="900113" indent="-128588" algn="l" defTabSz="514350" rtl="0" eaLnBrk="1" latinLnBrk="0" hangingPunct="1">
              <a:lnSpc>
                <a:spcPct val="150000"/>
              </a:lnSpc>
              <a:spcBef>
                <a:spcPts val="281"/>
              </a:spcBef>
              <a:buFont typeface="Arial" panose="020B0604020202020204" pitchFamily="34" charset="0"/>
              <a:buChar char="•"/>
              <a:defRPr sz="1400" b="0" i="0" kern="1200">
                <a:solidFill>
                  <a:schemeClr val="tx1">
                    <a:lumMod val="75000"/>
                    <a:lumOff val="25000"/>
                  </a:schemeClr>
                </a:solidFill>
                <a:latin typeface="Calibri" panose="020F0502020204030204" pitchFamily="34" charset="0"/>
                <a:ea typeface="+mn-ea"/>
                <a:cs typeface="Calibri" panose="020F0502020204030204" pitchFamily="34" charset="0"/>
              </a:defRPr>
            </a:lvl4pPr>
            <a:lvl5pPr marL="1157288" indent="-128588" algn="l" defTabSz="514350" rtl="0" eaLnBrk="1" latinLnBrk="0" hangingPunct="1">
              <a:lnSpc>
                <a:spcPct val="150000"/>
              </a:lnSpc>
              <a:spcBef>
                <a:spcPts val="281"/>
              </a:spcBef>
              <a:buFont typeface="Arial" panose="020B0604020202020204" pitchFamily="34" charset="0"/>
              <a:buChar char="•"/>
              <a:defRPr sz="1400" b="0" i="0" kern="1200">
                <a:solidFill>
                  <a:schemeClr val="tx1">
                    <a:lumMod val="75000"/>
                    <a:lumOff val="25000"/>
                  </a:schemeClr>
                </a:solidFill>
                <a:latin typeface="Calibri" panose="020F0502020204030204" pitchFamily="34" charset="0"/>
                <a:ea typeface="+mn-ea"/>
                <a:cs typeface="Calibri" panose="020F050202020403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128270" indent="-128270">
              <a:lnSpc>
                <a:spcPct val="100000"/>
              </a:lnSpc>
            </a:pPr>
            <a:r>
              <a:rPr lang="en-US" sz="2000">
                <a:solidFill>
                  <a:srgbClr val="1A2C54"/>
                </a:solidFill>
                <a:latin typeface="Tahoma" panose="020B0604030504040204" pitchFamily="34" charset="0"/>
                <a:ea typeface="Tahoma" panose="020B0604030504040204" pitchFamily="34" charset="0"/>
                <a:cs typeface="Tahoma" panose="020B0604030504040204" pitchFamily="34" charset="0"/>
              </a:rPr>
              <a:t> Clinic set-up, supplies, hiring, training,</a:t>
            </a:r>
            <a:br>
              <a:rPr lang="en-US" sz="2000">
                <a:solidFill>
                  <a:srgbClr val="1A2C54"/>
                </a:solidFill>
                <a:latin typeface="Tahoma" panose="020B0604030504040204" pitchFamily="34" charset="0"/>
                <a:ea typeface="Tahoma" panose="020B0604030504040204" pitchFamily="34" charset="0"/>
                <a:cs typeface="Tahoma" panose="020B0604030504040204" pitchFamily="34" charset="0"/>
              </a:rPr>
            </a:br>
            <a:r>
              <a:rPr lang="en-US" sz="2000">
                <a:solidFill>
                  <a:srgbClr val="1A2C54"/>
                </a:solidFill>
                <a:latin typeface="Tahoma" panose="020B0604030504040204" pitchFamily="34" charset="0"/>
                <a:ea typeface="Tahoma" panose="020B0604030504040204" pitchFamily="34" charset="0"/>
                <a:cs typeface="Tahoma" panose="020B0604030504040204" pitchFamily="34" charset="0"/>
              </a:rPr>
              <a:t>technology configuration, compliance, etc.</a:t>
            </a:r>
          </a:p>
          <a:p>
            <a:pPr marL="128270" indent="-128270">
              <a:lnSpc>
                <a:spcPct val="100000"/>
              </a:lnSpc>
            </a:pPr>
            <a:r>
              <a:rPr lang="en-US" sz="2000" b="1" i="1">
                <a:solidFill>
                  <a:srgbClr val="1A2C54"/>
                </a:solidFill>
                <a:latin typeface="Tahoma" panose="020B0604030504040204" pitchFamily="34" charset="0"/>
                <a:ea typeface="Tahoma" panose="020B0604030504040204" pitchFamily="34" charset="0"/>
                <a:cs typeface="Tahoma" panose="020B0604030504040204" pitchFamily="34" charset="0"/>
              </a:rPr>
              <a:t> Opening Day — 12 to 14 months</a:t>
            </a:r>
          </a:p>
        </p:txBody>
      </p:sp>
      <p:pic>
        <p:nvPicPr>
          <p:cNvPr id="7" name="Picture 6">
            <a:extLst>
              <a:ext uri="{FF2B5EF4-FFF2-40B4-BE49-F238E27FC236}">
                <a16:creationId xmlns:a16="http://schemas.microsoft.com/office/drawing/2014/main" id="{91B222C8-03DC-EA32-A6CB-DBA9C793EA95}"/>
              </a:ext>
            </a:extLst>
          </p:cNvPr>
          <p:cNvPicPr>
            <a:picLocks noChangeAspect="1"/>
          </p:cNvPicPr>
          <p:nvPr/>
        </p:nvPicPr>
        <p:blipFill>
          <a:blip r:embed="rId3"/>
          <a:stretch>
            <a:fillRect/>
          </a:stretch>
        </p:blipFill>
        <p:spPr>
          <a:xfrm>
            <a:off x="366950" y="3550831"/>
            <a:ext cx="11026585" cy="2471683"/>
          </a:xfrm>
          <a:prstGeom prst="rect">
            <a:avLst/>
          </a:prstGeom>
        </p:spPr>
      </p:pic>
    </p:spTree>
    <p:extLst>
      <p:ext uri="{BB962C8B-B14F-4D97-AF65-F5344CB8AC3E}">
        <p14:creationId xmlns:p14="http://schemas.microsoft.com/office/powerpoint/2010/main" val="2838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512885" y="200338"/>
            <a:ext cx="11413503" cy="12411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Value-Engineering Urgent Care Centers </a:t>
            </a:r>
          </a:p>
        </p:txBody>
      </p:sp>
      <p:pic>
        <p:nvPicPr>
          <p:cNvPr id="2" name="Picture 2" descr="Photo">
            <a:extLst>
              <a:ext uri="{FF2B5EF4-FFF2-40B4-BE49-F238E27FC236}">
                <a16:creationId xmlns:a16="http://schemas.microsoft.com/office/drawing/2014/main" id="{05034468-F455-076E-BF10-AEF0717CF5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705" y="1629251"/>
            <a:ext cx="5530851" cy="4148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hoto">
            <a:extLst>
              <a:ext uri="{FF2B5EF4-FFF2-40B4-BE49-F238E27FC236}">
                <a16:creationId xmlns:a16="http://schemas.microsoft.com/office/drawing/2014/main" id="{E3445778-FB18-A18C-AE0B-1CD4358664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5096" y="1629251"/>
            <a:ext cx="5530851" cy="4148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9622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68B40E-DE5C-DB47-63DE-68891E3E1660}"/>
              </a:ext>
            </a:extLst>
          </p:cNvPr>
          <p:cNvSpPr>
            <a:spLocks noGrp="1"/>
          </p:cNvSpPr>
          <p:nvPr>
            <p:ph type="title" idx="4294967295"/>
          </p:nvPr>
        </p:nvSpPr>
        <p:spPr>
          <a:xfrm>
            <a:off x="1754447" y="2618455"/>
            <a:ext cx="6098636" cy="1621090"/>
          </a:xfrm>
        </p:spPr>
        <p:txBody>
          <a:bodyPr>
            <a:normAutofit/>
          </a:bodyPr>
          <a:lstStyle/>
          <a:p>
            <a:r>
              <a:rPr lang="en-US" sz="4400" b="1"/>
              <a:t>Urgent Care Services and Acuity</a:t>
            </a:r>
          </a:p>
        </p:txBody>
      </p:sp>
    </p:spTree>
    <p:extLst>
      <p:ext uri="{BB962C8B-B14F-4D97-AF65-F5344CB8AC3E}">
        <p14:creationId xmlns:p14="http://schemas.microsoft.com/office/powerpoint/2010/main" val="1349169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512886" y="365989"/>
            <a:ext cx="8164770" cy="17309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b="1"/>
              <a:t>Urgent Care Impact on Nonemergent ER Visits</a:t>
            </a:r>
            <a:endParaRPr lang="en-US" sz="3600"/>
          </a:p>
        </p:txBody>
      </p:sp>
      <p:sp>
        <p:nvSpPr>
          <p:cNvPr id="2" name="Text Placeholder 1">
            <a:extLst>
              <a:ext uri="{FF2B5EF4-FFF2-40B4-BE49-F238E27FC236}">
                <a16:creationId xmlns:a16="http://schemas.microsoft.com/office/drawing/2014/main" id="{98789AC7-4614-DACB-CF37-8C32F5FB7DC2}"/>
              </a:ext>
            </a:extLst>
          </p:cNvPr>
          <p:cNvSpPr txBox="1">
            <a:spLocks/>
          </p:cNvSpPr>
          <p:nvPr/>
        </p:nvSpPr>
        <p:spPr>
          <a:xfrm>
            <a:off x="512886" y="1931284"/>
            <a:ext cx="6952921" cy="397466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t>When urgent care is present in a ZIP code, it;</a:t>
            </a:r>
          </a:p>
          <a:p>
            <a:r>
              <a:rPr lang="en-US" sz="1800"/>
              <a:t>Reduces Medicaid utilization of the ED by 30%</a:t>
            </a:r>
          </a:p>
          <a:p>
            <a:r>
              <a:rPr lang="en-US" sz="1800"/>
              <a:t>Effect is magnified by a factor of 10 when the ED has long wait times</a:t>
            </a:r>
          </a:p>
          <a:p>
            <a:r>
              <a:rPr lang="en-US" sz="1800"/>
              <a:t>Greatest cost savings of UC (vs. ED visits) is with Medicaid and uninsured populations.</a:t>
            </a:r>
          </a:p>
          <a:p>
            <a:r>
              <a:rPr lang="en-US" sz="1800"/>
              <a:t>The ”new drivers” of UC revenue would be:</a:t>
            </a:r>
          </a:p>
          <a:p>
            <a:pPr lvl="1"/>
            <a:r>
              <a:rPr lang="en-US" sz="1400"/>
              <a:t>A shortage of local PCP access</a:t>
            </a:r>
          </a:p>
          <a:p>
            <a:pPr lvl="1"/>
            <a:r>
              <a:rPr lang="en-US" sz="1400"/>
              <a:t>Longer-than-average wait times at the local ED</a:t>
            </a:r>
          </a:p>
          <a:p>
            <a:pPr lvl="1"/>
            <a:r>
              <a:rPr lang="en-US" sz="1400"/>
              <a:t>A prevalence of Medicaid populations</a:t>
            </a:r>
          </a:p>
          <a:p>
            <a:pPr lvl="1"/>
            <a:r>
              <a:rPr lang="en-US" sz="1400"/>
              <a:t>Adequate reimbursement of UC visits by Medicaid</a:t>
            </a:r>
          </a:p>
        </p:txBody>
      </p:sp>
      <p:pic>
        <p:nvPicPr>
          <p:cNvPr id="5" name="Picture 4">
            <a:extLst>
              <a:ext uri="{FF2B5EF4-FFF2-40B4-BE49-F238E27FC236}">
                <a16:creationId xmlns:a16="http://schemas.microsoft.com/office/drawing/2014/main" id="{EED859A0-86CF-73C4-C728-7C3126EC2B64}"/>
              </a:ext>
            </a:extLst>
          </p:cNvPr>
          <p:cNvPicPr>
            <a:picLocks noChangeAspect="1"/>
          </p:cNvPicPr>
          <p:nvPr/>
        </p:nvPicPr>
        <p:blipFill>
          <a:blip r:embed="rId3"/>
          <a:stretch>
            <a:fillRect/>
          </a:stretch>
        </p:blipFill>
        <p:spPr>
          <a:xfrm>
            <a:off x="7727208" y="316720"/>
            <a:ext cx="4136028" cy="5780118"/>
          </a:xfrm>
          <a:prstGeom prst="rect">
            <a:avLst/>
          </a:prstGeom>
        </p:spPr>
      </p:pic>
    </p:spTree>
    <p:extLst>
      <p:ext uri="{BB962C8B-B14F-4D97-AF65-F5344CB8AC3E}">
        <p14:creationId xmlns:p14="http://schemas.microsoft.com/office/powerpoint/2010/main" val="21919931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22F490F-7B67-69D9-C767-9525B035C878}"/>
              </a:ext>
            </a:extLst>
          </p:cNvPr>
          <p:cNvSpPr txBox="1">
            <a:spLocks/>
          </p:cNvSpPr>
          <p:nvPr/>
        </p:nvSpPr>
        <p:spPr>
          <a:xfrm>
            <a:off x="2567597" y="1511407"/>
            <a:ext cx="6232158"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Degradation of Acuity in Urgent Care</a:t>
            </a:r>
          </a:p>
        </p:txBody>
      </p:sp>
      <p:sp>
        <p:nvSpPr>
          <p:cNvPr id="13" name="TextBox 12">
            <a:extLst>
              <a:ext uri="{FF2B5EF4-FFF2-40B4-BE49-F238E27FC236}">
                <a16:creationId xmlns:a16="http://schemas.microsoft.com/office/drawing/2014/main" id="{CF2EAC2C-EFCA-6300-6DE9-B3975DC442CA}"/>
              </a:ext>
            </a:extLst>
          </p:cNvPr>
          <p:cNvSpPr txBox="1"/>
          <p:nvPr/>
        </p:nvSpPr>
        <p:spPr>
          <a:xfrm>
            <a:off x="2567596" y="3053649"/>
            <a:ext cx="6232159" cy="1477328"/>
          </a:xfrm>
          <a:prstGeom prst="rect">
            <a:avLst/>
          </a:prstGeom>
          <a:noFill/>
        </p:spPr>
        <p:txBody>
          <a:bodyPr wrap="square">
            <a:spAutoFit/>
          </a:bodyPr>
          <a:lstStyle/>
          <a:p>
            <a:pPr marL="542925" indent="-34290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Confuses patients as to services offered</a:t>
            </a:r>
          </a:p>
          <a:p>
            <a:pPr marL="542925" indent="-34290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Makes urgent care more dependent on flu seasonality</a:t>
            </a:r>
          </a:p>
          <a:p>
            <a:pPr marL="542925" indent="-34290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Reduces value proposition of urgent care to payers</a:t>
            </a:r>
          </a:p>
          <a:p>
            <a:pPr marL="542925" indent="-34290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Makes urgent care less competitive vs. other options</a:t>
            </a:r>
          </a:p>
          <a:p>
            <a:endParaRPr lang="en-US">
              <a:solidFill>
                <a:srgbClr val="1A2C54"/>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280721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496922" y="390936"/>
            <a:ext cx="11413503" cy="13272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Acuity Degradation: Radiology and Laceration</a:t>
            </a:r>
          </a:p>
        </p:txBody>
      </p:sp>
      <p:pic>
        <p:nvPicPr>
          <p:cNvPr id="4" name="Picture 3">
            <a:extLst>
              <a:ext uri="{FF2B5EF4-FFF2-40B4-BE49-F238E27FC236}">
                <a16:creationId xmlns:a16="http://schemas.microsoft.com/office/drawing/2014/main" id="{5209AF61-A2C5-6456-6863-ABB1B23795C3}"/>
              </a:ext>
            </a:extLst>
          </p:cNvPr>
          <p:cNvPicPr>
            <a:picLocks noChangeAspect="1"/>
          </p:cNvPicPr>
          <p:nvPr/>
        </p:nvPicPr>
        <p:blipFill>
          <a:blip r:embed="rId3"/>
          <a:stretch>
            <a:fillRect/>
          </a:stretch>
        </p:blipFill>
        <p:spPr>
          <a:xfrm>
            <a:off x="803341" y="1875178"/>
            <a:ext cx="4960557" cy="35921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45FACBAF-C2A7-C350-4CC4-8FB9CA9F766C}"/>
              </a:ext>
            </a:extLst>
          </p:cNvPr>
          <p:cNvPicPr>
            <a:picLocks noChangeAspect="1"/>
          </p:cNvPicPr>
          <p:nvPr/>
        </p:nvPicPr>
        <p:blipFill>
          <a:blip r:embed="rId4"/>
          <a:stretch>
            <a:fillRect/>
          </a:stretch>
        </p:blipFill>
        <p:spPr>
          <a:xfrm>
            <a:off x="6509299" y="1891138"/>
            <a:ext cx="4895349" cy="35761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055187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454908" y="332860"/>
            <a:ext cx="11030070" cy="158543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b="1" dirty="0">
                <a:latin typeface="Tahoma" panose="020B0604030504040204" pitchFamily="34" charset="0"/>
                <a:ea typeface="Tahoma" panose="020B0604030504040204" pitchFamily="34" charset="0"/>
                <a:cs typeface="Tahoma" panose="020B0604030504040204" pitchFamily="34" charset="0"/>
              </a:rPr>
              <a:t>Acuity Degradation: Provider Type and Fracture Care</a:t>
            </a:r>
            <a:endParaRPr lang="en-US" sz="3600" dirty="0"/>
          </a:p>
        </p:txBody>
      </p:sp>
      <p:pic>
        <p:nvPicPr>
          <p:cNvPr id="2" name="Picture 1">
            <a:extLst>
              <a:ext uri="{FF2B5EF4-FFF2-40B4-BE49-F238E27FC236}">
                <a16:creationId xmlns:a16="http://schemas.microsoft.com/office/drawing/2014/main" id="{79C9B29E-0FDB-D133-C514-84836517A026}"/>
              </a:ext>
            </a:extLst>
          </p:cNvPr>
          <p:cNvPicPr>
            <a:picLocks noChangeAspect="1"/>
          </p:cNvPicPr>
          <p:nvPr/>
        </p:nvPicPr>
        <p:blipFill>
          <a:blip r:embed="rId3"/>
          <a:stretch>
            <a:fillRect/>
          </a:stretch>
        </p:blipFill>
        <p:spPr>
          <a:xfrm>
            <a:off x="512885" y="2061912"/>
            <a:ext cx="5235206" cy="38159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3296EF92-313F-85E9-D97D-BDEC991B6E50}"/>
              </a:ext>
            </a:extLst>
          </p:cNvPr>
          <p:cNvPicPr>
            <a:picLocks noChangeAspect="1"/>
          </p:cNvPicPr>
          <p:nvPr/>
        </p:nvPicPr>
        <p:blipFill>
          <a:blip r:embed="rId4"/>
          <a:stretch>
            <a:fillRect/>
          </a:stretch>
        </p:blipFill>
        <p:spPr>
          <a:xfrm>
            <a:off x="6340369" y="2061912"/>
            <a:ext cx="5338746" cy="39019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970002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4ADC825B-D7CF-8EEF-BCED-C8B4C09C1240}"/>
              </a:ext>
            </a:extLst>
          </p:cNvPr>
          <p:cNvSpPr txBox="1">
            <a:spLocks/>
          </p:cNvSpPr>
          <p:nvPr/>
        </p:nvSpPr>
        <p:spPr>
          <a:xfrm>
            <a:off x="595159" y="699245"/>
            <a:ext cx="3029039" cy="4001845"/>
          </a:xfrm>
          <a:prstGeom prst="rect">
            <a:avLst/>
          </a:prstGeom>
        </p:spPr>
        <p:txBody>
          <a:bodyPr anchor="t"/>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High Acuity Urgent Care</a:t>
            </a:r>
          </a:p>
          <a:p>
            <a:endParaRPr lang="en-US" sz="3200"/>
          </a:p>
          <a:p>
            <a:r>
              <a:rPr lang="en-US" sz="2000" b="0">
                <a:solidFill>
                  <a:srgbClr val="1A2C54"/>
                </a:solidFill>
              </a:rPr>
              <a:t>Shift in focus from maximizing fee revenue to preserving the premium dollar.</a:t>
            </a:r>
          </a:p>
          <a:p>
            <a:endParaRPr lang="en-US" sz="3200"/>
          </a:p>
        </p:txBody>
      </p:sp>
      <p:pic>
        <p:nvPicPr>
          <p:cNvPr id="6" name="Picture 5">
            <a:extLst>
              <a:ext uri="{FF2B5EF4-FFF2-40B4-BE49-F238E27FC236}">
                <a16:creationId xmlns:a16="http://schemas.microsoft.com/office/drawing/2014/main" id="{9FF42D55-8414-2796-13A4-D7DDDDD245B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48829" y="295560"/>
            <a:ext cx="5370231" cy="3392010"/>
          </a:xfrm>
          <a:prstGeom prst="rect">
            <a:avLst/>
          </a:prstGeom>
        </p:spPr>
      </p:pic>
      <p:pic>
        <p:nvPicPr>
          <p:cNvPr id="7" name="Picture 6">
            <a:extLst>
              <a:ext uri="{FF2B5EF4-FFF2-40B4-BE49-F238E27FC236}">
                <a16:creationId xmlns:a16="http://schemas.microsoft.com/office/drawing/2014/main" id="{3AD98019-4D2F-9771-26BA-0F55B308636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597516" y="3813065"/>
            <a:ext cx="2930466" cy="2178944"/>
          </a:xfrm>
          <a:prstGeom prst="rect">
            <a:avLst/>
          </a:prstGeom>
        </p:spPr>
      </p:pic>
      <p:pic>
        <p:nvPicPr>
          <p:cNvPr id="8" name="Picture 2" descr="Image result for kaiser permanente ct scanner">
            <a:extLst>
              <a:ext uri="{FF2B5EF4-FFF2-40B4-BE49-F238E27FC236}">
                <a16:creationId xmlns:a16="http://schemas.microsoft.com/office/drawing/2014/main" id="{CF367894-CA22-D04D-149D-930EB61CDF6E}"/>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748205" y="3859691"/>
            <a:ext cx="3559344" cy="2135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7695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68B40E-DE5C-DB47-63DE-68891E3E1660}"/>
              </a:ext>
            </a:extLst>
          </p:cNvPr>
          <p:cNvSpPr>
            <a:spLocks noGrp="1"/>
          </p:cNvSpPr>
          <p:nvPr>
            <p:ph type="title" idx="4294967295"/>
          </p:nvPr>
        </p:nvSpPr>
        <p:spPr>
          <a:xfrm>
            <a:off x="1915812" y="2672243"/>
            <a:ext cx="5600198" cy="1513513"/>
          </a:xfrm>
        </p:spPr>
        <p:txBody>
          <a:bodyPr>
            <a:normAutofit/>
          </a:bodyPr>
          <a:lstStyle/>
          <a:p>
            <a:r>
              <a:rPr lang="en-US" sz="4400" b="1"/>
              <a:t>Primary Care and Urgent Care</a:t>
            </a:r>
          </a:p>
        </p:txBody>
      </p:sp>
    </p:spTree>
    <p:extLst>
      <p:ext uri="{BB962C8B-B14F-4D97-AF65-F5344CB8AC3E}">
        <p14:creationId xmlns:p14="http://schemas.microsoft.com/office/powerpoint/2010/main" val="22470869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2212593" y="1113416"/>
            <a:ext cx="7508081" cy="1213435"/>
          </a:xfrm>
        </p:spPr>
        <p:txBody>
          <a:bodyPr>
            <a:normAutofit/>
          </a:bodyPr>
          <a:lstStyle/>
          <a:p>
            <a:r>
              <a:rPr lang="en-US" sz="3600" b="1" i="0">
                <a:effectLst/>
              </a:rPr>
              <a:t>Core Operator Positioning </a:t>
            </a:r>
            <a:endParaRPr lang="en-US" sz="3600"/>
          </a:p>
        </p:txBody>
      </p:sp>
      <p:sp>
        <p:nvSpPr>
          <p:cNvPr id="3" name="TextBox 2">
            <a:extLst>
              <a:ext uri="{FF2B5EF4-FFF2-40B4-BE49-F238E27FC236}">
                <a16:creationId xmlns:a16="http://schemas.microsoft.com/office/drawing/2014/main" id="{22E38EC8-B531-A776-E1C7-B6A8309B20E6}"/>
              </a:ext>
            </a:extLst>
          </p:cNvPr>
          <p:cNvSpPr txBox="1"/>
          <p:nvPr/>
        </p:nvSpPr>
        <p:spPr>
          <a:xfrm>
            <a:off x="2265670" y="2083133"/>
            <a:ext cx="7508081" cy="4124206"/>
          </a:xfrm>
          <a:prstGeom prst="rect">
            <a:avLst/>
          </a:prstGeom>
          <a:noFill/>
        </p:spPr>
        <p:txBody>
          <a:bodyPr wrap="square">
            <a:spAutoFit/>
          </a:bodyPr>
          <a:lstStyle/>
          <a:p>
            <a:pPr algn="ctr"/>
            <a:endParaRPr lang="en-US" sz="1000" b="1">
              <a:solidFill>
                <a:srgbClr val="1A2C54"/>
              </a:solidFill>
              <a:latin typeface="Tahoma" panose="020B0604030504040204" pitchFamily="34" charset="0"/>
              <a:ea typeface="Tahoma" panose="020B0604030504040204" pitchFamily="34" charset="0"/>
              <a:cs typeface="Tahoma" panose="020B0604030504040204" pitchFamily="34" charset="0"/>
            </a:endParaRPr>
          </a:p>
          <a:p>
            <a:r>
              <a:rPr lang="en-US" i="1">
                <a:solidFill>
                  <a:srgbClr val="1A2C54"/>
                </a:solidFill>
                <a:latin typeface="Tahoma" panose="020B0604030504040204" pitchFamily="34" charset="0"/>
                <a:ea typeface="Tahoma" panose="020B0604030504040204" pitchFamily="34" charset="0"/>
                <a:cs typeface="Tahoma" panose="020B0604030504040204" pitchFamily="34" charset="0"/>
              </a:rPr>
              <a:t>General Practice NOT Primary Care</a:t>
            </a:r>
          </a:p>
          <a:p>
            <a:pPr algn="ctr"/>
            <a:endParaRPr lang="en-US" i="1">
              <a:solidFill>
                <a:srgbClr val="1A2C54"/>
              </a:solidFill>
              <a:latin typeface="Tahoma" panose="020B0604030504040204" pitchFamily="34" charset="0"/>
              <a:ea typeface="Tahoma" panose="020B0604030504040204" pitchFamily="34" charset="0"/>
              <a:cs typeface="Tahoma" panose="020B0604030504040204" pitchFamily="34" charset="0"/>
            </a:endParaRPr>
          </a:p>
          <a:p>
            <a:r>
              <a:rPr lang="en-US">
                <a:solidFill>
                  <a:srgbClr val="1A2C54"/>
                </a:solidFill>
                <a:latin typeface="Tahoma" panose="020B0604030504040204" pitchFamily="34" charset="0"/>
                <a:ea typeface="Tahoma" panose="020B0604030504040204" pitchFamily="34" charset="0"/>
                <a:cs typeface="Tahoma" panose="020B0604030504040204" pitchFamily="34" charset="0"/>
              </a:rPr>
              <a:t>Primary Care</a:t>
            </a:r>
          </a:p>
          <a:p>
            <a:pPr marL="285750" indent="-28575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Pediatric and Medicare populations</a:t>
            </a:r>
          </a:p>
          <a:p>
            <a:pPr marL="285750" indent="-28575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Micromanaged by insurance </a:t>
            </a:r>
          </a:p>
          <a:p>
            <a:pPr marL="285750" indent="-28575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Form and protocol-driven</a:t>
            </a:r>
          </a:p>
          <a:p>
            <a:pPr marL="285750" indent="-28575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Gatekeeper for coordinated care</a:t>
            </a:r>
          </a:p>
          <a:p>
            <a:pPr marL="285750" indent="-28575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Risk/capitation models</a:t>
            </a:r>
          </a:p>
          <a:p>
            <a:pPr marL="285750" indent="-285750">
              <a:buFont typeface="Arial" panose="020B0604020202020204" pitchFamily="34" charset="0"/>
              <a:buChar char="•"/>
            </a:pPr>
            <a:endParaRPr lang="en-US">
              <a:solidFill>
                <a:srgbClr val="1A2C54"/>
              </a:solidFill>
              <a:latin typeface="Tahoma" panose="020B0604030504040204" pitchFamily="34" charset="0"/>
              <a:ea typeface="Tahoma" panose="020B0604030504040204" pitchFamily="34" charset="0"/>
              <a:cs typeface="Tahoma" panose="020B0604030504040204" pitchFamily="34" charset="0"/>
            </a:endParaRPr>
          </a:p>
          <a:p>
            <a:r>
              <a:rPr lang="en-US">
                <a:solidFill>
                  <a:srgbClr val="1A2C54"/>
                </a:solidFill>
                <a:latin typeface="Tahoma" panose="020B0604030504040204" pitchFamily="34" charset="0"/>
                <a:ea typeface="Tahoma" panose="020B0604030504040204" pitchFamily="34" charset="0"/>
                <a:cs typeface="Tahoma" panose="020B0604030504040204" pitchFamily="34" charset="0"/>
              </a:rPr>
              <a:t>General Practice</a:t>
            </a:r>
          </a:p>
          <a:p>
            <a:pPr marL="285750" indent="-28575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“Whatever ails you”</a:t>
            </a:r>
          </a:p>
          <a:p>
            <a:pPr marL="285750" indent="-28575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Consumer-driven “front door”</a:t>
            </a:r>
          </a:p>
          <a:p>
            <a:pPr marL="285750" indent="-28575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Specialist and facility referrals w/out follow-up</a:t>
            </a:r>
          </a:p>
          <a:p>
            <a:pPr marL="285750" indent="-28575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Fee-for-service reimbursement</a:t>
            </a:r>
          </a:p>
        </p:txBody>
      </p:sp>
    </p:spTree>
    <p:extLst>
      <p:ext uri="{BB962C8B-B14F-4D97-AF65-F5344CB8AC3E}">
        <p14:creationId xmlns:p14="http://schemas.microsoft.com/office/powerpoint/2010/main" val="16129419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6">
            <a:extLst>
              <a:ext uri="{FF2B5EF4-FFF2-40B4-BE49-F238E27FC236}">
                <a16:creationId xmlns:a16="http://schemas.microsoft.com/office/drawing/2014/main" id="{7A50D47B-277D-8DD1-085A-C93300B53A0E}"/>
              </a:ext>
            </a:extLst>
          </p:cNvPr>
          <p:cNvSpPr txBox="1">
            <a:spLocks/>
          </p:cNvSpPr>
          <p:nvPr/>
        </p:nvSpPr>
        <p:spPr>
          <a:xfrm>
            <a:off x="557049" y="1067383"/>
            <a:ext cx="5538951" cy="507365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b="1">
                <a:solidFill>
                  <a:srgbClr val="FC4817"/>
                </a:solidFill>
              </a:rPr>
              <a:t>Urgent Care</a:t>
            </a:r>
          </a:p>
          <a:p>
            <a:pPr marL="457200" indent="-457200">
              <a:lnSpc>
                <a:spcPct val="100000"/>
              </a:lnSpc>
              <a:spcBef>
                <a:spcPts val="0"/>
              </a:spcBef>
            </a:pPr>
            <a:endParaRPr lang="en-US"/>
          </a:p>
          <a:p>
            <a:pPr marL="457200" indent="-457200">
              <a:lnSpc>
                <a:spcPct val="100000"/>
              </a:lnSpc>
              <a:spcBef>
                <a:spcPts val="0"/>
              </a:spcBef>
            </a:pPr>
            <a:r>
              <a:rPr lang="en-US" sz="2400"/>
              <a:t>Transactional </a:t>
            </a:r>
          </a:p>
          <a:p>
            <a:pPr marL="457200" indent="-457200">
              <a:lnSpc>
                <a:spcPct val="100000"/>
              </a:lnSpc>
              <a:spcBef>
                <a:spcPts val="0"/>
              </a:spcBef>
            </a:pPr>
            <a:r>
              <a:rPr lang="en-US" sz="2400"/>
              <a:t>Acute </a:t>
            </a:r>
          </a:p>
          <a:p>
            <a:pPr marL="457200" indent="-457200">
              <a:lnSpc>
                <a:spcPct val="100000"/>
              </a:lnSpc>
              <a:spcBef>
                <a:spcPts val="0"/>
              </a:spcBef>
            </a:pPr>
            <a:r>
              <a:rPr lang="en-US" sz="2400"/>
              <a:t>Episodic/referral</a:t>
            </a:r>
          </a:p>
          <a:p>
            <a:pPr marL="457200" indent="-457200">
              <a:lnSpc>
                <a:spcPct val="100000"/>
              </a:lnSpc>
              <a:spcBef>
                <a:spcPts val="0"/>
              </a:spcBef>
            </a:pPr>
            <a:r>
              <a:rPr lang="en-US" sz="2400"/>
              <a:t>Focus on chief complaint</a:t>
            </a:r>
          </a:p>
          <a:p>
            <a:pPr marL="457200" indent="-457200">
              <a:lnSpc>
                <a:spcPct val="100000"/>
              </a:lnSpc>
              <a:spcBef>
                <a:spcPts val="0"/>
              </a:spcBef>
            </a:pPr>
            <a:r>
              <a:rPr lang="en-US" sz="2400"/>
              <a:t>Walk-in/same day</a:t>
            </a:r>
          </a:p>
          <a:p>
            <a:pPr>
              <a:lnSpc>
                <a:spcPct val="100000"/>
              </a:lnSpc>
              <a:spcBef>
                <a:spcPts val="0"/>
              </a:spcBef>
            </a:pPr>
            <a:endParaRPr lang="en-US" sz="2400"/>
          </a:p>
          <a:p>
            <a:pPr>
              <a:lnSpc>
                <a:spcPct val="100000"/>
              </a:lnSpc>
              <a:spcBef>
                <a:spcPts val="0"/>
              </a:spcBef>
            </a:pPr>
            <a:r>
              <a:rPr lang="en-US" sz="2400"/>
              <a:t>Case rate/Facility-based contracts        Lab/X-ray/vaccines as overhead</a:t>
            </a:r>
          </a:p>
          <a:p>
            <a:pPr>
              <a:lnSpc>
                <a:spcPct val="100000"/>
              </a:lnSpc>
              <a:spcBef>
                <a:spcPts val="0"/>
              </a:spcBef>
            </a:pPr>
            <a:endParaRPr lang="en-US" sz="2400"/>
          </a:p>
          <a:p>
            <a:pPr>
              <a:lnSpc>
                <a:spcPct val="100000"/>
              </a:lnSpc>
              <a:spcBef>
                <a:spcPts val="0"/>
              </a:spcBef>
            </a:pPr>
            <a:r>
              <a:rPr lang="en-US" sz="2400"/>
              <a:t>Emergency medicine and primary care specialties </a:t>
            </a:r>
          </a:p>
        </p:txBody>
      </p:sp>
      <p:sp>
        <p:nvSpPr>
          <p:cNvPr id="5" name="Content Placeholder 7">
            <a:extLst>
              <a:ext uri="{FF2B5EF4-FFF2-40B4-BE49-F238E27FC236}">
                <a16:creationId xmlns:a16="http://schemas.microsoft.com/office/drawing/2014/main" id="{C43F5C90-4A2F-14E5-1164-D5BC1D8378A0}"/>
              </a:ext>
            </a:extLst>
          </p:cNvPr>
          <p:cNvSpPr txBox="1">
            <a:spLocks/>
          </p:cNvSpPr>
          <p:nvPr/>
        </p:nvSpPr>
        <p:spPr>
          <a:xfrm>
            <a:off x="6302212" y="1067383"/>
            <a:ext cx="5332739" cy="528637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b="1">
                <a:solidFill>
                  <a:srgbClr val="FC4817"/>
                </a:solidFill>
              </a:rPr>
              <a:t>Primary Care</a:t>
            </a:r>
          </a:p>
          <a:p>
            <a:pPr marL="457200" indent="-457200">
              <a:lnSpc>
                <a:spcPct val="100000"/>
              </a:lnSpc>
              <a:spcBef>
                <a:spcPts val="0"/>
              </a:spcBef>
            </a:pPr>
            <a:endParaRPr lang="en-US"/>
          </a:p>
          <a:p>
            <a:pPr marL="457200" indent="-457200">
              <a:lnSpc>
                <a:spcPct val="100000"/>
              </a:lnSpc>
              <a:spcBef>
                <a:spcPts val="0"/>
              </a:spcBef>
            </a:pPr>
            <a:r>
              <a:rPr lang="en-US" sz="2400"/>
              <a:t>Relational</a:t>
            </a:r>
          </a:p>
          <a:p>
            <a:pPr marL="457200" indent="-457200">
              <a:lnSpc>
                <a:spcPct val="100000"/>
              </a:lnSpc>
              <a:spcBef>
                <a:spcPts val="0"/>
              </a:spcBef>
            </a:pPr>
            <a:r>
              <a:rPr lang="en-US" sz="2400"/>
              <a:t>Chronic</a:t>
            </a:r>
          </a:p>
          <a:p>
            <a:pPr marL="457200" indent="-457200">
              <a:lnSpc>
                <a:spcPct val="100000"/>
              </a:lnSpc>
              <a:spcBef>
                <a:spcPts val="0"/>
              </a:spcBef>
            </a:pPr>
            <a:r>
              <a:rPr lang="en-US" sz="2400"/>
              <a:t>Longitudinal/follow-up</a:t>
            </a:r>
          </a:p>
          <a:p>
            <a:pPr marL="457200" indent="-457200">
              <a:lnSpc>
                <a:spcPct val="100000"/>
              </a:lnSpc>
              <a:spcBef>
                <a:spcPts val="0"/>
              </a:spcBef>
            </a:pPr>
            <a:r>
              <a:rPr lang="en-US" sz="2400"/>
              <a:t>Focus on wellness/prevention</a:t>
            </a:r>
          </a:p>
          <a:p>
            <a:pPr marL="457200" indent="-457200">
              <a:lnSpc>
                <a:spcPct val="100000"/>
              </a:lnSpc>
              <a:spcBef>
                <a:spcPts val="0"/>
              </a:spcBef>
            </a:pPr>
            <a:r>
              <a:rPr lang="en-US" sz="2400"/>
              <a:t>Scheduled appointments </a:t>
            </a:r>
          </a:p>
          <a:p>
            <a:pPr>
              <a:lnSpc>
                <a:spcPct val="100000"/>
              </a:lnSpc>
              <a:spcBef>
                <a:spcPts val="0"/>
              </a:spcBef>
            </a:pPr>
            <a:endParaRPr lang="en-US" sz="2400"/>
          </a:p>
          <a:p>
            <a:pPr>
              <a:lnSpc>
                <a:spcPct val="100000"/>
              </a:lnSpc>
              <a:spcBef>
                <a:spcPts val="0"/>
              </a:spcBef>
            </a:pPr>
            <a:r>
              <a:rPr lang="en-US" sz="2400"/>
              <a:t>Fee-for-service: New (annual wellness physicals) vs. established (rechecks)</a:t>
            </a:r>
          </a:p>
          <a:p>
            <a:pPr>
              <a:lnSpc>
                <a:spcPct val="100000"/>
              </a:lnSpc>
              <a:spcBef>
                <a:spcPts val="0"/>
              </a:spcBef>
            </a:pPr>
            <a:endParaRPr lang="en-US" sz="2400"/>
          </a:p>
          <a:p>
            <a:pPr>
              <a:lnSpc>
                <a:spcPct val="100000"/>
              </a:lnSpc>
              <a:spcBef>
                <a:spcPts val="0"/>
              </a:spcBef>
            </a:pPr>
            <a:r>
              <a:rPr lang="en-US" sz="2400"/>
              <a:t>Pediatrics, family medicine, internal medicine</a:t>
            </a:r>
          </a:p>
        </p:txBody>
      </p:sp>
    </p:spTree>
    <p:extLst>
      <p:ext uri="{BB962C8B-B14F-4D97-AF65-F5344CB8AC3E}">
        <p14:creationId xmlns:p14="http://schemas.microsoft.com/office/powerpoint/2010/main" val="11991492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488037" y="1005177"/>
            <a:ext cx="10251440" cy="1213435"/>
          </a:xfrm>
        </p:spPr>
        <p:txBody>
          <a:bodyPr>
            <a:normAutofit/>
          </a:bodyPr>
          <a:lstStyle/>
          <a:p>
            <a:r>
              <a:rPr lang="en-US" sz="3600" b="1" i="0">
                <a:effectLst/>
              </a:rPr>
              <a:t>Primary Care</a:t>
            </a:r>
            <a:endParaRPr lang="en-US" sz="3600"/>
          </a:p>
        </p:txBody>
      </p:sp>
      <p:sp>
        <p:nvSpPr>
          <p:cNvPr id="4" name="Content Placeholder 2">
            <a:extLst>
              <a:ext uri="{FF2B5EF4-FFF2-40B4-BE49-F238E27FC236}">
                <a16:creationId xmlns:a16="http://schemas.microsoft.com/office/drawing/2014/main" id="{8399ADDA-8B5D-EB2D-8426-0B5B05B44EA0}"/>
              </a:ext>
            </a:extLst>
          </p:cNvPr>
          <p:cNvSpPr txBox="1">
            <a:spLocks/>
          </p:cNvSpPr>
          <p:nvPr/>
        </p:nvSpPr>
        <p:spPr>
          <a:xfrm>
            <a:off x="512883" y="2036394"/>
            <a:ext cx="6295689" cy="455804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pPr>
            <a:r>
              <a:rPr lang="en-US" sz="1600"/>
              <a:t>Parallel but separate line of business</a:t>
            </a:r>
          </a:p>
          <a:p>
            <a:pPr>
              <a:lnSpc>
                <a:spcPct val="120000"/>
              </a:lnSpc>
              <a:spcBef>
                <a:spcPts val="0"/>
              </a:spcBef>
            </a:pPr>
            <a:r>
              <a:rPr lang="en-US" sz="1600"/>
              <a:t>Separate tax ID</a:t>
            </a:r>
          </a:p>
          <a:p>
            <a:pPr>
              <a:lnSpc>
                <a:spcPct val="120000"/>
              </a:lnSpc>
              <a:spcBef>
                <a:spcPts val="0"/>
              </a:spcBef>
            </a:pPr>
            <a:r>
              <a:rPr lang="en-US" sz="1600"/>
              <a:t>Separate providers</a:t>
            </a:r>
          </a:p>
          <a:p>
            <a:pPr>
              <a:lnSpc>
                <a:spcPct val="120000"/>
              </a:lnSpc>
              <a:spcBef>
                <a:spcPts val="0"/>
              </a:spcBef>
            </a:pPr>
            <a:r>
              <a:rPr lang="en-US" sz="1600"/>
              <a:t>Separate payer contracts</a:t>
            </a:r>
          </a:p>
          <a:p>
            <a:pPr lvl="1">
              <a:lnSpc>
                <a:spcPct val="120000"/>
              </a:lnSpc>
              <a:spcBef>
                <a:spcPts val="0"/>
              </a:spcBef>
            </a:pPr>
            <a:r>
              <a:rPr lang="en-US" sz="1900"/>
              <a:t>Participation in managed care “risk”</a:t>
            </a:r>
          </a:p>
          <a:p>
            <a:pPr lvl="1">
              <a:lnSpc>
                <a:spcPct val="120000"/>
              </a:lnSpc>
              <a:spcBef>
                <a:spcPts val="0"/>
              </a:spcBef>
            </a:pPr>
            <a:r>
              <a:rPr lang="en-US" sz="1900"/>
              <a:t>Capitation for carrying the chart</a:t>
            </a:r>
          </a:p>
          <a:p>
            <a:pPr>
              <a:lnSpc>
                <a:spcPct val="120000"/>
              </a:lnSpc>
              <a:spcBef>
                <a:spcPts val="0"/>
              </a:spcBef>
            </a:pPr>
            <a:r>
              <a:rPr lang="en-US" sz="1600"/>
              <a:t>Scheduled appointments vs. on-demand</a:t>
            </a:r>
          </a:p>
          <a:p>
            <a:pPr>
              <a:lnSpc>
                <a:spcPct val="120000"/>
              </a:lnSpc>
              <a:spcBef>
                <a:spcPts val="0"/>
              </a:spcBef>
            </a:pPr>
            <a:r>
              <a:rPr lang="en-US" sz="1600"/>
              <a:t>Defined as:</a:t>
            </a:r>
          </a:p>
          <a:p>
            <a:pPr lvl="1">
              <a:lnSpc>
                <a:spcPct val="120000"/>
              </a:lnSpc>
              <a:spcBef>
                <a:spcPts val="0"/>
              </a:spcBef>
            </a:pPr>
            <a:r>
              <a:rPr lang="en-US" sz="1800"/>
              <a:t>Annual wellness exams</a:t>
            </a:r>
          </a:p>
          <a:p>
            <a:pPr lvl="1">
              <a:lnSpc>
                <a:spcPct val="120000"/>
              </a:lnSpc>
              <a:spcBef>
                <a:spcPts val="0"/>
              </a:spcBef>
            </a:pPr>
            <a:r>
              <a:rPr lang="en-US" sz="1800"/>
              <a:t>Re-checks on chronic issues</a:t>
            </a:r>
          </a:p>
          <a:p>
            <a:pPr lvl="1">
              <a:lnSpc>
                <a:spcPct val="120000"/>
              </a:lnSpc>
              <a:spcBef>
                <a:spcPts val="0"/>
              </a:spcBef>
            </a:pPr>
            <a:r>
              <a:rPr lang="en-US" sz="1800"/>
              <a:t>Preventive services</a:t>
            </a:r>
          </a:p>
          <a:p>
            <a:pPr>
              <a:lnSpc>
                <a:spcPct val="120000"/>
              </a:lnSpc>
              <a:spcBef>
                <a:spcPts val="0"/>
              </a:spcBef>
            </a:pPr>
            <a:r>
              <a:rPr lang="en-US" sz="1600"/>
              <a:t>Requires connectivity to specialists and facilities</a:t>
            </a:r>
          </a:p>
          <a:p>
            <a:pPr>
              <a:lnSpc>
                <a:spcPct val="120000"/>
              </a:lnSpc>
              <a:spcBef>
                <a:spcPts val="0"/>
              </a:spcBef>
            </a:pPr>
            <a:r>
              <a:rPr lang="en-US" sz="2400" b="1" i="1"/>
              <a:t>Everything else is “urgent care”</a:t>
            </a:r>
          </a:p>
          <a:p>
            <a:pPr>
              <a:lnSpc>
                <a:spcPct val="120000"/>
              </a:lnSpc>
              <a:spcBef>
                <a:spcPts val="0"/>
              </a:spcBef>
            </a:pPr>
            <a:endParaRPr lang="en-US" sz="1800"/>
          </a:p>
        </p:txBody>
      </p:sp>
      <p:pic>
        <p:nvPicPr>
          <p:cNvPr id="5" name="Picture 2" descr="Village Medical to Mandarin Walgreens | Jax Daily Record">
            <a:extLst>
              <a:ext uri="{FF2B5EF4-FFF2-40B4-BE49-F238E27FC236}">
                <a16:creationId xmlns:a16="http://schemas.microsoft.com/office/drawing/2014/main" id="{FBF0A122-D42A-151B-4C1B-20752814A93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810106" y="1529034"/>
            <a:ext cx="4382427" cy="306741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One Medical raises $350 million from Carlyle Group to help double up  offices and offerings | TechCrunch">
            <a:extLst>
              <a:ext uri="{FF2B5EF4-FFF2-40B4-BE49-F238E27FC236}">
                <a16:creationId xmlns:a16="http://schemas.microsoft.com/office/drawing/2014/main" id="{BCC73EBE-0023-9E98-6895-9F9ED1EE237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57444" y="3427002"/>
            <a:ext cx="4138172" cy="3067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537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512885" y="822961"/>
            <a:ext cx="11113058" cy="822960"/>
          </a:xfrm>
        </p:spPr>
        <p:txBody>
          <a:bodyPr>
            <a:normAutofit/>
          </a:bodyPr>
          <a:lstStyle/>
          <a:p>
            <a:r>
              <a:rPr lang="en-US" sz="3600" b="1" i="0">
                <a:effectLst/>
              </a:rPr>
              <a:t>Primary Care in the Urgent Care Setting</a:t>
            </a:r>
            <a:endParaRPr lang="en-US" sz="3600"/>
          </a:p>
        </p:txBody>
      </p:sp>
      <p:pic>
        <p:nvPicPr>
          <p:cNvPr id="3" name="Picture 2" descr="A sign with text on it&#10;&#10;Description automatically generated">
            <a:extLst>
              <a:ext uri="{FF2B5EF4-FFF2-40B4-BE49-F238E27FC236}">
                <a16:creationId xmlns:a16="http://schemas.microsoft.com/office/drawing/2014/main" id="{FA75FEB4-6F4E-2AE3-D4DB-9FD9E8C3C7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220079" y="2377502"/>
            <a:ext cx="4966439" cy="3724829"/>
          </a:xfrm>
          <a:prstGeom prst="rect">
            <a:avLst/>
          </a:prstGeom>
        </p:spPr>
      </p:pic>
      <p:pic>
        <p:nvPicPr>
          <p:cNvPr id="7" name="Picture 6" descr="A hand holding a card&#10;&#10;Description automatically generated">
            <a:extLst>
              <a:ext uri="{FF2B5EF4-FFF2-40B4-BE49-F238E27FC236}">
                <a16:creationId xmlns:a16="http://schemas.microsoft.com/office/drawing/2014/main" id="{2993EB08-BA92-6A51-716B-AB42285C17A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3612781" y="2377503"/>
            <a:ext cx="4966437" cy="3724828"/>
          </a:xfrm>
          <a:prstGeom prst="rect">
            <a:avLst/>
          </a:prstGeom>
        </p:spPr>
      </p:pic>
      <p:pic>
        <p:nvPicPr>
          <p:cNvPr id="8" name="Picture 7" descr="A hand holding a blue and white card&#10;&#10;Description automatically generated">
            <a:extLst>
              <a:ext uri="{FF2B5EF4-FFF2-40B4-BE49-F238E27FC236}">
                <a16:creationId xmlns:a16="http://schemas.microsoft.com/office/drawing/2014/main" id="{56E4E324-2360-AF4A-DFA0-645EDC8CDF6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7445641" y="2377502"/>
            <a:ext cx="4966437" cy="3724828"/>
          </a:xfrm>
          <a:prstGeom prst="rect">
            <a:avLst/>
          </a:prstGeom>
        </p:spPr>
      </p:pic>
    </p:spTree>
    <p:extLst>
      <p:ext uri="{BB962C8B-B14F-4D97-AF65-F5344CB8AC3E}">
        <p14:creationId xmlns:p14="http://schemas.microsoft.com/office/powerpoint/2010/main" val="31611776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512885" y="822960"/>
            <a:ext cx="11113058" cy="1213435"/>
          </a:xfrm>
        </p:spPr>
        <p:txBody>
          <a:bodyPr>
            <a:normAutofit/>
          </a:bodyPr>
          <a:lstStyle/>
          <a:p>
            <a:r>
              <a:rPr lang="en-US" sz="3600" b="1" i="0">
                <a:effectLst/>
              </a:rPr>
              <a:t>Challenge with Discretionary Services</a:t>
            </a:r>
            <a:endParaRPr lang="en-US" sz="3600"/>
          </a:p>
        </p:txBody>
      </p:sp>
      <p:pic>
        <p:nvPicPr>
          <p:cNvPr id="4" name="Picture 2" descr="No alt text provided for this image">
            <a:extLst>
              <a:ext uri="{FF2B5EF4-FFF2-40B4-BE49-F238E27FC236}">
                <a16:creationId xmlns:a16="http://schemas.microsoft.com/office/drawing/2014/main" id="{E15AC39B-6285-86B8-087D-BD60AC6EEB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369" r="9580" b="10342"/>
          <a:stretch/>
        </p:blipFill>
        <p:spPr bwMode="auto">
          <a:xfrm>
            <a:off x="368662" y="2036395"/>
            <a:ext cx="6167120" cy="443992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19AF085-8A93-F176-F85A-CD8384B3A9D7}"/>
              </a:ext>
            </a:extLst>
          </p:cNvPr>
          <p:cNvSpPr txBox="1"/>
          <p:nvPr/>
        </p:nvSpPr>
        <p:spPr>
          <a:xfrm>
            <a:off x="6881223" y="2391996"/>
            <a:ext cx="4744720" cy="3170099"/>
          </a:xfrm>
          <a:prstGeom prst="rect">
            <a:avLst/>
          </a:prstGeom>
          <a:noFill/>
        </p:spPr>
        <p:txBody>
          <a:bodyPr wrap="square" rtlCol="0">
            <a:spAutoFit/>
          </a:bodyPr>
          <a:lstStyle/>
          <a:p>
            <a:r>
              <a:rPr lang="en-US" sz="2000">
                <a:solidFill>
                  <a:srgbClr val="1A2C54"/>
                </a:solidFill>
                <a:latin typeface="Tahoma" panose="020B0604030504040204" pitchFamily="34" charset="0"/>
                <a:ea typeface="Tahoma" panose="020B0604030504040204" pitchFamily="34" charset="0"/>
                <a:cs typeface="Tahoma" panose="020B0604030504040204" pitchFamily="34" charset="0"/>
              </a:rPr>
              <a:t>Botox 40-50 units per session:</a:t>
            </a:r>
          </a:p>
          <a:p>
            <a:pPr marL="285750" indent="-285750">
              <a:buFont typeface="Arial" panose="020B0604020202020204" pitchFamily="34" charset="0"/>
              <a:buChar char="•"/>
            </a:pPr>
            <a:r>
              <a:rPr lang="en-US" sz="2000">
                <a:solidFill>
                  <a:srgbClr val="1A2C54"/>
                </a:solidFill>
                <a:latin typeface="Tahoma" panose="020B0604030504040204" pitchFamily="34" charset="0"/>
                <a:ea typeface="Tahoma" panose="020B0604030504040204" pitchFamily="34" charset="0"/>
                <a:cs typeface="Tahoma" panose="020B0604030504040204" pitchFamily="34" charset="0"/>
              </a:rPr>
              <a:t>$6.22 per unit supply cost</a:t>
            </a:r>
          </a:p>
          <a:p>
            <a:pPr marL="285750" indent="-285750">
              <a:buFont typeface="Arial" panose="020B0604020202020204" pitchFamily="34" charset="0"/>
              <a:buChar char="•"/>
            </a:pPr>
            <a:r>
              <a:rPr lang="en-US" sz="2000">
                <a:solidFill>
                  <a:srgbClr val="1A2C54"/>
                </a:solidFill>
                <a:latin typeface="Tahoma" panose="020B0604030504040204" pitchFamily="34" charset="0"/>
                <a:ea typeface="Tahoma" panose="020B0604030504040204" pitchFamily="34" charset="0"/>
                <a:cs typeface="Tahoma" panose="020B0604030504040204" pitchFamily="34" charset="0"/>
              </a:rPr>
              <a:t>$12.00 per unit average price</a:t>
            </a:r>
          </a:p>
          <a:p>
            <a:pPr marL="285750" indent="-285750">
              <a:buFont typeface="Arial" panose="020B0604020202020204" pitchFamily="34" charset="0"/>
              <a:buChar char="•"/>
            </a:pPr>
            <a:r>
              <a:rPr lang="en-US" sz="2000">
                <a:solidFill>
                  <a:srgbClr val="1A2C54"/>
                </a:solidFill>
                <a:latin typeface="Tahoma" panose="020B0604030504040204" pitchFamily="34" charset="0"/>
                <a:ea typeface="Tahoma" panose="020B0604030504040204" pitchFamily="34" charset="0"/>
                <a:cs typeface="Tahoma" panose="020B0604030504040204" pitchFamily="34" charset="0"/>
              </a:rPr>
              <a:t>Range: $10.00 to $15.00</a:t>
            </a:r>
          </a:p>
          <a:p>
            <a:pPr marL="285750" indent="-285750">
              <a:buFont typeface="Arial" panose="020B0604020202020204" pitchFamily="34" charset="0"/>
              <a:buChar char="•"/>
            </a:pPr>
            <a:endParaRPr lang="en-US" sz="2000">
              <a:solidFill>
                <a:srgbClr val="1A2C54"/>
              </a:solidFill>
              <a:latin typeface="Tahoma" panose="020B0604030504040204" pitchFamily="34" charset="0"/>
              <a:ea typeface="Tahoma" panose="020B0604030504040204" pitchFamily="34" charset="0"/>
              <a:cs typeface="Tahoma" panose="020B0604030504040204" pitchFamily="34" charset="0"/>
            </a:endParaRPr>
          </a:p>
          <a:p>
            <a:r>
              <a:rPr lang="en-US" sz="2000">
                <a:solidFill>
                  <a:srgbClr val="1A2C54"/>
                </a:solidFill>
                <a:latin typeface="Tahoma" panose="020B0604030504040204" pitchFamily="34" charset="0"/>
                <a:ea typeface="Tahoma" panose="020B0604030504040204" pitchFamily="34" charset="0"/>
                <a:cs typeface="Tahoma" panose="020B0604030504040204" pitchFamily="34" charset="0"/>
              </a:rPr>
              <a:t>Lowest cost provider by definition also means the least profitable provider.</a:t>
            </a:r>
          </a:p>
          <a:p>
            <a:pPr marL="285750" indent="-285750">
              <a:buFont typeface="Arial" panose="020B0604020202020204" pitchFamily="34" charset="0"/>
              <a:buChar char="•"/>
            </a:pPr>
            <a:endParaRPr lang="en-US" sz="2000">
              <a:solidFill>
                <a:srgbClr val="1A2C54"/>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2000">
              <a:solidFill>
                <a:srgbClr val="1A2C54"/>
              </a:solidFill>
              <a:latin typeface="Tahoma" panose="020B0604030504040204" pitchFamily="34" charset="0"/>
              <a:ea typeface="Tahoma" panose="020B0604030504040204" pitchFamily="34" charset="0"/>
              <a:cs typeface="Tahoma" panose="020B0604030504040204" pitchFamily="34" charset="0"/>
            </a:endParaRPr>
          </a:p>
          <a:p>
            <a:endParaRPr lang="en-US" sz="2000">
              <a:solidFill>
                <a:srgbClr val="1A2C54"/>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613851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512885" y="822960"/>
            <a:ext cx="11113058" cy="1213435"/>
          </a:xfrm>
        </p:spPr>
        <p:txBody>
          <a:bodyPr>
            <a:normAutofit/>
          </a:bodyPr>
          <a:lstStyle/>
          <a:p>
            <a:r>
              <a:rPr lang="en-US" sz="3600" b="1" i="0">
                <a:effectLst/>
              </a:rPr>
              <a:t>Weight Loss</a:t>
            </a:r>
            <a:endParaRPr lang="en-US" sz="3600"/>
          </a:p>
        </p:txBody>
      </p:sp>
      <p:sp>
        <p:nvSpPr>
          <p:cNvPr id="3" name="TextBox 2">
            <a:extLst>
              <a:ext uri="{FF2B5EF4-FFF2-40B4-BE49-F238E27FC236}">
                <a16:creationId xmlns:a16="http://schemas.microsoft.com/office/drawing/2014/main" id="{8F8CE061-F3F2-D94C-EB95-EBB7B3FDDA14}"/>
              </a:ext>
            </a:extLst>
          </p:cNvPr>
          <p:cNvSpPr txBox="1"/>
          <p:nvPr/>
        </p:nvSpPr>
        <p:spPr>
          <a:xfrm>
            <a:off x="5636287" y="1275261"/>
            <a:ext cx="6096000" cy="4770537"/>
          </a:xfrm>
          <a:prstGeom prst="rect">
            <a:avLst/>
          </a:prstGeom>
          <a:noFill/>
        </p:spPr>
        <p:txBody>
          <a:bodyPr wrap="square">
            <a:spAutoFit/>
          </a:bodyPr>
          <a:lstStyle/>
          <a:p>
            <a:r>
              <a:rPr lang="en-US" sz="1600" b="0" i="0">
                <a:solidFill>
                  <a:srgbClr val="1A2C54"/>
                </a:solidFill>
                <a:effectLst/>
                <a:latin typeface="Tahoma" panose="020B0604030504040204" pitchFamily="34" charset="0"/>
                <a:ea typeface="Tahoma" panose="020B0604030504040204" pitchFamily="34" charset="0"/>
                <a:cs typeface="Tahoma" panose="020B0604030504040204" pitchFamily="34" charset="0"/>
              </a:rPr>
              <a:t>— Compounding pharmacies are, in fact, having difficulty getting the ingredients, thus making supply unreliable and requiring a relationship with more than one </a:t>
            </a:r>
            <a:r>
              <a:rPr lang="en-US" sz="1600">
                <a:solidFill>
                  <a:srgbClr val="1A2C54"/>
                </a:solidFill>
                <a:latin typeface="Tahoma" panose="020B0604030504040204" pitchFamily="34" charset="0"/>
                <a:ea typeface="Tahoma" panose="020B0604030504040204" pitchFamily="34" charset="0"/>
                <a:cs typeface="Tahoma" panose="020B0604030504040204" pitchFamily="34" charset="0"/>
              </a:rPr>
              <a:t>pharmacy</a:t>
            </a:r>
            <a:br>
              <a:rPr lang="en-US" sz="1600">
                <a:solidFill>
                  <a:srgbClr val="1A2C54"/>
                </a:solidFill>
                <a:latin typeface="Tahoma" panose="020B0604030504040204" pitchFamily="34" charset="0"/>
                <a:ea typeface="Tahoma" panose="020B0604030504040204" pitchFamily="34" charset="0"/>
                <a:cs typeface="Tahoma" panose="020B0604030504040204" pitchFamily="34" charset="0"/>
              </a:rPr>
            </a:br>
            <a:br>
              <a:rPr lang="en-US" sz="1600">
                <a:solidFill>
                  <a:srgbClr val="1A2C54"/>
                </a:solidFill>
                <a:latin typeface="Tahoma" panose="020B0604030504040204" pitchFamily="34" charset="0"/>
                <a:ea typeface="Tahoma" panose="020B0604030504040204" pitchFamily="34" charset="0"/>
                <a:cs typeface="Tahoma" panose="020B0604030504040204" pitchFamily="34" charset="0"/>
              </a:rPr>
            </a:br>
            <a:r>
              <a:rPr lang="en-US" sz="1600" b="0" i="0">
                <a:solidFill>
                  <a:srgbClr val="1A2C54"/>
                </a:solidFill>
                <a:effectLst/>
                <a:latin typeface="Tahoma" panose="020B0604030504040204" pitchFamily="34" charset="0"/>
                <a:ea typeface="Tahoma" panose="020B0604030504040204" pitchFamily="34" charset="0"/>
                <a:cs typeface="Tahoma" panose="020B0604030504040204" pitchFamily="34" charset="0"/>
              </a:rPr>
              <a:t>— Lilly and Nordisk are cracking down on unauthorized use of their brand names including issuing cease-and-desist letters. According to the video, they've also tried (unsuccessfully) to sue the compounding pharmacies, which may be leading to the shortages above</a:t>
            </a:r>
            <a:br>
              <a:rPr lang="en-US" sz="1600">
                <a:solidFill>
                  <a:srgbClr val="1A2C54"/>
                </a:solidFill>
                <a:latin typeface="Tahoma" panose="020B0604030504040204" pitchFamily="34" charset="0"/>
                <a:ea typeface="Tahoma" panose="020B0604030504040204" pitchFamily="34" charset="0"/>
                <a:cs typeface="Tahoma" panose="020B0604030504040204" pitchFamily="34" charset="0"/>
              </a:rPr>
            </a:br>
            <a:br>
              <a:rPr lang="en-US" sz="1600">
                <a:solidFill>
                  <a:srgbClr val="1A2C54"/>
                </a:solidFill>
                <a:latin typeface="Tahoma" panose="020B0604030504040204" pitchFamily="34" charset="0"/>
                <a:ea typeface="Tahoma" panose="020B0604030504040204" pitchFamily="34" charset="0"/>
                <a:cs typeface="Tahoma" panose="020B0604030504040204" pitchFamily="34" charset="0"/>
              </a:rPr>
            </a:br>
            <a:r>
              <a:rPr lang="en-US" sz="1600" b="0" i="0">
                <a:solidFill>
                  <a:srgbClr val="1A2C54"/>
                </a:solidFill>
                <a:effectLst/>
                <a:latin typeface="Tahoma" panose="020B0604030504040204" pitchFamily="34" charset="0"/>
                <a:ea typeface="Tahoma" panose="020B0604030504040204" pitchFamily="34" charset="0"/>
                <a:cs typeface="Tahoma" panose="020B0604030504040204" pitchFamily="34" charset="0"/>
              </a:rPr>
              <a:t>— Google ad words have become saturated because of all the doctors offices, diet clubs, out-of-state </a:t>
            </a:r>
            <a:r>
              <a:rPr lang="en-US" sz="1600" b="0" i="0" err="1">
                <a:solidFill>
                  <a:srgbClr val="1A2C54"/>
                </a:solidFill>
                <a:effectLst/>
                <a:latin typeface="Tahoma" panose="020B0604030504040204" pitchFamily="34" charset="0"/>
                <a:ea typeface="Tahoma" panose="020B0604030504040204" pitchFamily="34" charset="0"/>
                <a:cs typeface="Tahoma" panose="020B0604030504040204" pitchFamily="34" charset="0"/>
              </a:rPr>
              <a:t>telemed</a:t>
            </a:r>
            <a:r>
              <a:rPr lang="en-US" sz="1600" b="0" i="0">
                <a:solidFill>
                  <a:srgbClr val="1A2C54"/>
                </a:solidFill>
                <a:effectLst/>
                <a:latin typeface="Tahoma" panose="020B0604030504040204" pitchFamily="34" charset="0"/>
                <a:ea typeface="Tahoma" panose="020B0604030504040204" pitchFamily="34" charset="0"/>
                <a:cs typeface="Tahoma" panose="020B0604030504040204" pitchFamily="34" charset="0"/>
              </a:rPr>
              <a:t> providers, et. al. competing for search, meaning that pay-per-click has become extremely expensive</a:t>
            </a:r>
            <a:br>
              <a:rPr lang="en-US" sz="1600">
                <a:solidFill>
                  <a:srgbClr val="1A2C54"/>
                </a:solidFill>
                <a:latin typeface="Tahoma" panose="020B0604030504040204" pitchFamily="34" charset="0"/>
                <a:ea typeface="Tahoma" panose="020B0604030504040204" pitchFamily="34" charset="0"/>
                <a:cs typeface="Tahoma" panose="020B0604030504040204" pitchFamily="34" charset="0"/>
              </a:rPr>
            </a:br>
            <a:br>
              <a:rPr lang="en-US" sz="1600">
                <a:solidFill>
                  <a:srgbClr val="1A2C54"/>
                </a:solidFill>
                <a:latin typeface="Tahoma" panose="020B0604030504040204" pitchFamily="34" charset="0"/>
                <a:ea typeface="Tahoma" panose="020B0604030504040204" pitchFamily="34" charset="0"/>
                <a:cs typeface="Tahoma" panose="020B0604030504040204" pitchFamily="34" charset="0"/>
              </a:rPr>
            </a:br>
            <a:r>
              <a:rPr lang="en-US" sz="1600" b="0" i="0">
                <a:solidFill>
                  <a:srgbClr val="1A2C54"/>
                </a:solidFill>
                <a:effectLst/>
                <a:latin typeface="Tahoma" panose="020B0604030504040204" pitchFamily="34" charset="0"/>
                <a:ea typeface="Tahoma" panose="020B0604030504040204" pitchFamily="34" charset="0"/>
                <a:cs typeface="Tahoma" panose="020B0604030504040204" pitchFamily="34" charset="0"/>
              </a:rPr>
              <a:t>— </a:t>
            </a:r>
            <a:r>
              <a:rPr lang="en-US" sz="1600">
                <a:solidFill>
                  <a:srgbClr val="1A2C54"/>
                </a:solidFill>
                <a:latin typeface="Tahoma" panose="020B0604030504040204" pitchFamily="34" charset="0"/>
                <a:ea typeface="Tahoma" panose="020B0604030504040204" pitchFamily="34" charset="0"/>
                <a:cs typeface="Tahoma" panose="020B0604030504040204" pitchFamily="34" charset="0"/>
              </a:rPr>
              <a:t>Google </a:t>
            </a:r>
            <a:r>
              <a:rPr lang="en-US" sz="1600" b="0" i="0">
                <a:solidFill>
                  <a:srgbClr val="1A2C54"/>
                </a:solidFill>
                <a:effectLst/>
                <a:latin typeface="Tahoma" panose="020B0604030504040204" pitchFamily="34" charset="0"/>
                <a:ea typeface="Tahoma" panose="020B0604030504040204" pitchFamily="34" charset="0"/>
                <a:cs typeface="Tahoma" panose="020B0604030504040204" pitchFamily="34" charset="0"/>
              </a:rPr>
              <a:t>could flag and suppress your website if it has any mention of it, hurting the organic search of your core urgent care services. Social media algorithms reportedly likewise flag and suppress mention of it</a:t>
            </a:r>
            <a:endParaRPr lang="en-US" sz="1600">
              <a:solidFill>
                <a:srgbClr val="1A2C54"/>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4" descr="Ozempic vs. Wegovy vs Zepbound vs Mounjaro For Fastest Weight Loss from Dr  Lipman, Miami - Dr. Richard Lipman M.D.">
            <a:extLst>
              <a:ext uri="{FF2B5EF4-FFF2-40B4-BE49-F238E27FC236}">
                <a16:creationId xmlns:a16="http://schemas.microsoft.com/office/drawing/2014/main" id="{E3F6CF2D-96F9-BE67-8314-FFE3B0E5A2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713" y="2036395"/>
            <a:ext cx="4898048" cy="3726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8081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512885" y="822960"/>
            <a:ext cx="11113058" cy="1213435"/>
          </a:xfrm>
        </p:spPr>
        <p:txBody>
          <a:bodyPr>
            <a:normAutofit/>
          </a:bodyPr>
          <a:lstStyle/>
          <a:p>
            <a:r>
              <a:rPr lang="en-US" sz="3600" b="1" i="0">
                <a:effectLst/>
              </a:rPr>
              <a:t>Specialist Services</a:t>
            </a:r>
            <a:endParaRPr lang="en-US" sz="3600"/>
          </a:p>
        </p:txBody>
      </p:sp>
      <p:pic>
        <p:nvPicPr>
          <p:cNvPr id="4" name="Picture 2" descr="May be an image of 1 person, magazine, hospital and text that says 'fastpacehealth KR KRISTIN RIGHI, PA-C Jonesborough Greeneville Orthopedic Care Appoitments Available Fast Pace Orthopedics 805 Jakso Blvd, Jonesborough TN 5.0 2reviews i &amp; fastpacehealth fastpacehealth.com/ortho'">
            <a:extLst>
              <a:ext uri="{FF2B5EF4-FFF2-40B4-BE49-F238E27FC236}">
                <a16:creationId xmlns:a16="http://schemas.microsoft.com/office/drawing/2014/main" id="{43FBD13A-90CB-490A-E953-47D97D0E88F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66057" y="2004324"/>
            <a:ext cx="4030716" cy="40307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A0BB9F0-E6F3-478B-D2EF-A6F5F4A1B6DB}"/>
              </a:ext>
            </a:extLst>
          </p:cNvPr>
          <p:cNvSpPr txBox="1"/>
          <p:nvPr/>
        </p:nvSpPr>
        <p:spPr>
          <a:xfrm>
            <a:off x="5347298" y="2004324"/>
            <a:ext cx="5528120" cy="2585323"/>
          </a:xfrm>
          <a:prstGeom prst="rect">
            <a:avLst/>
          </a:prstGeom>
          <a:noFill/>
        </p:spPr>
        <p:txBody>
          <a:bodyPr wrap="square" rtlCol="0">
            <a:spAutoFit/>
          </a:bodyPr>
          <a:lstStyle/>
          <a:p>
            <a:r>
              <a:rPr lang="en-US">
                <a:solidFill>
                  <a:srgbClr val="1A2C54"/>
                </a:solidFill>
                <a:latin typeface="Tahoma" panose="020B0604030504040204" pitchFamily="34" charset="0"/>
                <a:ea typeface="Tahoma" panose="020B0604030504040204" pitchFamily="34" charset="0"/>
                <a:cs typeface="Tahoma" panose="020B0604030504040204" pitchFamily="34" charset="0"/>
              </a:rPr>
              <a:t>Integrated behavioral health, dermatology, orthopedics, allergy</a:t>
            </a:r>
          </a:p>
          <a:p>
            <a:endParaRPr lang="en-US">
              <a:solidFill>
                <a:srgbClr val="1A2C54"/>
              </a:solidFill>
              <a:latin typeface="Tahoma" panose="020B0604030504040204" pitchFamily="34" charset="0"/>
              <a:ea typeface="Tahoma" panose="020B0604030504040204" pitchFamily="34" charset="0"/>
              <a:cs typeface="Tahoma" panose="020B0604030504040204" pitchFamily="34" charset="0"/>
            </a:endParaRPr>
          </a:p>
          <a:p>
            <a:r>
              <a:rPr lang="en-US">
                <a:solidFill>
                  <a:srgbClr val="1A2C54"/>
                </a:solidFill>
                <a:latin typeface="Tahoma" panose="020B0604030504040204" pitchFamily="34" charset="0"/>
                <a:ea typeface="Tahoma" panose="020B0604030504040204" pitchFamily="34" charset="0"/>
                <a:cs typeface="Tahoma" panose="020B0604030504040204" pitchFamily="34" charset="0"/>
              </a:rPr>
              <a:t>vs.</a:t>
            </a:r>
          </a:p>
          <a:p>
            <a:endParaRPr lang="en-US">
              <a:solidFill>
                <a:srgbClr val="1A2C54"/>
              </a:solidFill>
              <a:latin typeface="Tahoma" panose="020B0604030504040204" pitchFamily="34" charset="0"/>
              <a:ea typeface="Tahoma" panose="020B0604030504040204" pitchFamily="34" charset="0"/>
              <a:cs typeface="Tahoma" panose="020B0604030504040204" pitchFamily="34" charset="0"/>
            </a:endParaRPr>
          </a:p>
          <a:p>
            <a:pPr marL="457200" indent="-45720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Behavioral health urgent care</a:t>
            </a:r>
          </a:p>
          <a:p>
            <a:pPr marL="457200" indent="-45720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Orthopedic urgent care</a:t>
            </a:r>
          </a:p>
          <a:p>
            <a:pPr marL="457200" indent="-45720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Dermatology urgent care</a:t>
            </a:r>
          </a:p>
          <a:p>
            <a:pPr marL="457200" indent="-457200">
              <a:buFont typeface="Arial" panose="020B0604020202020204" pitchFamily="34" charset="0"/>
              <a:buChar char="•"/>
            </a:pPr>
            <a:r>
              <a:rPr lang="en-US">
                <a:solidFill>
                  <a:srgbClr val="1A2C54"/>
                </a:solidFill>
                <a:latin typeface="Tahoma" panose="020B0604030504040204" pitchFamily="34" charset="0"/>
                <a:ea typeface="Tahoma" panose="020B0604030504040204" pitchFamily="34" charset="0"/>
                <a:cs typeface="Tahoma" panose="020B0604030504040204" pitchFamily="34" charset="0"/>
              </a:rPr>
              <a:t>GI urgent care</a:t>
            </a:r>
          </a:p>
        </p:txBody>
      </p:sp>
    </p:spTree>
    <p:extLst>
      <p:ext uri="{BB962C8B-B14F-4D97-AF65-F5344CB8AC3E}">
        <p14:creationId xmlns:p14="http://schemas.microsoft.com/office/powerpoint/2010/main" val="28300483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512885" y="822960"/>
            <a:ext cx="11113058" cy="1213435"/>
          </a:xfrm>
        </p:spPr>
        <p:txBody>
          <a:bodyPr>
            <a:normAutofit/>
          </a:bodyPr>
          <a:lstStyle/>
          <a:p>
            <a:r>
              <a:rPr lang="en-US" sz="3600" b="1" i="0" dirty="0">
                <a:effectLst/>
                <a:latin typeface="Tahoma"/>
                <a:ea typeface="Tahoma"/>
                <a:cs typeface="Tahoma"/>
              </a:rPr>
              <a:t>IV </a:t>
            </a:r>
            <a:r>
              <a:rPr lang="en-US" sz="3600" dirty="0">
                <a:latin typeface="Tahoma"/>
                <a:ea typeface="Tahoma"/>
                <a:cs typeface="Tahoma"/>
              </a:rPr>
              <a:t>Services</a:t>
            </a:r>
            <a:endParaRPr lang="en-US" sz="3600" dirty="0"/>
          </a:p>
        </p:txBody>
      </p:sp>
      <p:sp>
        <p:nvSpPr>
          <p:cNvPr id="6" name="Content Placeholder 2">
            <a:extLst>
              <a:ext uri="{FF2B5EF4-FFF2-40B4-BE49-F238E27FC236}">
                <a16:creationId xmlns:a16="http://schemas.microsoft.com/office/drawing/2014/main" id="{93970015-0CE4-47B1-5FBF-7A009743975E}"/>
              </a:ext>
            </a:extLst>
          </p:cNvPr>
          <p:cNvSpPr txBox="1">
            <a:spLocks/>
          </p:cNvSpPr>
          <p:nvPr/>
        </p:nvSpPr>
        <p:spPr>
          <a:xfrm>
            <a:off x="512885" y="1830772"/>
            <a:ext cx="4293035" cy="45552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pPr>
            <a:r>
              <a:rPr lang="en-US" sz="2000"/>
              <a:t>Medical hydration*</a:t>
            </a:r>
          </a:p>
          <a:p>
            <a:pPr>
              <a:lnSpc>
                <a:spcPct val="120000"/>
              </a:lnSpc>
              <a:spcBef>
                <a:spcPts val="0"/>
              </a:spcBef>
            </a:pPr>
            <a:r>
              <a:rPr lang="en-US" sz="2000"/>
              <a:t>Vanity/vitamin blends</a:t>
            </a:r>
          </a:p>
          <a:p>
            <a:pPr>
              <a:lnSpc>
                <a:spcPct val="120000"/>
              </a:lnSpc>
              <a:spcBef>
                <a:spcPts val="0"/>
              </a:spcBef>
            </a:pPr>
            <a:r>
              <a:rPr lang="en-US" sz="2000"/>
              <a:t>Ketamine</a:t>
            </a:r>
          </a:p>
          <a:p>
            <a:pPr>
              <a:lnSpc>
                <a:spcPct val="120000"/>
              </a:lnSpc>
              <a:spcBef>
                <a:spcPts val="0"/>
              </a:spcBef>
            </a:pPr>
            <a:r>
              <a:rPr lang="en-US" sz="2000"/>
              <a:t>Hydration for hangover or endurance</a:t>
            </a:r>
          </a:p>
          <a:p>
            <a:pPr>
              <a:lnSpc>
                <a:spcPct val="120000"/>
              </a:lnSpc>
              <a:spcBef>
                <a:spcPts val="0"/>
              </a:spcBef>
            </a:pPr>
            <a:r>
              <a:rPr lang="en-US" sz="2000"/>
              <a:t>Pharmaceutical infusions</a:t>
            </a:r>
          </a:p>
          <a:p>
            <a:pPr>
              <a:lnSpc>
                <a:spcPct val="120000"/>
              </a:lnSpc>
              <a:spcBef>
                <a:spcPts val="0"/>
              </a:spcBef>
            </a:pPr>
            <a:endParaRPr lang="en-US" sz="2000"/>
          </a:p>
          <a:p>
            <a:pPr marL="152396" indent="0">
              <a:lnSpc>
                <a:spcPct val="120000"/>
              </a:lnSpc>
              <a:spcBef>
                <a:spcPts val="0"/>
              </a:spcBef>
              <a:buFont typeface="Arial" panose="020B0604020202020204" pitchFamily="34" charset="0"/>
              <a:buNone/>
            </a:pPr>
            <a:r>
              <a:rPr lang="en-US" sz="2000"/>
              <a:t>*Required per UCA Certification</a:t>
            </a:r>
          </a:p>
        </p:txBody>
      </p:sp>
      <p:pic>
        <p:nvPicPr>
          <p:cNvPr id="7" name="Picture 6">
            <a:extLst>
              <a:ext uri="{FF2B5EF4-FFF2-40B4-BE49-F238E27FC236}">
                <a16:creationId xmlns:a16="http://schemas.microsoft.com/office/drawing/2014/main" id="{25ABE450-4CE4-313E-DB1B-FD86D7FAAF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6066" y="1141239"/>
            <a:ext cx="6337401" cy="4753051"/>
          </a:xfrm>
          <a:prstGeom prst="rect">
            <a:avLst/>
          </a:prstGeom>
        </p:spPr>
      </p:pic>
      <p:pic>
        <p:nvPicPr>
          <p:cNvPr id="8" name="Picture 7">
            <a:extLst>
              <a:ext uri="{FF2B5EF4-FFF2-40B4-BE49-F238E27FC236}">
                <a16:creationId xmlns:a16="http://schemas.microsoft.com/office/drawing/2014/main" id="{33EE77C5-3DE4-B697-4422-E3002ACDCBB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03647" y="3429000"/>
            <a:ext cx="2385671" cy="3180893"/>
          </a:xfrm>
          <a:prstGeom prst="rect">
            <a:avLst/>
          </a:prstGeom>
        </p:spPr>
      </p:pic>
    </p:spTree>
    <p:extLst>
      <p:ext uri="{BB962C8B-B14F-4D97-AF65-F5344CB8AC3E}">
        <p14:creationId xmlns:p14="http://schemas.microsoft.com/office/powerpoint/2010/main" val="4267770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68B40E-DE5C-DB47-63DE-68891E3E1660}"/>
              </a:ext>
            </a:extLst>
          </p:cNvPr>
          <p:cNvSpPr>
            <a:spLocks noGrp="1"/>
          </p:cNvSpPr>
          <p:nvPr>
            <p:ph type="title" idx="4294967295"/>
          </p:nvPr>
        </p:nvSpPr>
        <p:spPr>
          <a:xfrm>
            <a:off x="1455142" y="2251643"/>
            <a:ext cx="7939168" cy="1857758"/>
          </a:xfrm>
        </p:spPr>
        <p:txBody>
          <a:bodyPr>
            <a:normAutofit/>
          </a:bodyPr>
          <a:lstStyle/>
          <a:p>
            <a:r>
              <a:rPr lang="en-US" sz="4400" b="1"/>
              <a:t>Urgent Care Operations </a:t>
            </a:r>
          </a:p>
        </p:txBody>
      </p:sp>
    </p:spTree>
    <p:extLst>
      <p:ext uri="{BB962C8B-B14F-4D97-AF65-F5344CB8AC3E}">
        <p14:creationId xmlns:p14="http://schemas.microsoft.com/office/powerpoint/2010/main" val="32758297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711669" y="465380"/>
            <a:ext cx="8164770" cy="17309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Patient Experience</a:t>
            </a:r>
          </a:p>
        </p:txBody>
      </p:sp>
      <p:sp>
        <p:nvSpPr>
          <p:cNvPr id="2" name="Content Placeholder 5">
            <a:extLst>
              <a:ext uri="{FF2B5EF4-FFF2-40B4-BE49-F238E27FC236}">
                <a16:creationId xmlns:a16="http://schemas.microsoft.com/office/drawing/2014/main" id="{EEE17490-17F8-B744-1964-50116BDFB9FF}"/>
              </a:ext>
            </a:extLst>
          </p:cNvPr>
          <p:cNvSpPr txBox="1">
            <a:spLocks/>
          </p:cNvSpPr>
          <p:nvPr/>
        </p:nvSpPr>
        <p:spPr>
          <a:xfrm>
            <a:off x="773153" y="1828722"/>
            <a:ext cx="5125253" cy="401268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t>Urgent care’s “reference point” is not the doctor’s office or emergency room.</a:t>
            </a:r>
          </a:p>
          <a:p>
            <a:r>
              <a:rPr lang="en-US" sz="1800"/>
              <a:t>Patients demand the same level of:</a:t>
            </a:r>
          </a:p>
          <a:p>
            <a:pPr lvl="1"/>
            <a:r>
              <a:rPr lang="en-US" sz="1800"/>
              <a:t>Access</a:t>
            </a:r>
          </a:p>
          <a:p>
            <a:pPr lvl="1"/>
            <a:r>
              <a:rPr lang="en-US" sz="1800"/>
              <a:t>Convenience</a:t>
            </a:r>
          </a:p>
          <a:p>
            <a:pPr lvl="1"/>
            <a:r>
              <a:rPr lang="en-US" sz="1800"/>
              <a:t>Price transparency</a:t>
            </a:r>
          </a:p>
          <a:p>
            <a:pPr lvl="1"/>
            <a:r>
              <a:rPr lang="en-US" sz="1800"/>
              <a:t>Transactional ease</a:t>
            </a:r>
          </a:p>
          <a:p>
            <a:pPr lvl="1"/>
            <a:r>
              <a:rPr lang="en-US" sz="1800"/>
              <a:t>Employee interaction</a:t>
            </a:r>
          </a:p>
          <a:p>
            <a:endParaRPr lang="en-US" sz="2000" i="1"/>
          </a:p>
          <a:p>
            <a:pPr marL="0" indent="0">
              <a:buNone/>
            </a:pPr>
            <a:r>
              <a:rPr lang="en-US" sz="2000" i="1"/>
              <a:t>as they get with all other service providers.</a:t>
            </a:r>
            <a:endParaRPr lang="en-US" sz="2000"/>
          </a:p>
        </p:txBody>
      </p:sp>
      <p:pic>
        <p:nvPicPr>
          <p:cNvPr id="5" name="Picture 4">
            <a:extLst>
              <a:ext uri="{FF2B5EF4-FFF2-40B4-BE49-F238E27FC236}">
                <a16:creationId xmlns:a16="http://schemas.microsoft.com/office/drawing/2014/main" id="{6AE01BC7-3D43-B9E0-AEC6-4A839A5EE7A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78291" y="3721356"/>
            <a:ext cx="3536606" cy="2367615"/>
          </a:xfrm>
          <a:prstGeom prst="rect">
            <a:avLst/>
          </a:prstGeom>
        </p:spPr>
      </p:pic>
      <p:pic>
        <p:nvPicPr>
          <p:cNvPr id="7" name="Picture 4" descr="Related image">
            <a:extLst>
              <a:ext uri="{FF2B5EF4-FFF2-40B4-BE49-F238E27FC236}">
                <a16:creationId xmlns:a16="http://schemas.microsoft.com/office/drawing/2014/main" id="{C4D9EDFB-38AC-17D5-56D1-8AB6A5209609}"/>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678291" y="327274"/>
            <a:ext cx="3536606" cy="235446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lated image">
            <a:extLst>
              <a:ext uri="{FF2B5EF4-FFF2-40B4-BE49-F238E27FC236}">
                <a16:creationId xmlns:a16="http://schemas.microsoft.com/office/drawing/2014/main" id="{9857351A-C2DC-FD34-6F2F-6BCC05B04B7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552799" y="2117346"/>
            <a:ext cx="2798096" cy="2100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6794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488038" y="523359"/>
            <a:ext cx="8164770" cy="17309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Developing a Meaningful Brand</a:t>
            </a:r>
          </a:p>
        </p:txBody>
      </p:sp>
      <p:sp>
        <p:nvSpPr>
          <p:cNvPr id="4" name="Content Placeholder 2">
            <a:extLst>
              <a:ext uri="{FF2B5EF4-FFF2-40B4-BE49-F238E27FC236}">
                <a16:creationId xmlns:a16="http://schemas.microsoft.com/office/drawing/2014/main" id="{A7644042-C093-0DC1-4DE3-02E3BA29B2CB}"/>
              </a:ext>
            </a:extLst>
          </p:cNvPr>
          <p:cNvSpPr txBox="1">
            <a:spLocks/>
          </p:cNvSpPr>
          <p:nvPr/>
        </p:nvSpPr>
        <p:spPr>
          <a:xfrm>
            <a:off x="512886" y="2074976"/>
            <a:ext cx="6135340" cy="318551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8270" indent="-128270"/>
            <a:r>
              <a:rPr lang="en-US" sz="2000"/>
              <a:t> A “commodity” in the “sea of sameness”</a:t>
            </a:r>
          </a:p>
          <a:p>
            <a:pPr marL="128270" indent="-128270"/>
            <a:r>
              <a:rPr lang="en-US" sz="2000"/>
              <a:t> Loyal to a location or provider not a “brand”</a:t>
            </a:r>
          </a:p>
          <a:p>
            <a:pPr marL="128270" indent="-128270"/>
            <a:r>
              <a:rPr lang="en-US" sz="2000"/>
              <a:t> Loyal patients have more frequent utilization</a:t>
            </a:r>
          </a:p>
          <a:p>
            <a:pPr marL="128270" indent="-128270"/>
            <a:r>
              <a:rPr lang="en-US" sz="2000"/>
              <a:t> Think of “differentiated” retail experiences: </a:t>
            </a:r>
          </a:p>
          <a:p>
            <a:pPr marL="600075" lvl="1" indent="-342900"/>
            <a:r>
              <a:rPr lang="en-US" sz="2000"/>
              <a:t> Chick-fil-a</a:t>
            </a:r>
          </a:p>
          <a:p>
            <a:pPr marL="600075" lvl="1" indent="-342900"/>
            <a:r>
              <a:rPr lang="en-US" sz="2000"/>
              <a:t> Starbucks</a:t>
            </a:r>
          </a:p>
          <a:p>
            <a:pPr marL="600075" lvl="1" indent="-342900"/>
            <a:r>
              <a:rPr lang="en-US" sz="2000"/>
              <a:t> Apple Store</a:t>
            </a:r>
          </a:p>
          <a:p>
            <a:pPr marL="385445" lvl="1" indent="-128270"/>
            <a:endParaRPr lang="en-US" sz="2000"/>
          </a:p>
        </p:txBody>
      </p:sp>
      <p:pic>
        <p:nvPicPr>
          <p:cNvPr id="6" name="Picture 5">
            <a:extLst>
              <a:ext uri="{FF2B5EF4-FFF2-40B4-BE49-F238E27FC236}">
                <a16:creationId xmlns:a16="http://schemas.microsoft.com/office/drawing/2014/main" id="{D24A6B6C-66FD-AE66-3F9F-CDACDC398823}"/>
              </a:ext>
            </a:extLst>
          </p:cNvPr>
          <p:cNvPicPr>
            <a:picLocks noChangeAspect="1"/>
          </p:cNvPicPr>
          <p:nvPr/>
        </p:nvPicPr>
        <p:blipFill>
          <a:blip r:embed="rId3"/>
          <a:stretch>
            <a:fillRect/>
          </a:stretch>
        </p:blipFill>
        <p:spPr>
          <a:xfrm>
            <a:off x="8574664" y="1267679"/>
            <a:ext cx="2945461" cy="1686717"/>
          </a:xfrm>
          <a:prstGeom prst="rect">
            <a:avLst/>
          </a:prstGeom>
        </p:spPr>
      </p:pic>
      <p:pic>
        <p:nvPicPr>
          <p:cNvPr id="8" name="Picture 7">
            <a:extLst>
              <a:ext uri="{FF2B5EF4-FFF2-40B4-BE49-F238E27FC236}">
                <a16:creationId xmlns:a16="http://schemas.microsoft.com/office/drawing/2014/main" id="{88CE6606-F262-A5FF-AB9B-EFFE51F735E3}"/>
              </a:ext>
            </a:extLst>
          </p:cNvPr>
          <p:cNvPicPr>
            <a:picLocks noChangeAspect="1"/>
          </p:cNvPicPr>
          <p:nvPr/>
        </p:nvPicPr>
        <p:blipFill>
          <a:blip r:embed="rId4"/>
          <a:stretch>
            <a:fillRect/>
          </a:stretch>
        </p:blipFill>
        <p:spPr>
          <a:xfrm>
            <a:off x="6778576" y="2136162"/>
            <a:ext cx="3138469" cy="1737067"/>
          </a:xfrm>
          <a:prstGeom prst="rect">
            <a:avLst/>
          </a:prstGeom>
        </p:spPr>
      </p:pic>
      <p:pic>
        <p:nvPicPr>
          <p:cNvPr id="10" name="Picture 9">
            <a:extLst>
              <a:ext uri="{FF2B5EF4-FFF2-40B4-BE49-F238E27FC236}">
                <a16:creationId xmlns:a16="http://schemas.microsoft.com/office/drawing/2014/main" id="{1C564416-60A5-B509-26C8-6945BB2F81A5}"/>
              </a:ext>
            </a:extLst>
          </p:cNvPr>
          <p:cNvPicPr>
            <a:picLocks noChangeAspect="1"/>
          </p:cNvPicPr>
          <p:nvPr/>
        </p:nvPicPr>
        <p:blipFill>
          <a:blip r:embed="rId5"/>
          <a:stretch>
            <a:fillRect/>
          </a:stretch>
        </p:blipFill>
        <p:spPr>
          <a:xfrm>
            <a:off x="8677656" y="3667732"/>
            <a:ext cx="2911895" cy="1896508"/>
          </a:xfrm>
          <a:prstGeom prst="rect">
            <a:avLst/>
          </a:prstGeom>
        </p:spPr>
      </p:pic>
      <p:pic>
        <p:nvPicPr>
          <p:cNvPr id="11" name="Picture 10">
            <a:extLst>
              <a:ext uri="{FF2B5EF4-FFF2-40B4-BE49-F238E27FC236}">
                <a16:creationId xmlns:a16="http://schemas.microsoft.com/office/drawing/2014/main" id="{243F4855-2278-4F2D-0155-F1BD1BBAE8A1}"/>
              </a:ext>
            </a:extLst>
          </p:cNvPr>
          <p:cNvPicPr>
            <a:picLocks noChangeAspect="1"/>
          </p:cNvPicPr>
          <p:nvPr/>
        </p:nvPicPr>
        <p:blipFill>
          <a:blip r:embed="rId6"/>
          <a:stretch>
            <a:fillRect/>
          </a:stretch>
        </p:blipFill>
        <p:spPr>
          <a:xfrm>
            <a:off x="5752420" y="3977510"/>
            <a:ext cx="3113294" cy="1896508"/>
          </a:xfrm>
          <a:prstGeom prst="rect">
            <a:avLst/>
          </a:prstGeom>
        </p:spPr>
      </p:pic>
    </p:spTree>
    <p:extLst>
      <p:ext uri="{BB962C8B-B14F-4D97-AF65-F5344CB8AC3E}">
        <p14:creationId xmlns:p14="http://schemas.microsoft.com/office/powerpoint/2010/main" val="1723026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512887" y="472692"/>
            <a:ext cx="8164770" cy="8654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Operational Excellence</a:t>
            </a:r>
          </a:p>
        </p:txBody>
      </p:sp>
      <p:sp>
        <p:nvSpPr>
          <p:cNvPr id="2" name="Content Placeholder 5">
            <a:extLst>
              <a:ext uri="{FF2B5EF4-FFF2-40B4-BE49-F238E27FC236}">
                <a16:creationId xmlns:a16="http://schemas.microsoft.com/office/drawing/2014/main" id="{C4CEFCE4-95C3-1463-D345-B4A5A58C9790}"/>
              </a:ext>
            </a:extLst>
          </p:cNvPr>
          <p:cNvSpPr txBox="1">
            <a:spLocks/>
          </p:cNvSpPr>
          <p:nvPr/>
        </p:nvSpPr>
        <p:spPr>
          <a:xfrm>
            <a:off x="512887" y="1339208"/>
            <a:ext cx="5461606" cy="461503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US" sz="2000">
                <a:latin typeface="Tahoma"/>
                <a:ea typeface="Open Sans"/>
                <a:cs typeface="Open Sans"/>
              </a:rPr>
              <a:t>Guiding principles:</a:t>
            </a:r>
          </a:p>
          <a:p>
            <a:pPr lvl="1">
              <a:lnSpc>
                <a:spcPct val="120000"/>
              </a:lnSpc>
            </a:pPr>
            <a:r>
              <a:rPr lang="en-US" sz="1800">
                <a:latin typeface="Tahoma"/>
                <a:ea typeface="Open Sans"/>
                <a:cs typeface="Open Sans"/>
              </a:rPr>
              <a:t>No wait</a:t>
            </a:r>
          </a:p>
          <a:p>
            <a:pPr lvl="1">
              <a:lnSpc>
                <a:spcPct val="120000"/>
              </a:lnSpc>
            </a:pPr>
            <a:r>
              <a:rPr lang="en-US" sz="1800">
                <a:latin typeface="Tahoma"/>
                <a:ea typeface="Open Sans"/>
                <a:cs typeface="Open Sans"/>
              </a:rPr>
              <a:t>No waste</a:t>
            </a:r>
          </a:p>
          <a:p>
            <a:pPr lvl="1">
              <a:lnSpc>
                <a:spcPct val="120000"/>
              </a:lnSpc>
            </a:pPr>
            <a:r>
              <a:rPr lang="en-US" sz="1800">
                <a:latin typeface="Tahoma"/>
                <a:ea typeface="Open Sans"/>
                <a:cs typeface="Open Sans"/>
              </a:rPr>
              <a:t>No hassle</a:t>
            </a:r>
            <a:br>
              <a:rPr lang="en-US" sz="1900">
                <a:latin typeface="Tahoma"/>
                <a:ea typeface="Open Sans"/>
                <a:cs typeface="Open Sans"/>
              </a:rPr>
            </a:br>
            <a:endParaRPr lang="en-US" sz="2000">
              <a:latin typeface="Tahoma"/>
              <a:ea typeface="Open Sans"/>
              <a:cs typeface="Open Sans"/>
            </a:endParaRPr>
          </a:p>
          <a:p>
            <a:pPr marL="0" indent="0">
              <a:lnSpc>
                <a:spcPct val="120000"/>
              </a:lnSpc>
              <a:buFont typeface="Arial" panose="020B0604020202020204" pitchFamily="34" charset="0"/>
              <a:buNone/>
            </a:pPr>
            <a:r>
              <a:rPr lang="en-US" sz="2000">
                <a:latin typeface="Tahoma"/>
                <a:ea typeface="Open Sans"/>
                <a:cs typeface="Open Sans"/>
              </a:rPr>
              <a:t>Achieved through highly optimized processes</a:t>
            </a:r>
          </a:p>
          <a:p>
            <a:pPr lvl="1">
              <a:lnSpc>
                <a:spcPct val="120000"/>
              </a:lnSpc>
            </a:pPr>
            <a:r>
              <a:rPr lang="en-US" sz="1800">
                <a:latin typeface="Tahoma"/>
                <a:ea typeface="Open Sans"/>
                <a:cs typeface="Open Sans"/>
              </a:rPr>
              <a:t>Boosting patient throughput</a:t>
            </a:r>
          </a:p>
          <a:p>
            <a:pPr lvl="1">
              <a:lnSpc>
                <a:spcPct val="120000"/>
              </a:lnSpc>
            </a:pPr>
            <a:r>
              <a:rPr lang="en-US" sz="1800">
                <a:latin typeface="Tahoma"/>
                <a:ea typeface="Open Sans"/>
                <a:cs typeface="Open Sans"/>
              </a:rPr>
              <a:t>Eliminating unnecessary administrative burden</a:t>
            </a:r>
          </a:p>
          <a:p>
            <a:pPr lvl="1">
              <a:lnSpc>
                <a:spcPct val="120000"/>
              </a:lnSpc>
            </a:pPr>
            <a:r>
              <a:rPr lang="en-US" sz="1800">
                <a:latin typeface="Tahoma"/>
                <a:ea typeface="Open Sans"/>
                <a:cs typeface="Open Sans"/>
              </a:rPr>
              <a:t>Identifying and correcting errors, friction points, and bottlenecks</a:t>
            </a:r>
          </a:p>
        </p:txBody>
      </p:sp>
      <p:pic>
        <p:nvPicPr>
          <p:cNvPr id="5" name="Picture 4">
            <a:extLst>
              <a:ext uri="{FF2B5EF4-FFF2-40B4-BE49-F238E27FC236}">
                <a16:creationId xmlns:a16="http://schemas.microsoft.com/office/drawing/2014/main" id="{D00A6D3B-3381-4FA1-D9E6-D5FF3C8647D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3287"/>
          <a:stretch/>
        </p:blipFill>
        <p:spPr>
          <a:xfrm>
            <a:off x="6217508" y="1665938"/>
            <a:ext cx="5461605" cy="3961569"/>
          </a:xfrm>
          <a:prstGeom prst="rect">
            <a:avLst/>
          </a:prstGeom>
        </p:spPr>
      </p:pic>
    </p:spTree>
    <p:extLst>
      <p:ext uri="{BB962C8B-B14F-4D97-AF65-F5344CB8AC3E}">
        <p14:creationId xmlns:p14="http://schemas.microsoft.com/office/powerpoint/2010/main" val="24844147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466D9E-0780-2E88-E653-D40BE84F16CF}"/>
              </a:ext>
            </a:extLst>
          </p:cNvPr>
          <p:cNvSpPr txBox="1"/>
          <p:nvPr/>
        </p:nvSpPr>
        <p:spPr>
          <a:xfrm>
            <a:off x="862532" y="1787213"/>
            <a:ext cx="6105525" cy="400110"/>
          </a:xfrm>
          <a:prstGeom prst="rect">
            <a:avLst/>
          </a:prstGeom>
          <a:solidFill>
            <a:schemeClr val="bg1"/>
          </a:solid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endParaRPr kumimoji="0" lang="en-US" sz="2000" b="0" i="0" u="none" strike="noStrike" kern="1200" cap="none" spc="0" normalizeH="0" baseline="0" noProof="0">
              <a:ln>
                <a:noFill/>
              </a:ln>
              <a:solidFill>
                <a:srgbClr val="1A2B55"/>
              </a:solidFill>
              <a:effectLst/>
              <a:uLnTx/>
              <a:uFillTx/>
              <a:latin typeface="Open Sans"/>
              <a:ea typeface="Open Sans"/>
              <a:cs typeface="Open Sans"/>
            </a:endParaRPr>
          </a:p>
        </p:txBody>
      </p:sp>
      <p:pic>
        <p:nvPicPr>
          <p:cNvPr id="6" name="Picture 5" descr="Centers Urgent Care - Book Online - Urgent Care in Brooklyn, NY 11204 | Solv">
            <a:extLst>
              <a:ext uri="{FF2B5EF4-FFF2-40B4-BE49-F238E27FC236}">
                <a16:creationId xmlns:a16="http://schemas.microsoft.com/office/drawing/2014/main" id="{E32EC60F-6097-9C59-D503-57AEFDD5B617}"/>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r="7141"/>
          <a:stretch/>
        </p:blipFill>
        <p:spPr bwMode="auto">
          <a:xfrm>
            <a:off x="7621722" y="3429000"/>
            <a:ext cx="3426381" cy="2557528"/>
          </a:xfrm>
          <a:prstGeom prst="rect">
            <a:avLst/>
          </a:prstGeom>
          <a:solidFill>
            <a:srgbClr val="FFFFFF">
              <a:shade val="85000"/>
            </a:srgbClr>
          </a:solidFill>
          <a:ln w="88900" cap="sq">
            <a:solidFill>
              <a:srgbClr val="1B2B5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A picture containing text, indoor, green, computer&#10;&#10;Description automatically generated">
            <a:extLst>
              <a:ext uri="{FF2B5EF4-FFF2-40B4-BE49-F238E27FC236}">
                <a16:creationId xmlns:a16="http://schemas.microsoft.com/office/drawing/2014/main" id="{99FA1A79-1B0F-D461-CF6E-C4E3C6C7569C}"/>
              </a:ext>
            </a:extLst>
          </p:cNvPr>
          <p:cNvPicPr>
            <a:picLocks noChangeAspect="1"/>
          </p:cNvPicPr>
          <p:nvPr/>
        </p:nvPicPr>
        <p:blipFill>
          <a:blip r:embed="rId4"/>
          <a:stretch>
            <a:fillRect/>
          </a:stretch>
        </p:blipFill>
        <p:spPr>
          <a:xfrm>
            <a:off x="7621722" y="495154"/>
            <a:ext cx="3426381" cy="2684264"/>
          </a:xfrm>
          <a:prstGeom prst="rect">
            <a:avLst/>
          </a:prstGeom>
          <a:solidFill>
            <a:srgbClr val="FFFFFF">
              <a:shade val="85000"/>
            </a:srgbClr>
          </a:solidFill>
          <a:ln w="88900" cap="sq">
            <a:solidFill>
              <a:srgbClr val="1B2B5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B477AB7A-35DA-381E-955C-F7017D7DB4FD}"/>
              </a:ext>
            </a:extLst>
          </p:cNvPr>
          <p:cNvSpPr txBox="1"/>
          <p:nvPr/>
        </p:nvSpPr>
        <p:spPr>
          <a:xfrm>
            <a:off x="517672" y="922518"/>
            <a:ext cx="6450385" cy="12335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457200" algn="l" defTabSz="914400" rtl="0" eaLnBrk="1" fontAlgn="auto" latinLnBrk="0" hangingPunct="1">
              <a:lnSpc>
                <a:spcPct val="100000"/>
              </a:lnSpc>
              <a:spcBef>
                <a:spcPts val="0"/>
              </a:spcBef>
              <a:spcAft>
                <a:spcPts val="800"/>
              </a:spcAft>
              <a:buClrTx/>
              <a:buSzTx/>
              <a:buFontTx/>
              <a:buNone/>
              <a:tabLst/>
              <a:defRPr/>
            </a:pPr>
            <a:r>
              <a:rPr kumimoji="0" lang="en-US" sz="3600" b="1" i="0" u="none" strike="noStrike" kern="1200" cap="none" spc="0" normalizeH="0" baseline="0" noProof="0">
                <a:ln>
                  <a:noFill/>
                </a:ln>
                <a:solidFill>
                  <a:srgbClr val="2C72AB"/>
                </a:solidFill>
                <a:effectLst/>
                <a:uLnTx/>
                <a:uFillTx/>
                <a:latin typeface="Tahoma"/>
                <a:ea typeface="Tahoma"/>
                <a:cs typeface="Segoe UI"/>
              </a:rPr>
              <a:t>Branded Patient Experience Destinations</a:t>
            </a:r>
            <a:endParaRPr kumimoji="0" lang="en-US" sz="1600" b="0" i="0" u="none" strike="noStrike" kern="1200" cap="none" spc="0" normalizeH="0" baseline="0" noProof="0">
              <a:ln>
                <a:noFill/>
              </a:ln>
              <a:solidFill>
                <a:srgbClr val="1A2C54"/>
              </a:solidFill>
              <a:effectLst/>
              <a:uLnTx/>
              <a:uFillTx/>
              <a:latin typeface="Tahoma"/>
              <a:ea typeface="Tahoma"/>
              <a:cs typeface="Arial"/>
            </a:endParaRPr>
          </a:p>
        </p:txBody>
      </p:sp>
      <p:sp>
        <p:nvSpPr>
          <p:cNvPr id="3" name="TextBox 2">
            <a:extLst>
              <a:ext uri="{FF2B5EF4-FFF2-40B4-BE49-F238E27FC236}">
                <a16:creationId xmlns:a16="http://schemas.microsoft.com/office/drawing/2014/main" id="{B8ACA475-ADED-3F22-6505-85A38D4B66B3}"/>
              </a:ext>
            </a:extLst>
          </p:cNvPr>
          <p:cNvSpPr txBox="1"/>
          <p:nvPr/>
        </p:nvSpPr>
        <p:spPr>
          <a:xfrm>
            <a:off x="517672" y="2334675"/>
            <a:ext cx="6321293" cy="3129062"/>
          </a:xfrm>
          <a:prstGeom prst="rect">
            <a:avLst/>
          </a:prstGeom>
          <a:noFill/>
        </p:spPr>
        <p:txBody>
          <a:bodyPr wrap="square">
            <a:spAutoFit/>
          </a:bodyPr>
          <a:lstStyle/>
          <a:p>
            <a:pPr>
              <a:spcAft>
                <a:spcPts val="800"/>
              </a:spcAft>
              <a:defRPr/>
            </a:pPr>
            <a:r>
              <a:rPr kumimoji="0" lang="en-US" sz="2000" b="1" i="0" u="none" strike="noStrike" kern="1200" cap="none" spc="0" normalizeH="0" baseline="0" noProof="0" dirty="0">
                <a:ln>
                  <a:noFill/>
                </a:ln>
                <a:solidFill>
                  <a:srgbClr val="1A2C54"/>
                </a:solidFill>
                <a:effectLst/>
                <a:uLnTx/>
                <a:uFillTx/>
                <a:latin typeface="Tahoma"/>
                <a:ea typeface="Tahoma"/>
                <a:cs typeface="Segoe UI"/>
              </a:rPr>
              <a:t>Scalable and Predictable Operating Model:</a:t>
            </a:r>
            <a:endParaRPr kumimoji="0" lang="en-US" sz="2000" b="0" i="0" u="none" strike="noStrike" kern="1200" cap="none" spc="0" normalizeH="0" baseline="0" noProof="0" dirty="0">
              <a:ln>
                <a:noFill/>
              </a:ln>
              <a:solidFill>
                <a:srgbClr val="1A2C54"/>
              </a:solidFill>
              <a:effectLst/>
              <a:uLnTx/>
              <a:uFillTx/>
              <a:latin typeface="Tahoma"/>
              <a:ea typeface="Tahoma"/>
              <a:cs typeface="Arial"/>
            </a:endParaRPr>
          </a:p>
          <a:p>
            <a:pPr marL="285750" indent="-285750">
              <a:spcAft>
                <a:spcPts val="800"/>
              </a:spcAft>
              <a:buFont typeface="Arial" panose="020B0604020202020204" pitchFamily="34" charset="0"/>
              <a:buChar char="•"/>
              <a:defRPr/>
            </a:pPr>
            <a:r>
              <a:rPr lang="en-US" dirty="0">
                <a:solidFill>
                  <a:srgbClr val="1A2C54"/>
                </a:solidFill>
                <a:latin typeface="Tahoma"/>
                <a:ea typeface="Tahoma"/>
                <a:cs typeface="Arial"/>
              </a:rPr>
              <a:t>Consistent (every day, every patient, every provider, every site)​</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A2C54"/>
                </a:solidFill>
                <a:effectLst/>
                <a:uLnTx/>
                <a:uFillTx/>
                <a:latin typeface="Tahoma"/>
                <a:ea typeface="Tahoma"/>
                <a:cs typeface="Arial"/>
              </a:rPr>
              <a:t>Repeatable (process-driven, standardized operating procedures, facilitated by technology)​</a:t>
            </a:r>
          </a:p>
          <a:p>
            <a:pPr marL="285750" marR="0" lvl="0" indent="-285750" algn="l" defTabSz="914400" rtl="0" eaLnBrk="1" fontAlgn="auto" latinLnBrk="0" hangingPunct="1">
              <a:lnSpc>
                <a:spcPct val="100000"/>
              </a:lnSpc>
              <a:spcBef>
                <a:spcPts val="0"/>
              </a:spcBef>
              <a:spcAft>
                <a:spcPts val="800"/>
              </a:spcAft>
              <a:buClrTx/>
              <a:buSzTx/>
              <a:buFont typeface="Arial"/>
              <a:buChar char="•"/>
              <a:tabLst/>
              <a:defRPr/>
            </a:pPr>
            <a:r>
              <a:rPr kumimoji="0" lang="en-US" sz="1800" b="0" i="0" u="none" strike="noStrike" kern="1200" cap="none" spc="0" normalizeH="0" baseline="0" noProof="0" dirty="0">
                <a:ln>
                  <a:noFill/>
                </a:ln>
                <a:solidFill>
                  <a:srgbClr val="1A2C54"/>
                </a:solidFill>
                <a:effectLst/>
                <a:uLnTx/>
                <a:uFillTx/>
                <a:latin typeface="Tahoma"/>
                <a:ea typeface="Tahoma"/>
                <a:cs typeface="Arial"/>
              </a:rPr>
              <a:t>Measurable (KPI focused with incentives)​</a:t>
            </a:r>
          </a:p>
          <a:p>
            <a:pPr marL="285750" marR="0" lvl="0" indent="-285750" algn="l" defTabSz="914400" rtl="0" eaLnBrk="1" fontAlgn="auto" latinLnBrk="0" hangingPunct="1">
              <a:lnSpc>
                <a:spcPct val="100000"/>
              </a:lnSpc>
              <a:spcBef>
                <a:spcPts val="0"/>
              </a:spcBef>
              <a:spcAft>
                <a:spcPts val="800"/>
              </a:spcAft>
              <a:buClrTx/>
              <a:buSzTx/>
              <a:buFont typeface="Arial"/>
              <a:buChar char="•"/>
              <a:tabLst/>
              <a:defRPr/>
            </a:pPr>
            <a:r>
              <a:rPr kumimoji="0" lang="en-US" sz="1800" b="0" i="0" u="none" strike="noStrike" kern="1200" cap="none" spc="0" normalizeH="0" baseline="0" noProof="0" dirty="0">
                <a:ln>
                  <a:noFill/>
                </a:ln>
                <a:solidFill>
                  <a:srgbClr val="1A2C54"/>
                </a:solidFill>
                <a:effectLst/>
                <a:uLnTx/>
                <a:uFillTx/>
                <a:latin typeface="Tahoma"/>
                <a:ea typeface="Tahoma"/>
                <a:cs typeface="Arial"/>
              </a:rPr>
              <a:t>Accountable (team-oriented with shared values and culture)</a:t>
            </a:r>
          </a:p>
          <a:p>
            <a:pPr marL="285750" marR="0" lvl="0" indent="-285750" algn="l" defTabSz="914400" rtl="0" eaLnBrk="1" fontAlgn="auto" latinLnBrk="0" hangingPunct="1">
              <a:lnSpc>
                <a:spcPct val="100000"/>
              </a:lnSpc>
              <a:spcBef>
                <a:spcPts val="0"/>
              </a:spcBef>
              <a:spcAft>
                <a:spcPts val="800"/>
              </a:spcAft>
              <a:buClrTx/>
              <a:buSzTx/>
              <a:buFont typeface="Arial"/>
              <a:buChar char="•"/>
              <a:tabLst/>
              <a:defRPr/>
            </a:pPr>
            <a:r>
              <a:rPr lang="en-US" dirty="0">
                <a:solidFill>
                  <a:srgbClr val="1A2C54"/>
                </a:solidFill>
                <a:latin typeface="Tahoma"/>
                <a:ea typeface="Tahoma"/>
                <a:cs typeface="Arial"/>
              </a:rPr>
              <a:t>Predictable (pro forma and budget are reliable)</a:t>
            </a:r>
          </a:p>
        </p:txBody>
      </p:sp>
    </p:spTree>
    <p:extLst>
      <p:ext uri="{BB962C8B-B14F-4D97-AF65-F5344CB8AC3E}">
        <p14:creationId xmlns:p14="http://schemas.microsoft.com/office/powerpoint/2010/main" val="2349982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512886" y="114273"/>
            <a:ext cx="9937400" cy="17309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Continuous Improvement</a:t>
            </a:r>
          </a:p>
        </p:txBody>
      </p:sp>
      <p:sp>
        <p:nvSpPr>
          <p:cNvPr id="2" name="Content Placeholder 5">
            <a:extLst>
              <a:ext uri="{FF2B5EF4-FFF2-40B4-BE49-F238E27FC236}">
                <a16:creationId xmlns:a16="http://schemas.microsoft.com/office/drawing/2014/main" id="{05648640-C756-C786-3537-4C25FF1394A3}"/>
              </a:ext>
            </a:extLst>
          </p:cNvPr>
          <p:cNvSpPr txBox="1">
            <a:spLocks/>
          </p:cNvSpPr>
          <p:nvPr/>
        </p:nvSpPr>
        <p:spPr>
          <a:xfrm>
            <a:off x="541173" y="1486103"/>
            <a:ext cx="3991130" cy="394841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Focus on getting it right the first time to eliminate costly and timely re-work</a:t>
            </a:r>
          </a:p>
          <a:p>
            <a:r>
              <a:rPr lang="en-US" sz="1600"/>
              <a:t>Realize that processes become “jury-rigged” over time</a:t>
            </a:r>
          </a:p>
          <a:p>
            <a:r>
              <a:rPr lang="en-US" sz="1600"/>
              <a:t>Utilize key performance indicators to identify changes in underlying processes</a:t>
            </a:r>
          </a:p>
          <a:p>
            <a:r>
              <a:rPr lang="en-US" sz="1600"/>
              <a:t>Constantly engage the team in:</a:t>
            </a:r>
          </a:p>
          <a:p>
            <a:pPr lvl="1"/>
            <a:r>
              <a:rPr lang="en-US" sz="1600"/>
              <a:t>Making the operation more efficient</a:t>
            </a:r>
          </a:p>
          <a:p>
            <a:pPr lvl="1"/>
            <a:r>
              <a:rPr lang="en-US" sz="1600"/>
              <a:t>Removing non-value-added tasks</a:t>
            </a:r>
          </a:p>
          <a:p>
            <a:pPr lvl="1"/>
            <a:r>
              <a:rPr lang="en-US" sz="1600"/>
              <a:t>Upgrading the level of patient experience</a:t>
            </a:r>
          </a:p>
        </p:txBody>
      </p:sp>
      <p:pic>
        <p:nvPicPr>
          <p:cNvPr id="5" name="Picture 4">
            <a:extLst>
              <a:ext uri="{FF2B5EF4-FFF2-40B4-BE49-F238E27FC236}">
                <a16:creationId xmlns:a16="http://schemas.microsoft.com/office/drawing/2014/main" id="{64F93D06-932B-FDCD-6058-2C3CFB1E293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846596" y="1484686"/>
            <a:ext cx="5264549" cy="3948413"/>
          </a:xfrm>
          <a:prstGeom prst="rect">
            <a:avLst/>
          </a:prstGeom>
        </p:spPr>
      </p:pic>
      <p:pic>
        <p:nvPicPr>
          <p:cNvPr id="7" name="Picture 6">
            <a:extLst>
              <a:ext uri="{FF2B5EF4-FFF2-40B4-BE49-F238E27FC236}">
                <a16:creationId xmlns:a16="http://schemas.microsoft.com/office/drawing/2014/main" id="{BDC05471-5237-A616-B03E-F4FEE42A50C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629524" y="2437844"/>
            <a:ext cx="3048835" cy="3587708"/>
          </a:xfrm>
          <a:prstGeom prst="rect">
            <a:avLst/>
          </a:prstGeom>
        </p:spPr>
      </p:pic>
    </p:spTree>
    <p:extLst>
      <p:ext uri="{BB962C8B-B14F-4D97-AF65-F5344CB8AC3E}">
        <p14:creationId xmlns:p14="http://schemas.microsoft.com/office/powerpoint/2010/main" val="17984638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512886" y="114273"/>
            <a:ext cx="9937400" cy="17309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Employee Engagement</a:t>
            </a:r>
          </a:p>
        </p:txBody>
      </p:sp>
      <p:sp>
        <p:nvSpPr>
          <p:cNvPr id="4" name="Content Placeholder 5">
            <a:extLst>
              <a:ext uri="{FF2B5EF4-FFF2-40B4-BE49-F238E27FC236}">
                <a16:creationId xmlns:a16="http://schemas.microsoft.com/office/drawing/2014/main" id="{E0BB53C7-410D-F524-023D-11E25D8DE37D}"/>
              </a:ext>
            </a:extLst>
          </p:cNvPr>
          <p:cNvSpPr txBox="1">
            <a:spLocks/>
          </p:cNvSpPr>
          <p:nvPr/>
        </p:nvSpPr>
        <p:spPr>
          <a:xfrm>
            <a:off x="512886" y="1643474"/>
            <a:ext cx="3897749" cy="399808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Start with the “right” people who are “bought in” to the company’s purpose and culture</a:t>
            </a:r>
          </a:p>
          <a:p>
            <a:r>
              <a:rPr lang="en-US" sz="1600"/>
              <a:t>Define the “values” — frames how all business decisions are viewed</a:t>
            </a:r>
          </a:p>
          <a:p>
            <a:r>
              <a:rPr lang="en-US" sz="1600"/>
              <a:t>Cultivate “bottoms-up” ownership with opportunity to share opinions, insights and ideas</a:t>
            </a:r>
          </a:p>
          <a:p>
            <a:r>
              <a:rPr lang="en-US" sz="1600"/>
              <a:t>Tie “rewards,” including formal incentive programs and informal recognition (gratitude,) to desired business outcomes</a:t>
            </a:r>
          </a:p>
        </p:txBody>
      </p:sp>
      <p:pic>
        <p:nvPicPr>
          <p:cNvPr id="8" name="Picture 7">
            <a:extLst>
              <a:ext uri="{FF2B5EF4-FFF2-40B4-BE49-F238E27FC236}">
                <a16:creationId xmlns:a16="http://schemas.microsoft.com/office/drawing/2014/main" id="{EAD068B8-1399-324F-3467-16BE785D65D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6168" r="2931" b="5037"/>
          <a:stretch/>
        </p:blipFill>
        <p:spPr>
          <a:xfrm>
            <a:off x="7402939" y="2052265"/>
            <a:ext cx="4521331" cy="3101954"/>
          </a:xfrm>
          <a:prstGeom prst="rect">
            <a:avLst/>
          </a:prstGeom>
        </p:spPr>
      </p:pic>
      <p:pic>
        <p:nvPicPr>
          <p:cNvPr id="6" name="Picture 5">
            <a:extLst>
              <a:ext uri="{FF2B5EF4-FFF2-40B4-BE49-F238E27FC236}">
                <a16:creationId xmlns:a16="http://schemas.microsoft.com/office/drawing/2014/main" id="{28C5AB7C-7261-E6BD-A05C-24B2D82100C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5400000">
            <a:off x="4450666" y="2103963"/>
            <a:ext cx="3998080" cy="2998559"/>
          </a:xfrm>
          <a:prstGeom prst="rect">
            <a:avLst/>
          </a:prstGeom>
        </p:spPr>
      </p:pic>
    </p:spTree>
    <p:extLst>
      <p:ext uri="{BB962C8B-B14F-4D97-AF65-F5344CB8AC3E}">
        <p14:creationId xmlns:p14="http://schemas.microsoft.com/office/powerpoint/2010/main" val="41595100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512886" y="230230"/>
            <a:ext cx="9937400" cy="17309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Focusing on the “Right Things”</a:t>
            </a:r>
          </a:p>
        </p:txBody>
      </p:sp>
      <p:sp>
        <p:nvSpPr>
          <p:cNvPr id="2" name="Content Placeholder 5">
            <a:extLst>
              <a:ext uri="{FF2B5EF4-FFF2-40B4-BE49-F238E27FC236}">
                <a16:creationId xmlns:a16="http://schemas.microsoft.com/office/drawing/2014/main" id="{0A155F03-06AE-552F-8515-2B7CE7396E75}"/>
              </a:ext>
            </a:extLst>
          </p:cNvPr>
          <p:cNvSpPr txBox="1">
            <a:spLocks/>
          </p:cNvSpPr>
          <p:nvPr/>
        </p:nvSpPr>
        <p:spPr>
          <a:xfrm>
            <a:off x="512884" y="1627245"/>
            <a:ext cx="4478663" cy="416838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Differentiation </a:t>
            </a:r>
            <a:r>
              <a:rPr lang="en-US" sz="1600" i="1"/>
              <a:t>on what’s important to the patient  </a:t>
            </a:r>
          </a:p>
          <a:p>
            <a:pPr lvl="1"/>
            <a:r>
              <a:rPr lang="en-US" sz="1600"/>
              <a:t>“Being different” doesn’t matter if the patient doesn’t realize it or care</a:t>
            </a:r>
          </a:p>
          <a:p>
            <a:r>
              <a:rPr lang="en-US" sz="1600"/>
              <a:t>Engagement </a:t>
            </a:r>
            <a:r>
              <a:rPr lang="en-US" sz="1600" i="1"/>
              <a:t>around the patient, providing quality care and moving patients through quickly</a:t>
            </a:r>
            <a:endParaRPr lang="en-US" sz="1600"/>
          </a:p>
          <a:p>
            <a:pPr lvl="1"/>
            <a:r>
              <a:rPr lang="en-US" sz="1600"/>
              <a:t>Engagement” with the team or organization doesn’t matter if it doesn’t manifest in patient interactions</a:t>
            </a:r>
            <a:endParaRPr lang="en-US" sz="1600" i="1"/>
          </a:p>
          <a:p>
            <a:r>
              <a:rPr lang="en-US" sz="1600"/>
              <a:t>Technology that </a:t>
            </a:r>
            <a:r>
              <a:rPr lang="en-US" sz="1600" i="1"/>
              <a:t>reduces friction and creates efficiency leading to better patient experiences and outcomes  </a:t>
            </a:r>
          </a:p>
          <a:p>
            <a:pPr lvl="1"/>
            <a:r>
              <a:rPr lang="en-US" sz="1600"/>
              <a:t>“Technology” should seek to solve a business problem, not the other way around</a:t>
            </a:r>
          </a:p>
          <a:p>
            <a:endParaRPr lang="en-US" sz="1600" i="1"/>
          </a:p>
          <a:p>
            <a:endParaRPr lang="en-US" sz="1600"/>
          </a:p>
        </p:txBody>
      </p:sp>
      <p:pic>
        <p:nvPicPr>
          <p:cNvPr id="5" name="Picture 4" descr="Image result for mercy urgent care asheville">
            <a:extLst>
              <a:ext uri="{FF2B5EF4-FFF2-40B4-BE49-F238E27FC236}">
                <a16:creationId xmlns:a16="http://schemas.microsoft.com/office/drawing/2014/main" id="{4F01624E-214B-38BD-C45C-9487435BDC4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92763" y="1623855"/>
            <a:ext cx="6152062" cy="4110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7138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68B40E-DE5C-DB47-63DE-68891E3E1660}"/>
              </a:ext>
            </a:extLst>
          </p:cNvPr>
          <p:cNvSpPr>
            <a:spLocks noGrp="1"/>
          </p:cNvSpPr>
          <p:nvPr>
            <p:ph type="title" idx="4294967295"/>
          </p:nvPr>
        </p:nvSpPr>
        <p:spPr>
          <a:xfrm>
            <a:off x="1689900" y="2446333"/>
            <a:ext cx="5969543" cy="1965334"/>
          </a:xfrm>
        </p:spPr>
        <p:txBody>
          <a:bodyPr>
            <a:normAutofit/>
          </a:bodyPr>
          <a:lstStyle/>
          <a:p>
            <a:r>
              <a:rPr lang="en-US" sz="4400" b="1"/>
              <a:t>Front Office Policies</a:t>
            </a:r>
          </a:p>
        </p:txBody>
      </p:sp>
    </p:spTree>
    <p:extLst>
      <p:ext uri="{BB962C8B-B14F-4D97-AF65-F5344CB8AC3E}">
        <p14:creationId xmlns:p14="http://schemas.microsoft.com/office/powerpoint/2010/main" val="373559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27CD4D-BA36-1FE9-57EE-3BBD512DB22E}"/>
              </a:ext>
            </a:extLst>
          </p:cNvPr>
          <p:cNvPicPr>
            <a:picLocks noChangeAspect="1"/>
          </p:cNvPicPr>
          <p:nvPr/>
        </p:nvPicPr>
        <p:blipFill>
          <a:blip r:embed="rId3"/>
          <a:stretch>
            <a:fillRect/>
          </a:stretch>
        </p:blipFill>
        <p:spPr>
          <a:xfrm>
            <a:off x="0" y="0"/>
            <a:ext cx="12192000" cy="6857999"/>
          </a:xfrm>
          <a:prstGeom prst="rect">
            <a:avLst/>
          </a:prstGeom>
        </p:spPr>
      </p:pic>
    </p:spTree>
    <p:extLst>
      <p:ext uri="{BB962C8B-B14F-4D97-AF65-F5344CB8AC3E}">
        <p14:creationId xmlns:p14="http://schemas.microsoft.com/office/powerpoint/2010/main" val="32364769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512885" y="822960"/>
            <a:ext cx="11113058" cy="1213435"/>
          </a:xfrm>
        </p:spPr>
        <p:txBody>
          <a:bodyPr>
            <a:normAutofit/>
          </a:bodyPr>
          <a:lstStyle/>
          <a:p>
            <a:r>
              <a:rPr lang="en-US" sz="3600" b="1" i="0">
                <a:effectLst/>
              </a:rPr>
              <a:t>Cash-only Urgent Care? </a:t>
            </a:r>
            <a:endParaRPr lang="en-US" sz="3600"/>
          </a:p>
        </p:txBody>
      </p:sp>
      <p:pic>
        <p:nvPicPr>
          <p:cNvPr id="3" name="Picture 2" descr="Clínica La Virgen de Guadalupe, 204 S Nursery Rd, Irving, TX, Clinic,  operated by physicians - MapQuest">
            <a:extLst>
              <a:ext uri="{FF2B5EF4-FFF2-40B4-BE49-F238E27FC236}">
                <a16:creationId xmlns:a16="http://schemas.microsoft.com/office/drawing/2014/main" id="{4B25CA2F-F8FB-3D95-2EF7-4FCCC91FC5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8736" y="1997863"/>
            <a:ext cx="5743787" cy="430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2866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512885" y="822960"/>
            <a:ext cx="11113058" cy="1213435"/>
          </a:xfrm>
        </p:spPr>
        <p:txBody>
          <a:bodyPr>
            <a:normAutofit/>
          </a:bodyPr>
          <a:lstStyle/>
          <a:p>
            <a:r>
              <a:rPr lang="en-US" sz="3600" b="1" i="0">
                <a:effectLst/>
              </a:rPr>
              <a:t>Cashless Urgent Care?</a:t>
            </a:r>
            <a:endParaRPr lang="en-US" sz="3600"/>
          </a:p>
        </p:txBody>
      </p:sp>
      <p:pic>
        <p:nvPicPr>
          <p:cNvPr id="4" name="Picture 3" descr="No alt text provided for this image">
            <a:extLst>
              <a:ext uri="{FF2B5EF4-FFF2-40B4-BE49-F238E27FC236}">
                <a16:creationId xmlns:a16="http://schemas.microsoft.com/office/drawing/2014/main" id="{621DE3EE-93D1-5CD2-1446-9BDDFB191A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6450" y="2036395"/>
            <a:ext cx="2899100" cy="4277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31144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A551-7666-0D78-B822-DCBDF34AA676}"/>
              </a:ext>
            </a:extLst>
          </p:cNvPr>
          <p:cNvSpPr>
            <a:spLocks noGrp="1"/>
          </p:cNvSpPr>
          <p:nvPr>
            <p:ph type="title" idx="4294967295"/>
          </p:nvPr>
        </p:nvSpPr>
        <p:spPr>
          <a:xfrm>
            <a:off x="512635" y="938917"/>
            <a:ext cx="8957686" cy="1213435"/>
          </a:xfrm>
        </p:spPr>
        <p:txBody>
          <a:bodyPr>
            <a:normAutofit/>
          </a:bodyPr>
          <a:lstStyle/>
          <a:p>
            <a:r>
              <a:rPr lang="en-US" sz="4400" b="1"/>
              <a:t>Credit Card Pre-Authorization</a:t>
            </a:r>
            <a:endParaRPr lang="en-US" sz="4400"/>
          </a:p>
        </p:txBody>
      </p:sp>
      <p:sp>
        <p:nvSpPr>
          <p:cNvPr id="3" name="Content Placeholder 5">
            <a:extLst>
              <a:ext uri="{FF2B5EF4-FFF2-40B4-BE49-F238E27FC236}">
                <a16:creationId xmlns:a16="http://schemas.microsoft.com/office/drawing/2014/main" id="{DDCA5188-51D0-97D8-FF64-07BFAF3B8A0A}"/>
              </a:ext>
            </a:extLst>
          </p:cNvPr>
          <p:cNvSpPr txBox="1">
            <a:spLocks/>
          </p:cNvSpPr>
          <p:nvPr/>
        </p:nvSpPr>
        <p:spPr>
          <a:xfrm>
            <a:off x="4618302" y="2132924"/>
            <a:ext cx="7090467" cy="364136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sz="1800"/>
              <a:t>Enrollment in high deductible health plans is up to 65% of commercial enrollees</a:t>
            </a:r>
          </a:p>
          <a:p>
            <a:pPr marL="342900" indent="-342900"/>
            <a:r>
              <a:rPr lang="en-US" sz="1800"/>
              <a:t>Unmet deductible should be collected at the time of service</a:t>
            </a:r>
          </a:p>
          <a:p>
            <a:pPr marL="342900" indent="-342900"/>
            <a:r>
              <a:rPr lang="en-US" sz="1800"/>
              <a:t>CCPA provides a “catch-all” when patient financial responsibility cannot be determined</a:t>
            </a:r>
          </a:p>
          <a:p>
            <a:pPr marL="342900" indent="-342900"/>
            <a:r>
              <a:rPr lang="en-US" sz="1800"/>
              <a:t>Enables third party to pre-approve a charge amount for a set period of time</a:t>
            </a:r>
          </a:p>
          <a:p>
            <a:pPr marL="342900" indent="-342900"/>
            <a:r>
              <a:rPr lang="en-US" sz="1800"/>
              <a:t>Is not a “hold,” doesn’t entail storing credit card information, and does not affect available credit</a:t>
            </a:r>
          </a:p>
          <a:p>
            <a:pPr marL="342900" indent="-342900"/>
            <a:r>
              <a:rPr lang="en-US" sz="1800"/>
              <a:t>Accelerates collections while saving patients the hassle of writing and mailing a check</a:t>
            </a:r>
          </a:p>
        </p:txBody>
      </p:sp>
      <p:pic>
        <p:nvPicPr>
          <p:cNvPr id="5" name="Picture 4">
            <a:extLst>
              <a:ext uri="{FF2B5EF4-FFF2-40B4-BE49-F238E27FC236}">
                <a16:creationId xmlns:a16="http://schemas.microsoft.com/office/drawing/2014/main" id="{C749E788-3677-E602-744D-E42A59E7024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8896" y="2132924"/>
            <a:ext cx="3817090" cy="3903726"/>
          </a:xfrm>
          <a:prstGeom prst="rect">
            <a:avLst/>
          </a:prstGeom>
        </p:spPr>
      </p:pic>
    </p:spTree>
    <p:extLst>
      <p:ext uri="{BB962C8B-B14F-4D97-AF65-F5344CB8AC3E}">
        <p14:creationId xmlns:p14="http://schemas.microsoft.com/office/powerpoint/2010/main" val="31458864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68B40E-DE5C-DB47-63DE-68891E3E1660}"/>
              </a:ext>
            </a:extLst>
          </p:cNvPr>
          <p:cNvSpPr>
            <a:spLocks noGrp="1"/>
          </p:cNvSpPr>
          <p:nvPr>
            <p:ph type="title" idx="4294967295"/>
          </p:nvPr>
        </p:nvSpPr>
        <p:spPr>
          <a:xfrm>
            <a:off x="1333948" y="2766218"/>
            <a:ext cx="6917167" cy="1325563"/>
          </a:xfrm>
        </p:spPr>
        <p:txBody>
          <a:bodyPr>
            <a:normAutofit/>
          </a:bodyPr>
          <a:lstStyle/>
          <a:p>
            <a:r>
              <a:rPr lang="en-US" sz="4400" b="1"/>
              <a:t>Urgent Care Marketing</a:t>
            </a:r>
          </a:p>
        </p:txBody>
      </p:sp>
    </p:spTree>
    <p:extLst>
      <p:ext uri="{BB962C8B-B14F-4D97-AF65-F5344CB8AC3E}">
        <p14:creationId xmlns:p14="http://schemas.microsoft.com/office/powerpoint/2010/main" val="16335223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595712" y="263360"/>
            <a:ext cx="9937400" cy="17309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dirty="0"/>
              <a:t>Pre- and Grand Opening Marketing</a:t>
            </a:r>
          </a:p>
        </p:txBody>
      </p:sp>
      <p:sp>
        <p:nvSpPr>
          <p:cNvPr id="4" name="Content Placeholder 5">
            <a:extLst>
              <a:ext uri="{FF2B5EF4-FFF2-40B4-BE49-F238E27FC236}">
                <a16:creationId xmlns:a16="http://schemas.microsoft.com/office/drawing/2014/main" id="{34A79604-46D0-A2E7-7824-4E0681764B92}"/>
              </a:ext>
            </a:extLst>
          </p:cNvPr>
          <p:cNvSpPr txBox="1">
            <a:spLocks/>
          </p:cNvSpPr>
          <p:nvPr/>
        </p:nvSpPr>
        <p:spPr>
          <a:xfrm>
            <a:off x="671846" y="1731977"/>
            <a:ext cx="4373490" cy="421497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Selecting a name</a:t>
            </a:r>
          </a:p>
          <a:p>
            <a:pPr lvl="1"/>
            <a:r>
              <a:rPr lang="en-US" sz="1200" dirty="0"/>
              <a:t>C&amp;C – “urgent care” </a:t>
            </a:r>
          </a:p>
          <a:p>
            <a:pPr lvl="1"/>
            <a:r>
              <a:rPr lang="en-US" sz="1200" dirty="0"/>
              <a:t>Legal vs. d/b/a</a:t>
            </a:r>
          </a:p>
          <a:p>
            <a:pPr lvl="1"/>
            <a:r>
              <a:rPr lang="en-US" sz="1200" dirty="0"/>
              <a:t>URL </a:t>
            </a:r>
          </a:p>
          <a:p>
            <a:pPr lvl="1"/>
            <a:r>
              <a:rPr lang="en-US" sz="1200" dirty="0"/>
              <a:t>SEO </a:t>
            </a:r>
          </a:p>
          <a:p>
            <a:pPr lvl="1"/>
            <a:r>
              <a:rPr lang="en-US" sz="1200" dirty="0"/>
              <a:t>Signage</a:t>
            </a:r>
          </a:p>
          <a:p>
            <a:r>
              <a:rPr lang="en-US" sz="1600" dirty="0"/>
              <a:t>Designing a logo</a:t>
            </a:r>
          </a:p>
          <a:p>
            <a:r>
              <a:rPr lang="en-US" sz="1600" dirty="0"/>
              <a:t>Developing a website</a:t>
            </a:r>
          </a:p>
          <a:p>
            <a:r>
              <a:rPr lang="en-US" sz="1600" dirty="0"/>
              <a:t>Google Business Profile and social media</a:t>
            </a:r>
          </a:p>
          <a:p>
            <a:pPr lvl="1"/>
            <a:r>
              <a:rPr lang="en-US" sz="1200" dirty="0"/>
              <a:t>Set-up and maintenance</a:t>
            </a:r>
          </a:p>
          <a:p>
            <a:r>
              <a:rPr lang="en-US" sz="1600" dirty="0"/>
              <a:t>Direct mail</a:t>
            </a:r>
          </a:p>
          <a:p>
            <a:r>
              <a:rPr lang="en-US" sz="1600" dirty="0"/>
              <a:t>Chamber of Commerce</a:t>
            </a:r>
          </a:p>
          <a:p>
            <a:pPr lvl="1"/>
            <a:r>
              <a:rPr lang="en-US" sz="1200" dirty="0"/>
              <a:t>Ribbon cutting</a:t>
            </a:r>
          </a:p>
          <a:p>
            <a:pPr lvl="1"/>
            <a:r>
              <a:rPr lang="en-US" sz="1200" dirty="0"/>
              <a:t>Opening “family event”</a:t>
            </a:r>
          </a:p>
          <a:p>
            <a:r>
              <a:rPr lang="en-US" sz="1600" dirty="0"/>
              <a:t>Press release</a:t>
            </a:r>
            <a:endParaRPr lang="en-US" sz="1800" dirty="0"/>
          </a:p>
        </p:txBody>
      </p:sp>
      <p:pic>
        <p:nvPicPr>
          <p:cNvPr id="6" name="Picture 5">
            <a:extLst>
              <a:ext uri="{FF2B5EF4-FFF2-40B4-BE49-F238E27FC236}">
                <a16:creationId xmlns:a16="http://schemas.microsoft.com/office/drawing/2014/main" id="{E54A85AE-1AEF-7483-5CA1-EF5AFD00FDB4}"/>
              </a:ext>
            </a:extLst>
          </p:cNvPr>
          <p:cNvPicPr>
            <a:picLocks noChangeAspect="1"/>
          </p:cNvPicPr>
          <p:nvPr/>
        </p:nvPicPr>
        <p:blipFill rotWithShape="1">
          <a:blip r:embed="rId3"/>
          <a:srcRect b="5066"/>
          <a:stretch/>
        </p:blipFill>
        <p:spPr>
          <a:xfrm>
            <a:off x="5374327" y="1671620"/>
            <a:ext cx="5922197" cy="4214972"/>
          </a:xfrm>
          <a:prstGeom prst="rect">
            <a:avLst/>
          </a:prstGeom>
        </p:spPr>
      </p:pic>
    </p:spTree>
    <p:extLst>
      <p:ext uri="{BB962C8B-B14F-4D97-AF65-F5344CB8AC3E}">
        <p14:creationId xmlns:p14="http://schemas.microsoft.com/office/powerpoint/2010/main" val="11800825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419704" y="133658"/>
            <a:ext cx="9937400" cy="13959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pPr marL="0" indent="0">
              <a:lnSpc>
                <a:spcPct val="100000"/>
              </a:lnSpc>
              <a:buNone/>
            </a:pPr>
            <a:r>
              <a:rPr lang="en-US" sz="3600" b="1"/>
              <a:t>Marketing and Advertising</a:t>
            </a:r>
          </a:p>
        </p:txBody>
      </p:sp>
      <p:sp>
        <p:nvSpPr>
          <p:cNvPr id="4" name="Text Placeholder 2">
            <a:extLst>
              <a:ext uri="{FF2B5EF4-FFF2-40B4-BE49-F238E27FC236}">
                <a16:creationId xmlns:a16="http://schemas.microsoft.com/office/drawing/2014/main" id="{ABEEBED2-848F-CE77-9431-84D6B4989515}"/>
              </a:ext>
            </a:extLst>
          </p:cNvPr>
          <p:cNvSpPr txBox="1">
            <a:spLocks/>
          </p:cNvSpPr>
          <p:nvPr/>
        </p:nvSpPr>
        <p:spPr>
          <a:xfrm>
            <a:off x="419704" y="1238228"/>
            <a:ext cx="10219609" cy="64212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000" b="1" i="1"/>
              <a:t>Emphasis on guerilla and grassroots tactics versus a “digital only” strategy.</a:t>
            </a:r>
          </a:p>
        </p:txBody>
      </p:sp>
      <p:sp>
        <p:nvSpPr>
          <p:cNvPr id="6" name="Content Placeholder 3">
            <a:extLst>
              <a:ext uri="{FF2B5EF4-FFF2-40B4-BE49-F238E27FC236}">
                <a16:creationId xmlns:a16="http://schemas.microsoft.com/office/drawing/2014/main" id="{B0AD7A21-5999-C1AE-EAD0-15B4C6BA463F}"/>
              </a:ext>
            </a:extLst>
          </p:cNvPr>
          <p:cNvSpPr txBox="1">
            <a:spLocks/>
          </p:cNvSpPr>
          <p:nvPr/>
        </p:nvSpPr>
        <p:spPr>
          <a:xfrm>
            <a:off x="419704" y="1880357"/>
            <a:ext cx="5874530" cy="390725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pPr>
            <a:r>
              <a:rPr lang="en-US" sz="1800"/>
              <a:t>Deployed grassroots marketing (community liaisons) before anyone else including community events</a:t>
            </a:r>
          </a:p>
          <a:p>
            <a:pPr>
              <a:lnSpc>
                <a:spcPct val="110000"/>
              </a:lnSpc>
              <a:spcBef>
                <a:spcPts val="0"/>
              </a:spcBef>
            </a:pPr>
            <a:r>
              <a:rPr lang="en-US" sz="1800"/>
              <a:t>“Guerilla” tactics like handing out flyers door-to-door and at a “temporarily closed” competitor</a:t>
            </a:r>
          </a:p>
          <a:p>
            <a:pPr>
              <a:lnSpc>
                <a:spcPct val="110000"/>
              </a:lnSpc>
              <a:spcBef>
                <a:spcPts val="0"/>
              </a:spcBef>
            </a:pPr>
            <a:r>
              <a:rPr lang="en-US" sz="1800"/>
              <a:t>Outreach to school districts — athletic directors, school nurses, and special needs departments.</a:t>
            </a:r>
          </a:p>
          <a:p>
            <a:pPr>
              <a:lnSpc>
                <a:spcPct val="110000"/>
              </a:lnSpc>
              <a:spcBef>
                <a:spcPts val="0"/>
              </a:spcBef>
            </a:pPr>
            <a:r>
              <a:rPr lang="en-US" sz="1800"/>
              <a:t>“Get in front of moms” — mom groups, social media, family events — focus on opinion leaders</a:t>
            </a:r>
          </a:p>
          <a:p>
            <a:pPr>
              <a:lnSpc>
                <a:spcPct val="110000"/>
              </a:lnSpc>
              <a:spcBef>
                <a:spcPts val="0"/>
              </a:spcBef>
            </a:pPr>
            <a:r>
              <a:rPr lang="en-US" sz="1800"/>
              <a:t>Return to conventional advertising media like direct mail, billboards and TV advertising (</a:t>
            </a:r>
            <a:r>
              <a:rPr lang="en-US" sz="1800" err="1"/>
              <a:t>SuperBowl</a:t>
            </a:r>
            <a:r>
              <a:rPr lang="en-US" sz="1800"/>
              <a:t>)</a:t>
            </a:r>
          </a:p>
          <a:p>
            <a:pPr>
              <a:lnSpc>
                <a:spcPct val="110000"/>
              </a:lnSpc>
              <a:spcBef>
                <a:spcPts val="0"/>
              </a:spcBef>
            </a:pPr>
            <a:r>
              <a:rPr lang="en-US" sz="1800"/>
              <a:t>Re-branding to become more contemporary and better stand out</a:t>
            </a:r>
          </a:p>
        </p:txBody>
      </p:sp>
      <p:pic>
        <p:nvPicPr>
          <p:cNvPr id="7" name="Picture 6" descr="A billboard with a sign on it&#10;&#10;Description automatically generated">
            <a:extLst>
              <a:ext uri="{FF2B5EF4-FFF2-40B4-BE49-F238E27FC236}">
                <a16:creationId xmlns:a16="http://schemas.microsoft.com/office/drawing/2014/main" id="{08D393F5-4887-1A46-F5B6-A985F72986DC}"/>
              </a:ext>
            </a:extLst>
          </p:cNvPr>
          <p:cNvPicPr>
            <a:picLocks noChangeAspect="1"/>
          </p:cNvPicPr>
          <p:nvPr/>
        </p:nvPicPr>
        <p:blipFill>
          <a:blip r:embed="rId3"/>
          <a:stretch>
            <a:fillRect/>
          </a:stretch>
        </p:blipFill>
        <p:spPr>
          <a:xfrm>
            <a:off x="6490582" y="1846610"/>
            <a:ext cx="3930867" cy="2948150"/>
          </a:xfrm>
          <a:prstGeom prst="rect">
            <a:avLst/>
          </a:prstGeom>
        </p:spPr>
      </p:pic>
      <p:pic>
        <p:nvPicPr>
          <p:cNvPr id="8" name="Picture 7">
            <a:extLst>
              <a:ext uri="{FF2B5EF4-FFF2-40B4-BE49-F238E27FC236}">
                <a16:creationId xmlns:a16="http://schemas.microsoft.com/office/drawing/2014/main" id="{D8F59C27-B5D9-8CE2-2C6B-D90A6F706220}"/>
              </a:ext>
            </a:extLst>
          </p:cNvPr>
          <p:cNvPicPr>
            <a:picLocks noChangeAspect="1"/>
          </p:cNvPicPr>
          <p:nvPr/>
        </p:nvPicPr>
        <p:blipFill>
          <a:blip r:embed="rId4"/>
          <a:stretch>
            <a:fillRect/>
          </a:stretch>
        </p:blipFill>
        <p:spPr>
          <a:xfrm>
            <a:off x="7984018" y="3429000"/>
            <a:ext cx="3788278" cy="2561318"/>
          </a:xfrm>
          <a:prstGeom prst="rect">
            <a:avLst/>
          </a:prstGeom>
        </p:spPr>
      </p:pic>
    </p:spTree>
    <p:extLst>
      <p:ext uri="{BB962C8B-B14F-4D97-AF65-F5344CB8AC3E}">
        <p14:creationId xmlns:p14="http://schemas.microsoft.com/office/powerpoint/2010/main" val="27350316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338137" y="200337"/>
            <a:ext cx="10112149" cy="11443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pPr marL="0" indent="0">
              <a:lnSpc>
                <a:spcPct val="100000"/>
              </a:lnSpc>
              <a:buNone/>
            </a:pPr>
            <a:r>
              <a:rPr lang="en-US" sz="3600" b="1"/>
              <a:t>Urgent Care Marketing Tactics </a:t>
            </a:r>
          </a:p>
        </p:txBody>
      </p:sp>
      <p:graphicFrame>
        <p:nvGraphicFramePr>
          <p:cNvPr id="11" name="Table 5">
            <a:extLst>
              <a:ext uri="{FF2B5EF4-FFF2-40B4-BE49-F238E27FC236}">
                <a16:creationId xmlns:a16="http://schemas.microsoft.com/office/drawing/2014/main" id="{40F1421A-3509-6453-EBF6-56616037C13D}"/>
              </a:ext>
            </a:extLst>
          </p:cNvPr>
          <p:cNvGraphicFramePr>
            <a:graphicFrameLocks noGrp="1"/>
          </p:cNvGraphicFramePr>
          <p:nvPr>
            <p:extLst>
              <p:ext uri="{D42A27DB-BD31-4B8C-83A1-F6EECF244321}">
                <p14:modId xmlns:p14="http://schemas.microsoft.com/office/powerpoint/2010/main" val="2850910735"/>
              </p:ext>
            </p:extLst>
          </p:nvPr>
        </p:nvGraphicFramePr>
        <p:xfrm>
          <a:off x="338137" y="1344706"/>
          <a:ext cx="11515726" cy="4514850"/>
        </p:xfrm>
        <a:graphic>
          <a:graphicData uri="http://schemas.openxmlformats.org/drawingml/2006/table">
            <a:tbl>
              <a:tblPr firstRow="1" bandRow="1">
                <a:tableStyleId>{5C22544A-7EE6-4342-B048-85BDC9FD1C3A}</a:tableStyleId>
              </a:tblPr>
              <a:tblGrid>
                <a:gridCol w="5757863">
                  <a:extLst>
                    <a:ext uri="{9D8B030D-6E8A-4147-A177-3AD203B41FA5}">
                      <a16:colId xmlns:a16="http://schemas.microsoft.com/office/drawing/2014/main" val="638464813"/>
                    </a:ext>
                  </a:extLst>
                </a:gridCol>
                <a:gridCol w="5757863">
                  <a:extLst>
                    <a:ext uri="{9D8B030D-6E8A-4147-A177-3AD203B41FA5}">
                      <a16:colId xmlns:a16="http://schemas.microsoft.com/office/drawing/2014/main" val="2703200560"/>
                    </a:ext>
                  </a:extLst>
                </a:gridCol>
              </a:tblGrid>
              <a:tr h="316808">
                <a:tc>
                  <a:txBody>
                    <a:bodyPr/>
                    <a:lstStyle/>
                    <a:p>
                      <a:r>
                        <a:rPr lang="en-US"/>
                        <a:t>Brand Building</a:t>
                      </a:r>
                    </a:p>
                  </a:txBody>
                  <a:tcPr>
                    <a:solidFill>
                      <a:srgbClr val="1B2B54"/>
                    </a:solidFill>
                  </a:tcPr>
                </a:tc>
                <a:tc>
                  <a:txBody>
                    <a:bodyPr/>
                    <a:lstStyle/>
                    <a:p>
                      <a:r>
                        <a:rPr lang="en-US"/>
                        <a:t>Patient Journey</a:t>
                      </a:r>
                    </a:p>
                  </a:txBody>
                  <a:tcPr>
                    <a:solidFill>
                      <a:srgbClr val="1B2B54"/>
                    </a:solidFill>
                  </a:tcPr>
                </a:tc>
                <a:extLst>
                  <a:ext uri="{0D108BD9-81ED-4DB2-BD59-A6C34878D82A}">
                    <a16:rowId xmlns:a16="http://schemas.microsoft.com/office/drawing/2014/main" val="3153352627"/>
                  </a:ext>
                </a:extLst>
              </a:tr>
              <a:tr h="792020">
                <a:tc>
                  <a:txBody>
                    <a:bodyPr/>
                    <a:lstStyle/>
                    <a:p>
                      <a:r>
                        <a:rPr lang="en-US"/>
                        <a:t>Traditional ad tactics to achieve “top-of-mind awareness” for whenever a future medical need occurs.</a:t>
                      </a:r>
                    </a:p>
                  </a:txBody>
                  <a:tcPr/>
                </a:tc>
                <a:tc>
                  <a:txBody>
                    <a:bodyPr/>
                    <a:lstStyle/>
                    <a:p>
                      <a:r>
                        <a:rPr lang="en-US"/>
                        <a:t>Intervenes </a:t>
                      </a:r>
                      <a:r>
                        <a:rPr lang="en-US" sz="1800" b="0" i="0" kern="1200">
                          <a:solidFill>
                            <a:schemeClr val="dk1"/>
                          </a:solidFill>
                          <a:effectLst/>
                          <a:latin typeface="+mn-lt"/>
                          <a:ea typeface="+mn-ea"/>
                          <a:cs typeface="+mn-cs"/>
                        </a:rPr>
                        <a:t>when a patient identifies a medical need, searches online for solutions, compares options, and leaves online feedback afterwards.</a:t>
                      </a:r>
                      <a:endParaRPr lang="en-US"/>
                    </a:p>
                  </a:txBody>
                  <a:tcPr/>
                </a:tc>
                <a:extLst>
                  <a:ext uri="{0D108BD9-81ED-4DB2-BD59-A6C34878D82A}">
                    <a16:rowId xmlns:a16="http://schemas.microsoft.com/office/drawing/2014/main" val="3213335803"/>
                  </a:ext>
                </a:extLst>
              </a:tr>
              <a:tr h="2455262">
                <a:tc>
                  <a:txBody>
                    <a:bodyPr/>
                    <a:lstStyle/>
                    <a:p>
                      <a:pPr marL="285750" indent="-285750">
                        <a:buFont typeface="Arial" panose="020B0604020202020204" pitchFamily="34" charset="0"/>
                        <a:buChar char="•"/>
                      </a:pPr>
                      <a:r>
                        <a:rPr lang="en-US"/>
                        <a:t>Billboards and transit ads</a:t>
                      </a:r>
                    </a:p>
                    <a:p>
                      <a:pPr marL="285750" indent="-285750">
                        <a:buFont typeface="Arial" panose="020B0604020202020204" pitchFamily="34" charset="0"/>
                        <a:buChar char="•"/>
                      </a:pPr>
                      <a:r>
                        <a:rPr lang="en-US"/>
                        <a:t>Digital and analog radio ads</a:t>
                      </a:r>
                    </a:p>
                    <a:p>
                      <a:pPr marL="285750" indent="-285750">
                        <a:buFont typeface="Arial" panose="020B0604020202020204" pitchFamily="34" charset="0"/>
                        <a:buChar char="•"/>
                      </a:pPr>
                      <a:r>
                        <a:rPr lang="en-US"/>
                        <a:t>Streaming video ads</a:t>
                      </a:r>
                    </a:p>
                    <a:p>
                      <a:pPr marL="285750" indent="-285750">
                        <a:buFont typeface="Arial" panose="020B0604020202020204" pitchFamily="34" charset="0"/>
                        <a:buChar char="•"/>
                      </a:pPr>
                      <a:r>
                        <a:rPr lang="en-US"/>
                        <a:t>TV commercials </a:t>
                      </a:r>
                    </a:p>
                    <a:p>
                      <a:pPr marL="285750" indent="-285750">
                        <a:buFont typeface="Arial" panose="020B0604020202020204" pitchFamily="34" charset="0"/>
                        <a:buChar char="•"/>
                      </a:pPr>
                      <a:r>
                        <a:rPr lang="en-US"/>
                        <a:t>Direct mail</a:t>
                      </a:r>
                    </a:p>
                    <a:p>
                      <a:pPr marL="285750" indent="-285750">
                        <a:buFont typeface="Arial" panose="020B0604020202020204" pitchFamily="34" charset="0"/>
                        <a:buChar char="•"/>
                      </a:pPr>
                      <a:r>
                        <a:rPr lang="en-US"/>
                        <a:t>Print publications</a:t>
                      </a:r>
                    </a:p>
                    <a:p>
                      <a:pPr marL="285750" indent="-285750">
                        <a:buFont typeface="Arial" panose="020B0604020202020204" pitchFamily="34" charset="0"/>
                        <a:buChar char="•"/>
                      </a:pPr>
                      <a:r>
                        <a:rPr lang="en-US"/>
                        <a:t>Email newsletters</a:t>
                      </a:r>
                    </a:p>
                    <a:p>
                      <a:pPr marL="285750" indent="-285750">
                        <a:buFont typeface="Arial" panose="020B0604020202020204" pitchFamily="34" charset="0"/>
                        <a:buChar char="•"/>
                      </a:pPr>
                      <a:r>
                        <a:rPr lang="en-US"/>
                        <a:t>Social media engagement </a:t>
                      </a:r>
                    </a:p>
                    <a:p>
                      <a:pPr marL="285750" indent="-285750">
                        <a:buFont typeface="Arial" panose="020B0604020202020204" pitchFamily="34" charset="0"/>
                        <a:buChar char="•"/>
                      </a:pPr>
                      <a:r>
                        <a:rPr lang="en-US"/>
                        <a:t>Text message marketing</a:t>
                      </a:r>
                    </a:p>
                    <a:p>
                      <a:pPr marL="285750" indent="-285750">
                        <a:buFont typeface="Arial" panose="020B0604020202020204" pitchFamily="34" charset="0"/>
                        <a:buChar char="•"/>
                      </a:pPr>
                      <a:r>
                        <a:rPr lang="en-US"/>
                        <a:t>School and community events</a:t>
                      </a:r>
                    </a:p>
                  </a:txBody>
                  <a:tcPr/>
                </a:tc>
                <a:tc>
                  <a:txBody>
                    <a:bodyPr/>
                    <a:lstStyle/>
                    <a:p>
                      <a:pPr marL="285750" indent="-285750">
                        <a:buFont typeface="Arial" panose="020B0604020202020204" pitchFamily="34" charset="0"/>
                        <a:buChar char="•"/>
                      </a:pPr>
                      <a:r>
                        <a:rPr lang="en-US"/>
                        <a:t>Search Engine Optimization </a:t>
                      </a:r>
                    </a:p>
                    <a:p>
                      <a:pPr marL="742950" lvl="1" indent="-285750">
                        <a:buFont typeface="Arial" panose="020B0604020202020204" pitchFamily="34" charset="0"/>
                        <a:buChar char="•"/>
                      </a:pPr>
                      <a:r>
                        <a:rPr lang="en-US"/>
                        <a:t>Robust website – keywords and content</a:t>
                      </a:r>
                    </a:p>
                    <a:p>
                      <a:pPr marL="742950" lvl="1" indent="-285750">
                        <a:buFont typeface="Arial" panose="020B0604020202020204" pitchFamily="34" charset="0"/>
                        <a:buChar char="•"/>
                      </a:pPr>
                      <a:r>
                        <a:rPr lang="en-US"/>
                        <a:t>Google algorithm – focus on mobile and voice</a:t>
                      </a:r>
                    </a:p>
                    <a:p>
                      <a:pPr marL="285750" indent="-285750">
                        <a:buFont typeface="Arial" panose="020B0604020202020204" pitchFamily="34" charset="0"/>
                        <a:buChar char="•"/>
                      </a:pPr>
                      <a:r>
                        <a:rPr lang="en-US"/>
                        <a:t>Google </a:t>
                      </a:r>
                      <a:r>
                        <a:rPr lang="en-US" err="1"/>
                        <a:t>Adwords</a:t>
                      </a:r>
                      <a:endParaRPr lang="en-US"/>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Gmail campaigns</a:t>
                      </a:r>
                    </a:p>
                    <a:p>
                      <a:pPr marL="285750" indent="-285750">
                        <a:buFont typeface="Arial" panose="020B0604020202020204" pitchFamily="34" charset="0"/>
                        <a:buChar char="•"/>
                      </a:pPr>
                      <a:r>
                        <a:rPr lang="en-US"/>
                        <a:t>Facebook boosts</a:t>
                      </a:r>
                    </a:p>
                    <a:p>
                      <a:pPr marL="285750" indent="-285750">
                        <a:buFont typeface="Arial" panose="020B0604020202020204" pitchFamily="34" charset="0"/>
                        <a:buChar char="•"/>
                      </a:pPr>
                      <a:r>
                        <a:rPr lang="en-US"/>
                        <a:t>Pay-per-click</a:t>
                      </a:r>
                    </a:p>
                    <a:p>
                      <a:pPr marL="285750" indent="-285750">
                        <a:buFont typeface="Arial" panose="020B0604020202020204" pitchFamily="34" charset="0"/>
                        <a:buChar char="•"/>
                      </a:pPr>
                      <a:r>
                        <a:rPr lang="en-US"/>
                        <a:t>Remarketing platforms</a:t>
                      </a:r>
                    </a:p>
                    <a:p>
                      <a:pPr marL="285750" indent="-285750">
                        <a:buFont typeface="Arial" panose="020B0604020202020204" pitchFamily="34" charset="0"/>
                        <a:buChar char="•"/>
                      </a:pPr>
                      <a:r>
                        <a:rPr lang="en-US"/>
                        <a:t>Geofencing campaigns</a:t>
                      </a:r>
                    </a:p>
                    <a:p>
                      <a:pPr marL="285750" indent="-285750">
                        <a:buFont typeface="Arial" panose="020B0604020202020204" pitchFamily="34" charset="0"/>
                        <a:buChar char="•"/>
                      </a:pPr>
                      <a:r>
                        <a:rPr lang="en-US"/>
                        <a:t>Patient experience survey</a:t>
                      </a:r>
                    </a:p>
                  </a:txBody>
                  <a:tcPr/>
                </a:tc>
                <a:extLst>
                  <a:ext uri="{0D108BD9-81ED-4DB2-BD59-A6C34878D82A}">
                    <a16:rowId xmlns:a16="http://schemas.microsoft.com/office/drawing/2014/main" val="728147694"/>
                  </a:ext>
                </a:extLst>
              </a:tr>
              <a:tr h="400050">
                <a:tc>
                  <a:txBody>
                    <a:bodyPr/>
                    <a:lstStyle/>
                    <a:p>
                      <a:pPr marL="0" indent="0">
                        <a:buFont typeface="Arial" panose="020B0604020202020204" pitchFamily="34" charset="0"/>
                        <a:buNone/>
                      </a:pPr>
                      <a:r>
                        <a:rPr lang="en-US"/>
                        <a:t>Mix of digital, conventional media and grassroots tactics.</a:t>
                      </a:r>
                    </a:p>
                  </a:txBody>
                  <a:tcPr/>
                </a:tc>
                <a:tc>
                  <a:txBody>
                    <a:bodyPr/>
                    <a:lstStyle/>
                    <a:p>
                      <a:pPr marL="0" indent="0">
                        <a:buFont typeface="Arial" panose="020B0604020202020204" pitchFamily="34" charset="0"/>
                        <a:buNone/>
                      </a:pPr>
                      <a:r>
                        <a:rPr lang="en-US"/>
                        <a:t>Primarily all digital tactics. </a:t>
                      </a:r>
                    </a:p>
                  </a:txBody>
                  <a:tcPr/>
                </a:tc>
                <a:extLst>
                  <a:ext uri="{0D108BD9-81ED-4DB2-BD59-A6C34878D82A}">
                    <a16:rowId xmlns:a16="http://schemas.microsoft.com/office/drawing/2014/main" val="1275020638"/>
                  </a:ext>
                </a:extLst>
              </a:tr>
            </a:tbl>
          </a:graphicData>
        </a:graphic>
      </p:graphicFrame>
    </p:spTree>
    <p:extLst>
      <p:ext uri="{BB962C8B-B14F-4D97-AF65-F5344CB8AC3E}">
        <p14:creationId xmlns:p14="http://schemas.microsoft.com/office/powerpoint/2010/main" val="2091090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512885" y="157306"/>
            <a:ext cx="11277495" cy="1058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pPr marL="0" indent="0">
              <a:lnSpc>
                <a:spcPct val="100000"/>
              </a:lnSpc>
              <a:buNone/>
            </a:pPr>
            <a:r>
              <a:rPr lang="en-US" sz="3600" b="1"/>
              <a:t>Integration of Digital &amp; Non-Digital Tactics</a:t>
            </a:r>
          </a:p>
        </p:txBody>
      </p:sp>
      <p:pic>
        <p:nvPicPr>
          <p:cNvPr id="2" name="Picture 1">
            <a:extLst>
              <a:ext uri="{FF2B5EF4-FFF2-40B4-BE49-F238E27FC236}">
                <a16:creationId xmlns:a16="http://schemas.microsoft.com/office/drawing/2014/main" id="{480D52DD-ED8F-4589-EE42-347BEA393E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04987" y="1258646"/>
            <a:ext cx="8582025" cy="4824772"/>
          </a:xfrm>
          <a:prstGeom prst="rect">
            <a:avLst/>
          </a:prstGeom>
          <a:ln>
            <a:solidFill>
              <a:schemeClr val="bg2">
                <a:lumMod val="90000"/>
              </a:schemeClr>
            </a:solidFill>
          </a:ln>
        </p:spPr>
      </p:pic>
    </p:spTree>
    <p:extLst>
      <p:ext uri="{BB962C8B-B14F-4D97-AF65-F5344CB8AC3E}">
        <p14:creationId xmlns:p14="http://schemas.microsoft.com/office/powerpoint/2010/main" val="2881607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920E0D-6189-FD00-3E55-F0B590023059}"/>
              </a:ext>
            </a:extLst>
          </p:cNvPr>
          <p:cNvPicPr>
            <a:picLocks noChangeAspect="1"/>
          </p:cNvPicPr>
          <p:nvPr/>
        </p:nvPicPr>
        <p:blipFill>
          <a:blip r:embed="rId3"/>
          <a:stretch>
            <a:fillRect/>
          </a:stretch>
        </p:blipFill>
        <p:spPr>
          <a:xfrm>
            <a:off x="0" y="0"/>
            <a:ext cx="12192000" cy="6857999"/>
          </a:xfrm>
          <a:prstGeom prst="rect">
            <a:avLst/>
          </a:prstGeom>
        </p:spPr>
      </p:pic>
      <p:sp>
        <p:nvSpPr>
          <p:cNvPr id="2" name="Oval 1">
            <a:extLst>
              <a:ext uri="{FF2B5EF4-FFF2-40B4-BE49-F238E27FC236}">
                <a16:creationId xmlns:a16="http://schemas.microsoft.com/office/drawing/2014/main" id="{8F7A2D73-2EAD-15BB-B8EB-9602EAF87F9D}"/>
              </a:ext>
            </a:extLst>
          </p:cNvPr>
          <p:cNvSpPr/>
          <p:nvPr/>
        </p:nvSpPr>
        <p:spPr>
          <a:xfrm>
            <a:off x="2175641" y="3909848"/>
            <a:ext cx="924911" cy="8933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9B703471-C39A-C74D-026F-5C6C6BC2F047}"/>
              </a:ext>
            </a:extLst>
          </p:cNvPr>
          <p:cNvCxnSpPr>
            <a:stCxn id="2" idx="6"/>
          </p:cNvCxnSpPr>
          <p:nvPr/>
        </p:nvCxnSpPr>
        <p:spPr>
          <a:xfrm flipV="1">
            <a:off x="3100552" y="2680138"/>
            <a:ext cx="1082565" cy="16764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9218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E0C664-29BC-24A7-5541-EF5AE9E8C936}"/>
              </a:ext>
            </a:extLst>
          </p:cNvPr>
          <p:cNvPicPr>
            <a:picLocks noChangeAspect="1"/>
          </p:cNvPicPr>
          <p:nvPr/>
        </p:nvPicPr>
        <p:blipFill>
          <a:blip r:embed="rId3"/>
          <a:stretch>
            <a:fillRect/>
          </a:stretch>
        </p:blipFill>
        <p:spPr>
          <a:xfrm>
            <a:off x="0" y="0"/>
            <a:ext cx="7819697" cy="4398579"/>
          </a:xfrm>
          <a:prstGeom prst="rect">
            <a:avLst/>
          </a:prstGeom>
        </p:spPr>
      </p:pic>
      <p:pic>
        <p:nvPicPr>
          <p:cNvPr id="7" name="Picture 6">
            <a:extLst>
              <a:ext uri="{FF2B5EF4-FFF2-40B4-BE49-F238E27FC236}">
                <a16:creationId xmlns:a16="http://schemas.microsoft.com/office/drawing/2014/main" id="{32E6DA31-3562-30F8-A396-71B3FC861BB4}"/>
              </a:ext>
            </a:extLst>
          </p:cNvPr>
          <p:cNvPicPr>
            <a:picLocks noChangeAspect="1"/>
          </p:cNvPicPr>
          <p:nvPr/>
        </p:nvPicPr>
        <p:blipFill>
          <a:blip r:embed="rId4"/>
          <a:stretch>
            <a:fillRect/>
          </a:stretch>
        </p:blipFill>
        <p:spPr>
          <a:xfrm>
            <a:off x="4372304" y="1849821"/>
            <a:ext cx="7819696" cy="4398579"/>
          </a:xfrm>
          <a:prstGeom prst="rect">
            <a:avLst/>
          </a:prstGeom>
        </p:spPr>
      </p:pic>
    </p:spTree>
    <p:extLst>
      <p:ext uri="{BB962C8B-B14F-4D97-AF65-F5344CB8AC3E}">
        <p14:creationId xmlns:p14="http://schemas.microsoft.com/office/powerpoint/2010/main" val="42825927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68B40E-DE5C-DB47-63DE-68891E3E1660}"/>
              </a:ext>
            </a:extLst>
          </p:cNvPr>
          <p:cNvSpPr>
            <a:spLocks noGrp="1"/>
          </p:cNvSpPr>
          <p:nvPr>
            <p:ph type="title" idx="4294967295"/>
          </p:nvPr>
        </p:nvSpPr>
        <p:spPr>
          <a:xfrm>
            <a:off x="2023388" y="2766218"/>
            <a:ext cx="5044386" cy="1325563"/>
          </a:xfrm>
        </p:spPr>
        <p:txBody>
          <a:bodyPr>
            <a:normAutofit/>
          </a:bodyPr>
          <a:lstStyle/>
          <a:p>
            <a:r>
              <a:rPr lang="en-US" sz="4400" b="1" dirty="0"/>
              <a:t>Lab, X-ray and IT</a:t>
            </a:r>
          </a:p>
        </p:txBody>
      </p:sp>
    </p:spTree>
    <p:extLst>
      <p:ext uri="{BB962C8B-B14F-4D97-AF65-F5344CB8AC3E}">
        <p14:creationId xmlns:p14="http://schemas.microsoft.com/office/powerpoint/2010/main" val="8694266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512886" y="200337"/>
            <a:ext cx="9937400" cy="113361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pPr marL="0" indent="0">
              <a:lnSpc>
                <a:spcPct val="100000"/>
              </a:lnSpc>
              <a:buNone/>
            </a:pPr>
            <a:r>
              <a:rPr lang="en-US" sz="3600" b="1" dirty="0"/>
              <a:t>Lab</a:t>
            </a:r>
          </a:p>
        </p:txBody>
      </p:sp>
      <p:sp>
        <p:nvSpPr>
          <p:cNvPr id="5" name="TextBox 4">
            <a:extLst>
              <a:ext uri="{FF2B5EF4-FFF2-40B4-BE49-F238E27FC236}">
                <a16:creationId xmlns:a16="http://schemas.microsoft.com/office/drawing/2014/main" id="{C1108597-7AFA-7881-35CC-038748665C2F}"/>
              </a:ext>
            </a:extLst>
          </p:cNvPr>
          <p:cNvSpPr txBox="1"/>
          <p:nvPr/>
        </p:nvSpPr>
        <p:spPr>
          <a:xfrm>
            <a:off x="512886" y="1109830"/>
            <a:ext cx="8012549" cy="5355312"/>
          </a:xfrm>
          <a:prstGeom prst="rect">
            <a:avLst/>
          </a:prstGeom>
          <a:noFill/>
        </p:spPr>
        <p:txBody>
          <a:bodyPr wrap="square" rtlCol="0">
            <a:spAutoFit/>
          </a:bodyPr>
          <a:lstStyle/>
          <a:p>
            <a:r>
              <a:rPr lang="en-US" b="1" dirty="0">
                <a:solidFill>
                  <a:srgbClr val="222222"/>
                </a:solidFill>
                <a:latin typeface="Tahoma" panose="020B0604030504040204" pitchFamily="34" charset="0"/>
                <a:ea typeface="Tahoma" panose="020B0604030504040204" pitchFamily="34" charset="0"/>
                <a:cs typeface="Tahoma" panose="020B0604030504040204" pitchFamily="34" charset="0"/>
              </a:rPr>
              <a:t>CLIA Certification</a:t>
            </a:r>
          </a:p>
          <a:p>
            <a:endParaRPr lang="en-US" b="1" dirty="0">
              <a:solidFill>
                <a:srgbClr val="222222"/>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Clinical Laboratory Improvement Amendments – federal regulations</a:t>
            </a:r>
          </a:p>
          <a:p>
            <a:pPr marL="285750" indent="-28575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Certificate of Waiver</a:t>
            </a:r>
          </a:p>
          <a:p>
            <a:pPr marL="742950" lvl="1" indent="-28575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POC tests with “insignificant risk of erroneous result”</a:t>
            </a:r>
          </a:p>
          <a:p>
            <a:endParaRPr lang="en-US" b="1" dirty="0">
              <a:solidFill>
                <a:srgbClr val="222222"/>
              </a:solidFill>
              <a:latin typeface="Tahoma" panose="020B0604030504040204" pitchFamily="34" charset="0"/>
              <a:ea typeface="Tahoma" panose="020B0604030504040204" pitchFamily="34" charset="0"/>
              <a:cs typeface="Tahoma" panose="020B0604030504040204" pitchFamily="34" charset="0"/>
            </a:endParaRPr>
          </a:p>
          <a:p>
            <a:r>
              <a:rPr lang="en-US" b="1" dirty="0">
                <a:solidFill>
                  <a:srgbClr val="222222"/>
                </a:solidFill>
                <a:latin typeface="Tahoma" panose="020B0604030504040204" pitchFamily="34" charset="0"/>
                <a:ea typeface="Tahoma" panose="020B0604030504040204" pitchFamily="34" charset="0"/>
                <a:cs typeface="Tahoma" panose="020B0604030504040204" pitchFamily="34" charset="0"/>
              </a:rPr>
              <a:t>Costs and revenue of lab services</a:t>
            </a:r>
          </a:p>
          <a:p>
            <a:pPr marL="285750" indent="-285750">
              <a:buFont typeface="Arial" panose="020B0604020202020204" pitchFamily="34" charset="0"/>
              <a:buChar char="•"/>
            </a:pPr>
            <a:endParaRPr lang="en-US" dirty="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Managing equipment, tests, and testing supplies:</a:t>
            </a:r>
          </a:p>
          <a:p>
            <a:pPr marL="742950" lvl="1" indent="-28575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Inventory levels</a:t>
            </a:r>
          </a:p>
          <a:p>
            <a:pPr marL="742950" lvl="1" indent="-28575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Expiration dates</a:t>
            </a:r>
          </a:p>
          <a:p>
            <a:pPr marL="742950" lvl="1" indent="-28575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Contracts and minimums</a:t>
            </a:r>
          </a:p>
          <a:p>
            <a:pPr marL="742950" lvl="1" indent="-28575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Equipment</a:t>
            </a:r>
          </a:p>
          <a:p>
            <a:pPr marL="742950" lvl="1" indent="-28575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Quality Controls</a:t>
            </a:r>
          </a:p>
          <a:p>
            <a:pPr marL="1200150" lvl="2" indent="-28575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Calibration and documentation requirements</a:t>
            </a:r>
          </a:p>
          <a:p>
            <a:pPr marL="285750" indent="-28575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Test types need to match certification level</a:t>
            </a:r>
          </a:p>
          <a:p>
            <a:pPr marL="742950" lvl="1" indent="-28575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Research payer contracts to understand reimbursement</a:t>
            </a:r>
          </a:p>
          <a:p>
            <a:pPr marL="285750" indent="-285750">
              <a:buFont typeface="Arial" panose="020B0604020202020204" pitchFamily="34" charset="0"/>
              <a:buChar char="•"/>
            </a:pPr>
            <a:endParaRPr lang="en-US" dirty="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36857A39-AA78-532D-E8B6-B91A668D24D1}"/>
              </a:ext>
            </a:extLst>
          </p:cNvPr>
          <p:cNvPicPr>
            <a:picLocks noChangeAspect="1"/>
          </p:cNvPicPr>
          <p:nvPr/>
        </p:nvPicPr>
        <p:blipFill>
          <a:blip r:embed="rId3"/>
          <a:stretch>
            <a:fillRect/>
          </a:stretch>
        </p:blipFill>
        <p:spPr>
          <a:xfrm>
            <a:off x="7745416" y="200337"/>
            <a:ext cx="4694674" cy="3702424"/>
          </a:xfrm>
          <a:prstGeom prst="rect">
            <a:avLst/>
          </a:prstGeom>
        </p:spPr>
      </p:pic>
      <p:pic>
        <p:nvPicPr>
          <p:cNvPr id="6" name="Picture 5">
            <a:extLst>
              <a:ext uri="{FF2B5EF4-FFF2-40B4-BE49-F238E27FC236}">
                <a16:creationId xmlns:a16="http://schemas.microsoft.com/office/drawing/2014/main" id="{DB2C961A-395E-4EB4-ACC9-DE07DAC9FA94}"/>
              </a:ext>
            </a:extLst>
          </p:cNvPr>
          <p:cNvPicPr>
            <a:picLocks noChangeAspect="1"/>
          </p:cNvPicPr>
          <p:nvPr/>
        </p:nvPicPr>
        <p:blipFill>
          <a:blip r:embed="rId4"/>
          <a:stretch>
            <a:fillRect/>
          </a:stretch>
        </p:blipFill>
        <p:spPr>
          <a:xfrm>
            <a:off x="7154527" y="3395406"/>
            <a:ext cx="4666667" cy="2561905"/>
          </a:xfrm>
          <a:prstGeom prst="rect">
            <a:avLst/>
          </a:prstGeom>
        </p:spPr>
      </p:pic>
    </p:spTree>
    <p:extLst>
      <p:ext uri="{BB962C8B-B14F-4D97-AF65-F5344CB8AC3E}">
        <p14:creationId xmlns:p14="http://schemas.microsoft.com/office/powerpoint/2010/main" val="16792850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6405BB-7DC0-939D-8A1D-7E5B3175AEAB}"/>
              </a:ext>
            </a:extLst>
          </p:cNvPr>
          <p:cNvSpPr>
            <a:spLocks noGrp="1"/>
          </p:cNvSpPr>
          <p:nvPr>
            <p:ph type="body" sz="quarter" idx="12"/>
          </p:nvPr>
        </p:nvSpPr>
        <p:spPr>
          <a:xfrm>
            <a:off x="1003219" y="1889308"/>
            <a:ext cx="6473346" cy="3579163"/>
          </a:xfrm>
        </p:spPr>
        <p:txBody>
          <a:bodyPr/>
          <a:lstStyle/>
          <a:p>
            <a:pPr marL="342900" indent="-342900">
              <a:buFont typeface="Arial" panose="020B0604020202020204" pitchFamily="34" charset="0"/>
              <a:buChar char="•"/>
            </a:pPr>
            <a:r>
              <a:rPr lang="en-US" dirty="0"/>
              <a:t>Required service for urgent cares</a:t>
            </a:r>
          </a:p>
          <a:p>
            <a:pPr marL="342900" indent="-342900">
              <a:buFont typeface="Arial" panose="020B0604020202020204" pitchFamily="34" charset="0"/>
              <a:buChar char="•"/>
            </a:pPr>
            <a:r>
              <a:rPr lang="en-US" dirty="0"/>
              <a:t>$50,000-$60,000+ for standard DR equipment</a:t>
            </a:r>
          </a:p>
          <a:p>
            <a:pPr marL="342900" indent="-342900">
              <a:buFont typeface="Arial" panose="020B0604020202020204" pitchFamily="34" charset="0"/>
              <a:buChar char="•"/>
            </a:pPr>
            <a:r>
              <a:rPr lang="en-US" dirty="0"/>
              <a:t>Wiring and lead-shielding - $40,000-$50,000</a:t>
            </a:r>
          </a:p>
          <a:p>
            <a:r>
              <a:rPr lang="en-US" b="1" dirty="0"/>
              <a:t>Understanding Reimbursement</a:t>
            </a:r>
            <a:endParaRPr lang="en-US" dirty="0"/>
          </a:p>
          <a:p>
            <a:pPr marL="342900" indent="-342900">
              <a:buFont typeface="Arial" panose="020B0604020202020204" pitchFamily="34" charset="0"/>
              <a:buChar char="•"/>
            </a:pPr>
            <a:r>
              <a:rPr lang="en-US" dirty="0"/>
              <a:t>Radiology services will not be independently profitable</a:t>
            </a:r>
          </a:p>
          <a:p>
            <a:pPr marL="342900" indent="-342900">
              <a:buFont typeface="Arial" panose="020B0604020202020204" pitchFamily="34" charset="0"/>
              <a:buChar char="•"/>
            </a:pPr>
            <a:r>
              <a:rPr lang="en-US" dirty="0"/>
              <a:t>Consider reimbursement, staffing expenses, and services spectrum for added modalities, i.e. ultrasound, CT</a:t>
            </a:r>
          </a:p>
        </p:txBody>
      </p:sp>
      <p:sp>
        <p:nvSpPr>
          <p:cNvPr id="3" name="Text Placeholder 2">
            <a:extLst>
              <a:ext uri="{FF2B5EF4-FFF2-40B4-BE49-F238E27FC236}">
                <a16:creationId xmlns:a16="http://schemas.microsoft.com/office/drawing/2014/main" id="{371BF08F-DE8A-E7E4-F03B-C0EE8DC4B6ED}"/>
              </a:ext>
            </a:extLst>
          </p:cNvPr>
          <p:cNvSpPr>
            <a:spLocks noGrp="1"/>
          </p:cNvSpPr>
          <p:nvPr>
            <p:ph type="body" sz="quarter" idx="11"/>
          </p:nvPr>
        </p:nvSpPr>
        <p:spPr/>
        <p:txBody>
          <a:bodyPr/>
          <a:lstStyle/>
          <a:p>
            <a:r>
              <a:rPr lang="en-US" dirty="0"/>
              <a:t>X-Ray</a:t>
            </a:r>
          </a:p>
        </p:txBody>
      </p:sp>
      <p:pic>
        <p:nvPicPr>
          <p:cNvPr id="6" name="Picture 5">
            <a:extLst>
              <a:ext uri="{FF2B5EF4-FFF2-40B4-BE49-F238E27FC236}">
                <a16:creationId xmlns:a16="http://schemas.microsoft.com/office/drawing/2014/main" id="{F39DB74F-4483-5E16-6CCC-300214E0F553}"/>
              </a:ext>
            </a:extLst>
          </p:cNvPr>
          <p:cNvPicPr>
            <a:picLocks noChangeAspect="1"/>
          </p:cNvPicPr>
          <p:nvPr/>
        </p:nvPicPr>
        <p:blipFill>
          <a:blip r:embed="rId3"/>
          <a:stretch>
            <a:fillRect/>
          </a:stretch>
        </p:blipFill>
        <p:spPr>
          <a:xfrm>
            <a:off x="6455708" y="372690"/>
            <a:ext cx="3339548" cy="2743200"/>
          </a:xfrm>
          <a:prstGeom prst="rect">
            <a:avLst/>
          </a:prstGeom>
        </p:spPr>
      </p:pic>
      <p:pic>
        <p:nvPicPr>
          <p:cNvPr id="7" name="Picture 6">
            <a:extLst>
              <a:ext uri="{FF2B5EF4-FFF2-40B4-BE49-F238E27FC236}">
                <a16:creationId xmlns:a16="http://schemas.microsoft.com/office/drawing/2014/main" id="{5B5A9D36-DED7-DF01-71E6-443459BD0EEF}"/>
              </a:ext>
            </a:extLst>
          </p:cNvPr>
          <p:cNvPicPr>
            <a:picLocks noChangeAspect="1"/>
          </p:cNvPicPr>
          <p:nvPr/>
        </p:nvPicPr>
        <p:blipFill>
          <a:blip r:embed="rId4"/>
          <a:stretch>
            <a:fillRect/>
          </a:stretch>
        </p:blipFill>
        <p:spPr>
          <a:xfrm>
            <a:off x="8586529" y="2945054"/>
            <a:ext cx="3337560" cy="3337560"/>
          </a:xfrm>
          <a:prstGeom prst="rect">
            <a:avLst/>
          </a:prstGeom>
        </p:spPr>
      </p:pic>
    </p:spTree>
    <p:extLst>
      <p:ext uri="{BB962C8B-B14F-4D97-AF65-F5344CB8AC3E}">
        <p14:creationId xmlns:p14="http://schemas.microsoft.com/office/powerpoint/2010/main" val="8120035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E436A9-32FF-D188-40A1-3C66B616F60E}"/>
              </a:ext>
            </a:extLst>
          </p:cNvPr>
          <p:cNvSpPr txBox="1">
            <a:spLocks/>
          </p:cNvSpPr>
          <p:nvPr/>
        </p:nvSpPr>
        <p:spPr>
          <a:xfrm>
            <a:off x="512886" y="200337"/>
            <a:ext cx="9937400" cy="113361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pPr marL="0" indent="0">
              <a:lnSpc>
                <a:spcPct val="100000"/>
              </a:lnSpc>
              <a:buNone/>
            </a:pPr>
            <a:r>
              <a:rPr lang="en-US" sz="3600" b="1" dirty="0"/>
              <a:t>IT Requirements</a:t>
            </a:r>
          </a:p>
        </p:txBody>
      </p:sp>
      <p:sp>
        <p:nvSpPr>
          <p:cNvPr id="6" name="TextBox 5">
            <a:extLst>
              <a:ext uri="{FF2B5EF4-FFF2-40B4-BE49-F238E27FC236}">
                <a16:creationId xmlns:a16="http://schemas.microsoft.com/office/drawing/2014/main" id="{F78F53E6-FD4C-AD04-1305-B1110E584F34}"/>
              </a:ext>
            </a:extLst>
          </p:cNvPr>
          <p:cNvSpPr txBox="1"/>
          <p:nvPr/>
        </p:nvSpPr>
        <p:spPr>
          <a:xfrm>
            <a:off x="512885" y="1567678"/>
            <a:ext cx="8221211" cy="4431983"/>
          </a:xfrm>
          <a:prstGeom prst="rect">
            <a:avLst/>
          </a:prstGeom>
          <a:noFill/>
        </p:spPr>
        <p:txBody>
          <a:bodyPr wrap="square">
            <a:spAutoFit/>
          </a:bodyPr>
          <a:lstStyle/>
          <a:p>
            <a:pPr marL="285750" indent="-285750">
              <a:buFont typeface="Arial" panose="020B0604020202020204" pitchFamily="34" charset="0"/>
              <a:buChar char="•"/>
            </a:pPr>
            <a:r>
              <a:rPr lang="en-US" sz="2400" b="0" i="0" dirty="0">
                <a:solidFill>
                  <a:srgbClr val="222222"/>
                </a:solidFill>
                <a:effectLst/>
                <a:latin typeface="Tahoma" panose="020B0604030504040204" pitchFamily="34" charset="0"/>
                <a:ea typeface="Tahoma" panose="020B0604030504040204" pitchFamily="34" charset="0"/>
                <a:cs typeface="Tahoma" panose="020B0604030504040204" pitchFamily="34" charset="0"/>
              </a:rPr>
              <a:t>Network/desktop/email</a:t>
            </a:r>
            <a:r>
              <a:rPr lang="en-US" sz="2400" dirty="0">
                <a:solidFill>
                  <a:srgbClr val="222222"/>
                </a:solidFill>
                <a:latin typeface="Tahoma" panose="020B0604030504040204" pitchFamily="34" charset="0"/>
                <a:ea typeface="Tahoma" panose="020B0604030504040204" pitchFamily="34" charset="0"/>
                <a:cs typeface="Tahoma" panose="020B0604030504040204" pitchFamily="34" charset="0"/>
              </a:rPr>
              <a:t>/IT security support</a:t>
            </a:r>
            <a:endParaRPr lang="en-US" sz="2000" b="0" i="0" dirty="0">
              <a:solidFill>
                <a:srgbClr val="222222"/>
              </a:solidFill>
              <a:effectLst/>
              <a:latin typeface="Tahoma" panose="020B0604030504040204" pitchFamily="34" charset="0"/>
              <a:ea typeface="Tahoma" panose="020B0604030504040204" pitchFamily="34" charset="0"/>
              <a:cs typeface="Tahoma" panose="020B0604030504040204" pitchFamily="34" charset="0"/>
            </a:endParaRPr>
          </a:p>
          <a:p>
            <a:pPr marL="742950" lvl="1" indent="-285750">
              <a:buFont typeface="Arial" panose="020B0604020202020204" pitchFamily="34" charset="0"/>
              <a:buChar char="•"/>
            </a:pPr>
            <a:r>
              <a:rPr lang="en-US" sz="2400" dirty="0">
                <a:solidFill>
                  <a:srgbClr val="222222"/>
                </a:solidFill>
                <a:latin typeface="Tahoma" panose="020B0604030504040204" pitchFamily="34" charset="0"/>
                <a:ea typeface="Tahoma" panose="020B0604030504040204" pitchFamily="34" charset="0"/>
                <a:cs typeface="Tahoma" panose="020B0604030504040204" pitchFamily="34" charset="0"/>
              </a:rPr>
              <a:t>Internet runs into the center via cable</a:t>
            </a:r>
          </a:p>
          <a:p>
            <a:pPr marL="742950" lvl="1" indent="-285750">
              <a:buFont typeface="Arial" panose="020B0604020202020204" pitchFamily="34" charset="0"/>
              <a:buChar char="•"/>
            </a:pPr>
            <a:r>
              <a:rPr lang="en-US" sz="2400" dirty="0">
                <a:solidFill>
                  <a:srgbClr val="222222"/>
                </a:solidFill>
                <a:latin typeface="Tahoma" panose="020B0604030504040204" pitchFamily="34" charset="0"/>
                <a:ea typeface="Tahoma" panose="020B0604030504040204" pitchFamily="34" charset="0"/>
                <a:cs typeface="Tahoma" panose="020B0604030504040204" pitchFamily="34" charset="0"/>
              </a:rPr>
              <a:t>Cable and Wi-Fi routers </a:t>
            </a:r>
          </a:p>
          <a:p>
            <a:pPr marL="742950" lvl="1" indent="-285750">
              <a:buFont typeface="Arial" panose="020B0604020202020204" pitchFamily="34" charset="0"/>
              <a:buChar char="•"/>
            </a:pPr>
            <a:r>
              <a:rPr lang="en-US" sz="2400" dirty="0">
                <a:solidFill>
                  <a:srgbClr val="222222"/>
                </a:solidFill>
                <a:latin typeface="Tahoma" panose="020B0604030504040204" pitchFamily="34" charset="0"/>
                <a:ea typeface="Tahoma" panose="020B0604030504040204" pitchFamily="34" charset="0"/>
                <a:cs typeface="Tahoma" panose="020B0604030504040204" pitchFamily="34" charset="0"/>
              </a:rPr>
              <a:t>VoIP phones, camera and alarm systems</a:t>
            </a:r>
          </a:p>
          <a:p>
            <a:pPr marL="742950" lvl="1" indent="-285750">
              <a:buFont typeface="Arial" panose="020B0604020202020204" pitchFamily="34" charset="0"/>
              <a:buChar char="•"/>
            </a:pPr>
            <a:endParaRPr lang="en-US" sz="1200" dirty="0">
              <a:solidFill>
                <a:srgbClr val="222222"/>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srgbClr val="222222"/>
                </a:solidFill>
                <a:latin typeface="Tahoma" panose="020B0604030504040204" pitchFamily="34" charset="0"/>
                <a:ea typeface="Tahoma" panose="020B0604030504040204" pitchFamily="34" charset="0"/>
                <a:cs typeface="Tahoma" panose="020B0604030504040204" pitchFamily="34" charset="0"/>
              </a:rPr>
              <a:t>SaaS EMR/PM </a:t>
            </a:r>
          </a:p>
          <a:p>
            <a:pPr marL="285750" indent="-285750">
              <a:buFont typeface="Arial" panose="020B0604020202020204" pitchFamily="34" charset="0"/>
              <a:buChar char="•"/>
            </a:pPr>
            <a:endParaRPr lang="en-US" sz="1400" dirty="0">
              <a:solidFill>
                <a:srgbClr val="222222"/>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srgbClr val="222222"/>
                </a:solidFill>
                <a:latin typeface="Tahoma" panose="020B0604030504040204" pitchFamily="34" charset="0"/>
                <a:ea typeface="Tahoma" panose="020B0604030504040204" pitchFamily="34" charset="0"/>
                <a:cs typeface="Tahoma" panose="020B0604030504040204" pitchFamily="34" charset="0"/>
              </a:rPr>
              <a:t>SaaS Patient Engagement: Queuing, </a:t>
            </a:r>
            <a:r>
              <a:rPr lang="en-US" sz="2400" dirty="0" err="1">
                <a:solidFill>
                  <a:srgbClr val="222222"/>
                </a:solidFill>
                <a:latin typeface="Tahoma" panose="020B0604030504040204" pitchFamily="34" charset="0"/>
                <a:ea typeface="Tahoma" panose="020B0604030504040204" pitchFamily="34" charset="0"/>
                <a:cs typeface="Tahoma" panose="020B0604030504040204" pitchFamily="34" charset="0"/>
              </a:rPr>
              <a:t>eReg</a:t>
            </a:r>
            <a:r>
              <a:rPr lang="en-US" sz="2400" dirty="0">
                <a:solidFill>
                  <a:srgbClr val="222222"/>
                </a:solidFill>
                <a:latin typeface="Tahoma" panose="020B0604030504040204" pitchFamily="34" charset="0"/>
                <a:ea typeface="Tahoma" panose="020B0604030504040204" pitchFamily="34" charset="0"/>
                <a:cs typeface="Tahoma" panose="020B0604030504040204" pitchFamily="34" charset="0"/>
              </a:rPr>
              <a:t>, Survey</a:t>
            </a:r>
          </a:p>
          <a:p>
            <a:pPr marL="285750" indent="-285750">
              <a:buFont typeface="Arial" panose="020B0604020202020204" pitchFamily="34" charset="0"/>
              <a:buChar char="•"/>
            </a:pPr>
            <a:endParaRPr lang="en-US" sz="1200" dirty="0">
              <a:solidFill>
                <a:srgbClr val="222222"/>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srgbClr val="222222"/>
                </a:solidFill>
                <a:latin typeface="Tahoma" panose="020B0604030504040204" pitchFamily="34" charset="0"/>
                <a:ea typeface="Tahoma" panose="020B0604030504040204" pitchFamily="34" charset="0"/>
                <a:cs typeface="Tahoma" panose="020B0604030504040204" pitchFamily="34" charset="0"/>
              </a:rPr>
              <a:t>PACS for x-ray (teleradiology EMR integration)</a:t>
            </a:r>
          </a:p>
          <a:p>
            <a:pPr marL="285750" indent="-285750">
              <a:buFont typeface="Arial" panose="020B0604020202020204" pitchFamily="34" charset="0"/>
              <a:buChar char="•"/>
            </a:pPr>
            <a:endParaRPr lang="en-US" sz="1400" dirty="0">
              <a:solidFill>
                <a:srgbClr val="222222"/>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srgbClr val="222222"/>
                </a:solidFill>
                <a:latin typeface="Tahoma" panose="020B0604030504040204" pitchFamily="34" charset="0"/>
                <a:ea typeface="Tahoma" panose="020B0604030504040204" pitchFamily="34" charset="0"/>
                <a:cs typeface="Tahoma" panose="020B0604030504040204" pitchFamily="34" charset="0"/>
              </a:rPr>
              <a:t>HRIS or payroll provider, EE scheduling app</a:t>
            </a:r>
          </a:p>
          <a:p>
            <a:pPr marL="285750" indent="-285750">
              <a:buFont typeface="Arial" panose="020B0604020202020204" pitchFamily="34" charset="0"/>
              <a:buChar char="•"/>
            </a:pPr>
            <a:endParaRPr lang="en-US" sz="1400" dirty="0">
              <a:solidFill>
                <a:srgbClr val="222222"/>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srgbClr val="222222"/>
                </a:solidFill>
                <a:latin typeface="Tahoma" panose="020B0604030504040204" pitchFamily="34" charset="0"/>
                <a:ea typeface="Tahoma" panose="020B0604030504040204" pitchFamily="34" charset="0"/>
                <a:cs typeface="Tahoma" panose="020B0604030504040204" pitchFamily="34" charset="0"/>
              </a:rPr>
              <a:t>QuickBooks</a:t>
            </a:r>
          </a:p>
        </p:txBody>
      </p:sp>
    </p:spTree>
    <p:extLst>
      <p:ext uri="{BB962C8B-B14F-4D97-AF65-F5344CB8AC3E}">
        <p14:creationId xmlns:p14="http://schemas.microsoft.com/office/powerpoint/2010/main" val="3792567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68B40E-DE5C-DB47-63DE-68891E3E1660}"/>
              </a:ext>
            </a:extLst>
          </p:cNvPr>
          <p:cNvSpPr>
            <a:spLocks noGrp="1"/>
          </p:cNvSpPr>
          <p:nvPr>
            <p:ph type="title" idx="4294967295"/>
          </p:nvPr>
        </p:nvSpPr>
        <p:spPr>
          <a:xfrm>
            <a:off x="1431718" y="2766218"/>
            <a:ext cx="6528941" cy="1325563"/>
          </a:xfrm>
        </p:spPr>
        <p:txBody>
          <a:bodyPr>
            <a:noAutofit/>
          </a:bodyPr>
          <a:lstStyle/>
          <a:p>
            <a:r>
              <a:rPr lang="en-US" sz="4400" b="1" dirty="0"/>
              <a:t>Top Mistakes of Urgent Care Start-ups</a:t>
            </a:r>
          </a:p>
        </p:txBody>
      </p:sp>
    </p:spTree>
    <p:extLst>
      <p:ext uri="{BB962C8B-B14F-4D97-AF65-F5344CB8AC3E}">
        <p14:creationId xmlns:p14="http://schemas.microsoft.com/office/powerpoint/2010/main" val="4750866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888165-2715-22EE-1CC2-0B78C35D9F2B}"/>
              </a:ext>
            </a:extLst>
          </p:cNvPr>
          <p:cNvSpPr>
            <a:spLocks noGrp="1"/>
          </p:cNvSpPr>
          <p:nvPr>
            <p:ph type="body" sz="quarter" idx="11"/>
          </p:nvPr>
        </p:nvSpPr>
        <p:spPr>
          <a:xfrm>
            <a:off x="1527434" y="2662848"/>
            <a:ext cx="8545055" cy="2923131"/>
          </a:xfrm>
        </p:spPr>
        <p:txBody>
          <a:bodyPr>
            <a:noAutofit/>
          </a:bodyPr>
          <a:lstStyle/>
          <a:p>
            <a:pPr marL="285750" indent="-285750">
              <a:buFont typeface="Arial" panose="020B0604020202020204" pitchFamily="34" charset="0"/>
              <a:buChar char="•"/>
            </a:pPr>
            <a:r>
              <a:rPr lang="en-US" sz="1800" b="0">
                <a:solidFill>
                  <a:srgbClr val="1A2C54"/>
                </a:solidFill>
              </a:rPr>
              <a:t>Finding the “right” location </a:t>
            </a:r>
          </a:p>
          <a:p>
            <a:pPr marL="285750" indent="-285750">
              <a:buFont typeface="Arial" panose="020B0604020202020204" pitchFamily="34" charset="0"/>
              <a:buChar char="•"/>
            </a:pPr>
            <a:r>
              <a:rPr lang="en-US" sz="1800" b="0">
                <a:solidFill>
                  <a:srgbClr val="1A2C54"/>
                </a:solidFill>
              </a:rPr>
              <a:t>Payer contract availability and reimbursement rates</a:t>
            </a:r>
          </a:p>
          <a:p>
            <a:pPr marL="285750" indent="-285750">
              <a:buFont typeface="Arial" panose="020B0604020202020204" pitchFamily="34" charset="0"/>
              <a:buChar char="•"/>
            </a:pPr>
            <a:r>
              <a:rPr lang="en-US" sz="1800" b="0">
                <a:solidFill>
                  <a:srgbClr val="1A2C54"/>
                </a:solidFill>
              </a:rPr>
              <a:t>Having a physician on board (State CPOM laws, payer requirements)</a:t>
            </a:r>
          </a:p>
          <a:p>
            <a:pPr marL="285750" indent="-285750">
              <a:buFont typeface="Arial" panose="020B0604020202020204" pitchFamily="34" charset="0"/>
              <a:buChar char="•"/>
            </a:pPr>
            <a:r>
              <a:rPr lang="en-US" sz="1800" b="0">
                <a:solidFill>
                  <a:srgbClr val="1A2C54"/>
                </a:solidFill>
              </a:rPr>
              <a:t>Ability to obtain financing (SBA loan, savings, friends/family) </a:t>
            </a:r>
          </a:p>
          <a:p>
            <a:pPr marL="285750" indent="-285750">
              <a:buFont typeface="Arial" panose="020B0604020202020204" pitchFamily="34" charset="0"/>
              <a:buChar char="•"/>
            </a:pPr>
            <a:r>
              <a:rPr lang="en-US" sz="1800" b="0">
                <a:solidFill>
                  <a:srgbClr val="1A2C54"/>
                </a:solidFill>
              </a:rPr>
              <a:t>Vendor relationships (supplies, x-ray, lab) with urgent care experience </a:t>
            </a:r>
          </a:p>
          <a:p>
            <a:pPr marL="285750" indent="-285750">
              <a:buFont typeface="Arial" panose="020B0604020202020204" pitchFamily="34" charset="0"/>
              <a:buChar char="•"/>
            </a:pPr>
            <a:r>
              <a:rPr lang="en-US" sz="1800" b="0">
                <a:solidFill>
                  <a:srgbClr val="1A2C54"/>
                </a:solidFill>
              </a:rPr>
              <a:t>Attention to detail – workplan of required tasks</a:t>
            </a:r>
          </a:p>
          <a:p>
            <a:pPr marL="285750" indent="-285750">
              <a:buFont typeface="Arial" panose="020B0604020202020204" pitchFamily="34" charset="0"/>
              <a:buChar char="•"/>
            </a:pPr>
            <a:r>
              <a:rPr lang="en-US" sz="1800" b="0">
                <a:solidFill>
                  <a:srgbClr val="1A2C54"/>
                </a:solidFill>
              </a:rPr>
              <a:t>Facility floorplans and construction requirements</a:t>
            </a:r>
          </a:p>
          <a:p>
            <a:pPr marL="285750" indent="-285750">
              <a:buFont typeface="Arial" panose="020B0604020202020204" pitchFamily="34" charset="0"/>
              <a:buChar char="•"/>
            </a:pPr>
            <a:r>
              <a:rPr lang="en-US" sz="1800" b="0">
                <a:solidFill>
                  <a:srgbClr val="1A2C54"/>
                </a:solidFill>
              </a:rPr>
              <a:t>Policies and procedures, job descriptions</a:t>
            </a:r>
          </a:p>
        </p:txBody>
      </p:sp>
      <p:sp>
        <p:nvSpPr>
          <p:cNvPr id="5" name="Title 1">
            <a:extLst>
              <a:ext uri="{FF2B5EF4-FFF2-40B4-BE49-F238E27FC236}">
                <a16:creationId xmlns:a16="http://schemas.microsoft.com/office/drawing/2014/main" id="{C6AA9FBD-83C2-BBFE-BB6A-BA27CB1DF3CD}"/>
              </a:ext>
            </a:extLst>
          </p:cNvPr>
          <p:cNvSpPr txBox="1">
            <a:spLocks/>
          </p:cNvSpPr>
          <p:nvPr/>
        </p:nvSpPr>
        <p:spPr>
          <a:xfrm>
            <a:off x="1502587" y="1424312"/>
            <a:ext cx="8545055" cy="13296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a:t>Urgent Care Development Obstacles</a:t>
            </a:r>
            <a:endParaRPr lang="en-US" sz="3600" b="0"/>
          </a:p>
        </p:txBody>
      </p:sp>
    </p:spTree>
    <p:extLst>
      <p:ext uri="{BB962C8B-B14F-4D97-AF65-F5344CB8AC3E}">
        <p14:creationId xmlns:p14="http://schemas.microsoft.com/office/powerpoint/2010/main" val="18921100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6">
            <a:extLst>
              <a:ext uri="{FF2B5EF4-FFF2-40B4-BE49-F238E27FC236}">
                <a16:creationId xmlns:a16="http://schemas.microsoft.com/office/drawing/2014/main" id="{7A50D47B-277D-8DD1-085A-C93300B53A0E}"/>
              </a:ext>
            </a:extLst>
          </p:cNvPr>
          <p:cNvSpPr txBox="1">
            <a:spLocks/>
          </p:cNvSpPr>
          <p:nvPr/>
        </p:nvSpPr>
        <p:spPr>
          <a:xfrm>
            <a:off x="1539247" y="2831809"/>
            <a:ext cx="8835511" cy="27239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rgbClr val="FC4817"/>
                </a:solidFill>
              </a:rPr>
              <a:t>Mistakes in ownership structure</a:t>
            </a:r>
          </a:p>
          <a:p>
            <a:r>
              <a:rPr lang="en-US" sz="2000"/>
              <a:t>Not having a physician on paper (if needed)</a:t>
            </a:r>
          </a:p>
          <a:p>
            <a:pPr marL="600075" lvl="1" indent="-342900"/>
            <a:r>
              <a:rPr lang="en-US" sz="2000"/>
              <a:t> CPOM; APP collaboration; payer medical director requirement; SBA loan guarantor</a:t>
            </a:r>
          </a:p>
          <a:p>
            <a:r>
              <a:rPr lang="en-US" sz="2000"/>
              <a:t> Not understanding operations beyond the medicine</a:t>
            </a:r>
          </a:p>
          <a:p>
            <a:pPr marL="600075" lvl="1" indent="-342900"/>
            <a:r>
              <a:rPr lang="en-US" sz="2000"/>
              <a:t> “Retail” elements of the business; CC (not hospital, not independent); costs of doing business</a:t>
            </a:r>
          </a:p>
          <a:p>
            <a:pPr>
              <a:lnSpc>
                <a:spcPct val="100000"/>
              </a:lnSpc>
              <a:spcBef>
                <a:spcPts val="0"/>
              </a:spcBef>
            </a:pPr>
            <a:endParaRPr lang="en-US" sz="2000"/>
          </a:p>
        </p:txBody>
      </p:sp>
      <p:sp>
        <p:nvSpPr>
          <p:cNvPr id="2" name="Title 1">
            <a:extLst>
              <a:ext uri="{FF2B5EF4-FFF2-40B4-BE49-F238E27FC236}">
                <a16:creationId xmlns:a16="http://schemas.microsoft.com/office/drawing/2014/main" id="{FC83307C-4272-171B-C6AB-D95176C6BE51}"/>
              </a:ext>
            </a:extLst>
          </p:cNvPr>
          <p:cNvSpPr txBox="1">
            <a:spLocks/>
          </p:cNvSpPr>
          <p:nvPr/>
        </p:nvSpPr>
        <p:spPr>
          <a:xfrm>
            <a:off x="1506117" y="1359767"/>
            <a:ext cx="8835511" cy="15962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b="1"/>
              <a:t>Urgent Care Start-up Mistakes</a:t>
            </a:r>
            <a:endParaRPr lang="en-US" sz="3600" b="0"/>
          </a:p>
        </p:txBody>
      </p:sp>
    </p:spTree>
    <p:extLst>
      <p:ext uri="{BB962C8B-B14F-4D97-AF65-F5344CB8AC3E}">
        <p14:creationId xmlns:p14="http://schemas.microsoft.com/office/powerpoint/2010/main" val="4298482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6">
            <a:extLst>
              <a:ext uri="{FF2B5EF4-FFF2-40B4-BE49-F238E27FC236}">
                <a16:creationId xmlns:a16="http://schemas.microsoft.com/office/drawing/2014/main" id="{7A50D47B-277D-8DD1-085A-C93300B53A0E}"/>
              </a:ext>
            </a:extLst>
          </p:cNvPr>
          <p:cNvSpPr txBox="1">
            <a:spLocks/>
          </p:cNvSpPr>
          <p:nvPr/>
        </p:nvSpPr>
        <p:spPr>
          <a:xfrm>
            <a:off x="1580660" y="2856657"/>
            <a:ext cx="8875008" cy="290687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rgbClr val="FC4817"/>
                </a:solidFill>
              </a:rPr>
              <a:t>Mistakes in financial planning</a:t>
            </a:r>
          </a:p>
          <a:p>
            <a:r>
              <a:rPr lang="en-US" sz="2000"/>
              <a:t>Planning too little for capital expenditures</a:t>
            </a:r>
          </a:p>
          <a:p>
            <a:pPr marL="600075" lvl="1" indent="-342900"/>
            <a:r>
              <a:rPr lang="en-US" sz="2000"/>
              <a:t> Build-out, x-ray, other supplies and equipment</a:t>
            </a:r>
          </a:p>
          <a:p>
            <a:r>
              <a:rPr lang="en-US" sz="2000"/>
              <a:t> Not planning for adequate working capital</a:t>
            </a:r>
          </a:p>
          <a:p>
            <a:pPr marL="600075" lvl="1" indent="-342900"/>
            <a:r>
              <a:rPr lang="en-US" sz="2000"/>
              <a:t> Non-operational carrying costs</a:t>
            </a:r>
          </a:p>
          <a:p>
            <a:pPr marL="600075" lvl="1" indent="-342900"/>
            <a:r>
              <a:rPr lang="en-US" sz="2000"/>
              <a:t> Operational costs &gt; revenue in early weeks/months due to volume ramp up and delay A/R maturation</a:t>
            </a:r>
          </a:p>
          <a:p>
            <a:pPr marL="457200" indent="-457200">
              <a:lnSpc>
                <a:spcPct val="100000"/>
              </a:lnSpc>
              <a:spcBef>
                <a:spcPts val="0"/>
              </a:spcBef>
            </a:pPr>
            <a:endParaRPr lang="en-US" sz="2000"/>
          </a:p>
        </p:txBody>
      </p:sp>
      <p:sp>
        <p:nvSpPr>
          <p:cNvPr id="3" name="Title 1">
            <a:extLst>
              <a:ext uri="{FF2B5EF4-FFF2-40B4-BE49-F238E27FC236}">
                <a16:creationId xmlns:a16="http://schemas.microsoft.com/office/drawing/2014/main" id="{A0ED5F85-1EAA-537C-138D-F87894FAD92C}"/>
              </a:ext>
            </a:extLst>
          </p:cNvPr>
          <p:cNvSpPr txBox="1">
            <a:spLocks/>
          </p:cNvSpPr>
          <p:nvPr/>
        </p:nvSpPr>
        <p:spPr>
          <a:xfrm>
            <a:off x="1506116" y="1359767"/>
            <a:ext cx="8875008" cy="15962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b="1"/>
              <a:t>Urgent Care Start-up Mistakes, cont’d</a:t>
            </a:r>
            <a:endParaRPr lang="en-US" sz="3600" b="0"/>
          </a:p>
        </p:txBody>
      </p:sp>
    </p:spTree>
    <p:extLst>
      <p:ext uri="{BB962C8B-B14F-4D97-AF65-F5344CB8AC3E}">
        <p14:creationId xmlns:p14="http://schemas.microsoft.com/office/powerpoint/2010/main" val="31746025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6">
            <a:extLst>
              <a:ext uri="{FF2B5EF4-FFF2-40B4-BE49-F238E27FC236}">
                <a16:creationId xmlns:a16="http://schemas.microsoft.com/office/drawing/2014/main" id="{7A50D47B-277D-8DD1-085A-C93300B53A0E}"/>
              </a:ext>
            </a:extLst>
          </p:cNvPr>
          <p:cNvSpPr txBox="1">
            <a:spLocks/>
          </p:cNvSpPr>
          <p:nvPr/>
        </p:nvSpPr>
        <p:spPr>
          <a:xfrm>
            <a:off x="1572377" y="2848374"/>
            <a:ext cx="8875008" cy="278853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rgbClr val="FC4817"/>
                </a:solidFill>
              </a:rPr>
              <a:t>Mistakes in site selection</a:t>
            </a:r>
          </a:p>
          <a:p>
            <a:r>
              <a:rPr lang="en-US" sz="2000"/>
              <a:t>Not considering known indicators for success</a:t>
            </a:r>
          </a:p>
          <a:p>
            <a:pPr marL="600075" lvl="1" indent="-342900"/>
            <a:r>
              <a:rPr lang="en-US" sz="2000"/>
              <a:t> Ideal market benchmarks</a:t>
            </a:r>
          </a:p>
          <a:p>
            <a:pPr marL="600075" lvl="1" indent="-342900"/>
            <a:r>
              <a:rPr lang="en-US" sz="2000"/>
              <a:t> Site positioning</a:t>
            </a:r>
          </a:p>
          <a:p>
            <a:pPr marL="457200" indent="-457200">
              <a:lnSpc>
                <a:spcPct val="100000"/>
              </a:lnSpc>
              <a:spcBef>
                <a:spcPts val="0"/>
              </a:spcBef>
            </a:pPr>
            <a:endParaRPr lang="en-US" sz="2000"/>
          </a:p>
        </p:txBody>
      </p:sp>
      <p:sp>
        <p:nvSpPr>
          <p:cNvPr id="3" name="Title 1">
            <a:extLst>
              <a:ext uri="{FF2B5EF4-FFF2-40B4-BE49-F238E27FC236}">
                <a16:creationId xmlns:a16="http://schemas.microsoft.com/office/drawing/2014/main" id="{BB42F493-4873-B0CC-9E87-E4EA2F7ADF70}"/>
              </a:ext>
            </a:extLst>
          </p:cNvPr>
          <p:cNvSpPr txBox="1">
            <a:spLocks/>
          </p:cNvSpPr>
          <p:nvPr/>
        </p:nvSpPr>
        <p:spPr>
          <a:xfrm>
            <a:off x="1506116" y="1359767"/>
            <a:ext cx="8875008" cy="15962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b="1"/>
              <a:t>Urgent Care Start-up Mistakes, cont’d</a:t>
            </a:r>
            <a:endParaRPr lang="en-US" sz="3600" b="0"/>
          </a:p>
        </p:txBody>
      </p:sp>
    </p:spTree>
    <p:extLst>
      <p:ext uri="{BB962C8B-B14F-4D97-AF65-F5344CB8AC3E}">
        <p14:creationId xmlns:p14="http://schemas.microsoft.com/office/powerpoint/2010/main" val="38208693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6">
            <a:extLst>
              <a:ext uri="{FF2B5EF4-FFF2-40B4-BE49-F238E27FC236}">
                <a16:creationId xmlns:a16="http://schemas.microsoft.com/office/drawing/2014/main" id="{7A50D47B-277D-8DD1-085A-C93300B53A0E}"/>
              </a:ext>
            </a:extLst>
          </p:cNvPr>
          <p:cNvSpPr txBox="1">
            <a:spLocks/>
          </p:cNvSpPr>
          <p:nvPr/>
        </p:nvSpPr>
        <p:spPr>
          <a:xfrm>
            <a:off x="1539247" y="2831809"/>
            <a:ext cx="8875008" cy="276702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rgbClr val="FC4817"/>
                </a:solidFill>
              </a:rPr>
              <a:t>Mistakes in operating systems execution and utilization</a:t>
            </a:r>
          </a:p>
          <a:p>
            <a:pPr marL="0" indent="0">
              <a:buNone/>
            </a:pPr>
            <a:r>
              <a:rPr lang="en-US" sz="2000"/>
              <a:t>Not deploying appropriate resources to support operations</a:t>
            </a:r>
          </a:p>
          <a:p>
            <a:pPr marL="600075" lvl="1" indent="-342900"/>
            <a:r>
              <a:rPr lang="en-US" sz="2000"/>
              <a:t> Urgent care-specific platforms and service providers that can manage the nuances of urgent care:</a:t>
            </a:r>
          </a:p>
          <a:p>
            <a:pPr marL="857250" lvl="2" indent="-342900"/>
            <a:r>
              <a:rPr lang="en-US"/>
              <a:t> Fluctuations in hourly, daily, and seasonal visit volumes</a:t>
            </a:r>
          </a:p>
          <a:p>
            <a:pPr marL="857250" lvl="2" indent="-342900"/>
            <a:r>
              <a:rPr lang="en-US"/>
              <a:t> Episodic presentation v. scheduled visits</a:t>
            </a:r>
          </a:p>
          <a:p>
            <a:pPr marL="857250" lvl="2" indent="-342900"/>
            <a:r>
              <a:rPr lang="en-US"/>
              <a:t> Efficient supportive services — reference labs, supply ordering, x-ray over-reads, etc.</a:t>
            </a:r>
          </a:p>
          <a:p>
            <a:pPr marL="457200" indent="-457200">
              <a:lnSpc>
                <a:spcPct val="100000"/>
              </a:lnSpc>
              <a:spcBef>
                <a:spcPts val="0"/>
              </a:spcBef>
            </a:pPr>
            <a:endParaRPr lang="en-US" sz="2000"/>
          </a:p>
        </p:txBody>
      </p:sp>
      <p:sp>
        <p:nvSpPr>
          <p:cNvPr id="3" name="Title 1">
            <a:extLst>
              <a:ext uri="{FF2B5EF4-FFF2-40B4-BE49-F238E27FC236}">
                <a16:creationId xmlns:a16="http://schemas.microsoft.com/office/drawing/2014/main" id="{7EC4FF8B-1904-F554-3186-BE693203755C}"/>
              </a:ext>
            </a:extLst>
          </p:cNvPr>
          <p:cNvSpPr txBox="1">
            <a:spLocks/>
          </p:cNvSpPr>
          <p:nvPr/>
        </p:nvSpPr>
        <p:spPr>
          <a:xfrm>
            <a:off x="1506116" y="1359767"/>
            <a:ext cx="8875008" cy="15962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b="1"/>
              <a:t>Urgent Care Start-up Mistakes, cont’d</a:t>
            </a:r>
            <a:endParaRPr lang="en-US" sz="3600" b="0"/>
          </a:p>
        </p:txBody>
      </p:sp>
    </p:spTree>
    <p:extLst>
      <p:ext uri="{BB962C8B-B14F-4D97-AF65-F5344CB8AC3E}">
        <p14:creationId xmlns:p14="http://schemas.microsoft.com/office/powerpoint/2010/main" val="22969104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6">
            <a:extLst>
              <a:ext uri="{FF2B5EF4-FFF2-40B4-BE49-F238E27FC236}">
                <a16:creationId xmlns:a16="http://schemas.microsoft.com/office/drawing/2014/main" id="{7A50D47B-277D-8DD1-085A-C93300B53A0E}"/>
              </a:ext>
            </a:extLst>
          </p:cNvPr>
          <p:cNvSpPr txBox="1">
            <a:spLocks/>
          </p:cNvSpPr>
          <p:nvPr/>
        </p:nvSpPr>
        <p:spPr>
          <a:xfrm>
            <a:off x="1572378" y="2773831"/>
            <a:ext cx="8875008" cy="32295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rgbClr val="FC4817"/>
                </a:solidFill>
              </a:rPr>
              <a:t>Mistakes in operations</a:t>
            </a:r>
          </a:p>
          <a:p>
            <a:pPr marL="0" indent="0">
              <a:buNone/>
            </a:pPr>
            <a:r>
              <a:rPr lang="en-US" sz="2000"/>
              <a:t>Not knowing what you don’t know</a:t>
            </a:r>
          </a:p>
          <a:p>
            <a:pPr marL="385445" lvl="1" indent="-128270">
              <a:lnSpc>
                <a:spcPct val="100000"/>
              </a:lnSpc>
            </a:pPr>
            <a:r>
              <a:rPr lang="en-US" sz="2000"/>
              <a:t> Cash-only</a:t>
            </a:r>
          </a:p>
          <a:p>
            <a:pPr marL="385445" lvl="1" indent="-128270">
              <a:lnSpc>
                <a:spcPct val="100000"/>
              </a:lnSpc>
            </a:pPr>
            <a:r>
              <a:rPr lang="en-US" sz="2000"/>
              <a:t> Compliance</a:t>
            </a:r>
          </a:p>
          <a:p>
            <a:pPr marL="385445" lvl="1" indent="-128270">
              <a:lnSpc>
                <a:spcPct val="100000"/>
              </a:lnSpc>
            </a:pPr>
            <a:r>
              <a:rPr lang="en-US" sz="2000"/>
              <a:t> Flexibility</a:t>
            </a:r>
          </a:p>
          <a:p>
            <a:pPr marL="385445" lvl="1" indent="-128270">
              <a:lnSpc>
                <a:spcPct val="100000"/>
              </a:lnSpc>
            </a:pPr>
            <a:r>
              <a:rPr lang="en-US" sz="2000"/>
              <a:t> Referring out good revenue</a:t>
            </a:r>
          </a:p>
          <a:p>
            <a:pPr marL="385445" lvl="1" indent="-128270">
              <a:lnSpc>
                <a:spcPct val="100000"/>
              </a:lnSpc>
            </a:pPr>
            <a:r>
              <a:rPr lang="en-US" sz="2000"/>
              <a:t> Ancillary income</a:t>
            </a:r>
          </a:p>
          <a:p>
            <a:pPr marL="385445" lvl="1" indent="-128270">
              <a:lnSpc>
                <a:spcPct val="100000"/>
              </a:lnSpc>
            </a:pPr>
            <a:r>
              <a:rPr lang="en-US" sz="2000"/>
              <a:t> Growing too quickly</a:t>
            </a:r>
          </a:p>
        </p:txBody>
      </p:sp>
      <p:sp>
        <p:nvSpPr>
          <p:cNvPr id="3" name="Title 1">
            <a:extLst>
              <a:ext uri="{FF2B5EF4-FFF2-40B4-BE49-F238E27FC236}">
                <a16:creationId xmlns:a16="http://schemas.microsoft.com/office/drawing/2014/main" id="{BEF30033-3311-993F-33A6-DC71B077CE75}"/>
              </a:ext>
            </a:extLst>
          </p:cNvPr>
          <p:cNvSpPr txBox="1">
            <a:spLocks/>
          </p:cNvSpPr>
          <p:nvPr/>
        </p:nvSpPr>
        <p:spPr>
          <a:xfrm>
            <a:off x="1506116" y="1359767"/>
            <a:ext cx="8875008" cy="15962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b="1"/>
              <a:t>Urgent Care Start-up Mistakes, cont’d</a:t>
            </a:r>
            <a:endParaRPr lang="en-US" sz="3600" b="0"/>
          </a:p>
        </p:txBody>
      </p:sp>
    </p:spTree>
    <p:extLst>
      <p:ext uri="{BB962C8B-B14F-4D97-AF65-F5344CB8AC3E}">
        <p14:creationId xmlns:p14="http://schemas.microsoft.com/office/powerpoint/2010/main" val="30758129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6">
            <a:extLst>
              <a:ext uri="{FF2B5EF4-FFF2-40B4-BE49-F238E27FC236}">
                <a16:creationId xmlns:a16="http://schemas.microsoft.com/office/drawing/2014/main" id="{7A50D47B-277D-8DD1-085A-C93300B53A0E}"/>
              </a:ext>
            </a:extLst>
          </p:cNvPr>
          <p:cNvSpPr txBox="1">
            <a:spLocks/>
          </p:cNvSpPr>
          <p:nvPr/>
        </p:nvSpPr>
        <p:spPr>
          <a:xfrm>
            <a:off x="1539247" y="2806961"/>
            <a:ext cx="8875008" cy="345551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2C54"/>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2C54"/>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2C54"/>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2C54"/>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rgbClr val="FC4817"/>
                </a:solidFill>
              </a:rPr>
              <a:t>Mistakes in marketing</a:t>
            </a:r>
          </a:p>
          <a:p>
            <a:pPr marL="0" indent="0">
              <a:buNone/>
            </a:pPr>
            <a:r>
              <a:rPr lang="en-US" sz="2000"/>
              <a:t>Not investing in and deploying successful marketing strategies</a:t>
            </a:r>
          </a:p>
          <a:p>
            <a:pPr marL="385445" lvl="1" indent="-128270"/>
            <a:r>
              <a:rPr lang="en-US" sz="2000"/>
              <a:t> Relying on word-of-mouth and referrals for volume v. site visibility/awareness, SEO, etc.</a:t>
            </a:r>
          </a:p>
          <a:p>
            <a:pPr marL="385445" lvl="1" indent="-128270"/>
            <a:r>
              <a:rPr lang="en-US" sz="2000"/>
              <a:t> Not putting urgent care first; promoting ancillary services over urgent care as core business</a:t>
            </a:r>
          </a:p>
          <a:p>
            <a:pPr marL="385445" lvl="1" indent="-128270"/>
            <a:r>
              <a:rPr lang="en-US" sz="2000"/>
              <a:t> Not diversifying strategies across multiple medium (digital, print, grassroots)</a:t>
            </a:r>
          </a:p>
          <a:p>
            <a:pPr marL="385445" lvl="1" indent="-128270">
              <a:lnSpc>
                <a:spcPct val="100000"/>
              </a:lnSpc>
            </a:pPr>
            <a:endParaRPr lang="en-US" sz="2000"/>
          </a:p>
        </p:txBody>
      </p:sp>
      <p:sp>
        <p:nvSpPr>
          <p:cNvPr id="3" name="Title 1">
            <a:extLst>
              <a:ext uri="{FF2B5EF4-FFF2-40B4-BE49-F238E27FC236}">
                <a16:creationId xmlns:a16="http://schemas.microsoft.com/office/drawing/2014/main" id="{D97298BD-A012-E800-E899-0BD34D51C883}"/>
              </a:ext>
            </a:extLst>
          </p:cNvPr>
          <p:cNvSpPr txBox="1">
            <a:spLocks/>
          </p:cNvSpPr>
          <p:nvPr/>
        </p:nvSpPr>
        <p:spPr>
          <a:xfrm>
            <a:off x="1506116" y="1359767"/>
            <a:ext cx="8875008" cy="15962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7200" b="1" kern="1200">
                <a:solidFill>
                  <a:srgbClr val="2C72AB"/>
                </a:solidFill>
                <a:latin typeface="Tahoma" panose="020B0604030504040204" pitchFamily="34" charset="0"/>
                <a:ea typeface="Tahoma" panose="020B0604030504040204" pitchFamily="34" charset="0"/>
                <a:cs typeface="Tahoma" panose="020B0604030504040204" pitchFamily="34" charset="0"/>
              </a:defRPr>
            </a:lvl1pPr>
          </a:lstStyle>
          <a:p>
            <a:r>
              <a:rPr lang="en-US" sz="3600" b="1"/>
              <a:t>Urgent Care Start-up Mistakes, cont’d</a:t>
            </a:r>
            <a:endParaRPr lang="en-US" sz="3600" b="0"/>
          </a:p>
        </p:txBody>
      </p:sp>
    </p:spTree>
    <p:extLst>
      <p:ext uri="{BB962C8B-B14F-4D97-AF65-F5344CB8AC3E}">
        <p14:creationId xmlns:p14="http://schemas.microsoft.com/office/powerpoint/2010/main" val="8111119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5833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5c0813cf-c9d2-4439-b9ab-6bb1a6b30fef">
      <UserInfo>
        <DisplayName>Alan Ayers</DisplayName>
        <AccountId>65</AccountId>
        <AccountType/>
      </UserInfo>
      <UserInfo>
        <DisplayName>Kirsten Gross</DisplayName>
        <AccountId>29</AccountId>
        <AccountType/>
      </UserInfo>
      <UserInfo>
        <DisplayName>Tanya Christensen</DisplayName>
        <AccountId>36</AccountId>
        <AccountType/>
      </UserInfo>
      <UserInfo>
        <DisplayName>Helen Kang</DisplayName>
        <AccountId>222</AccountId>
        <AccountType/>
      </UserInfo>
      <UserInfo>
        <DisplayName>Nicole Nelson</DisplayName>
        <AccountId>56</AccountId>
        <AccountType/>
      </UserInfo>
    </SharedWithUsers>
    <_activity xmlns="8a6fe041-75e4-419e-b609-76a97e41ab6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F1B4E3C927C7542AB89EFFA16E4EDE3" ma:contentTypeVersion="18" ma:contentTypeDescription="Create a new document." ma:contentTypeScope="" ma:versionID="8882d2a1e1e2fca18110246ffdbdca3d">
  <xsd:schema xmlns:xsd="http://www.w3.org/2001/XMLSchema" xmlns:xs="http://www.w3.org/2001/XMLSchema" xmlns:p="http://schemas.microsoft.com/office/2006/metadata/properties" xmlns:ns3="5c0813cf-c9d2-4439-b9ab-6bb1a6b30fef" xmlns:ns4="8a6fe041-75e4-419e-b609-76a97e41ab69" targetNamespace="http://schemas.microsoft.com/office/2006/metadata/properties" ma:root="true" ma:fieldsID="501b6a52cb5d44dd25f79bbba667d9fb" ns3:_="" ns4:_="">
    <xsd:import namespace="5c0813cf-c9d2-4439-b9ab-6bb1a6b30fef"/>
    <xsd:import namespace="8a6fe041-75e4-419e-b609-76a97e41ab6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4:MediaServiceLocation" minOccurs="0"/>
                <xsd:element ref="ns4:_activity" minOccurs="0"/>
                <xsd:element ref="ns4:MediaServiceObjectDetectorVersions"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0813cf-c9d2-4439-b9ab-6bb1a6b30fe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a6fe041-75e4-419e-b609-76a97e41ab6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211B54-CCB8-4481-945E-47EC855274F0}">
  <ds:schemaRefs>
    <ds:schemaRef ds:uri="http://schemas.microsoft.com/sharepoint/v3/contenttype/forms"/>
  </ds:schemaRefs>
</ds:datastoreItem>
</file>

<file path=customXml/itemProps2.xml><?xml version="1.0" encoding="utf-8"?>
<ds:datastoreItem xmlns:ds="http://schemas.openxmlformats.org/officeDocument/2006/customXml" ds:itemID="{E6412663-4750-4353-B610-8F830ECEBE53}">
  <ds:schemaRefs>
    <ds:schemaRef ds:uri="http://schemas.openxmlformats.org/package/2006/metadata/core-properties"/>
    <ds:schemaRef ds:uri="http://purl.org/dc/elements/1.1/"/>
    <ds:schemaRef ds:uri="http://purl.org/dc/terms/"/>
    <ds:schemaRef ds:uri="http://purl.org/dc/dcmitype/"/>
    <ds:schemaRef ds:uri="http://schemas.microsoft.com/office/2006/documentManagement/types"/>
    <ds:schemaRef ds:uri="http://www.w3.org/XML/1998/namespace"/>
    <ds:schemaRef ds:uri="8a6fe041-75e4-419e-b609-76a97e41ab69"/>
    <ds:schemaRef ds:uri="http://schemas.microsoft.com/office/infopath/2007/PartnerControls"/>
    <ds:schemaRef ds:uri="5c0813cf-c9d2-4439-b9ab-6bb1a6b30fef"/>
    <ds:schemaRef ds:uri="http://schemas.microsoft.com/office/2006/metadata/properties"/>
  </ds:schemaRefs>
</ds:datastoreItem>
</file>

<file path=customXml/itemProps3.xml><?xml version="1.0" encoding="utf-8"?>
<ds:datastoreItem xmlns:ds="http://schemas.openxmlformats.org/officeDocument/2006/customXml" ds:itemID="{21F03EA7-87F0-40FF-84EC-79BA798B6A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0813cf-c9d2-4439-b9ab-6bb1a6b30fef"/>
    <ds:schemaRef ds:uri="8a6fe041-75e4-419e-b609-76a97e41ab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4046</TotalTime>
  <Words>4513</Words>
  <Application>Microsoft Office PowerPoint</Application>
  <PresentationFormat>Widescreen</PresentationFormat>
  <Paragraphs>706</Paragraphs>
  <Slides>88</Slides>
  <Notes>88</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88</vt:i4>
      </vt:variant>
    </vt:vector>
  </HeadingPairs>
  <TitlesOfParts>
    <vt:vector size="100" baseType="lpstr">
      <vt:lpstr>Arial</vt:lpstr>
      <vt:lpstr>Avenir Next Condensed Demi Bold</vt:lpstr>
      <vt:lpstr>Calibri</vt:lpstr>
      <vt:lpstr>Courier New</vt:lpstr>
      <vt:lpstr>Open Sans</vt:lpstr>
      <vt:lpstr>Poppins</vt:lpstr>
      <vt:lpstr>Symbol</vt:lpstr>
      <vt:lpstr>Tahoma</vt:lpstr>
      <vt:lpstr>Times New Roman</vt:lpstr>
      <vt:lpstr>Office Theme</vt:lpstr>
      <vt:lpstr>Custom Design</vt:lpstr>
      <vt:lpstr>3_Office Theme</vt:lpstr>
      <vt:lpstr>WELCOME</vt:lpstr>
      <vt:lpstr>PowerPoint Presentation</vt:lpstr>
      <vt:lpstr>PowerPoint Presentation</vt:lpstr>
      <vt:lpstr>Alan Ayers, MBA, MAcc President, Experity Consulting</vt:lpstr>
      <vt:lpstr>Heather Real, Senior Consultant</vt:lpstr>
      <vt:lpstr>Urgent Care History and Trends</vt:lpstr>
      <vt:lpstr>PowerPoint Presentation</vt:lpstr>
      <vt:lpstr>Post-COVID Growth Theses</vt:lpstr>
      <vt:lpstr>PowerPoint Presentation</vt:lpstr>
      <vt:lpstr>Urgent Care De Novo Growth</vt:lpstr>
      <vt:lpstr>2023 Rooftops Added</vt:lpstr>
      <vt:lpstr>Year-Over-Year Change in New Rooftops</vt:lpstr>
      <vt:lpstr>Percent and Count by Health System Affiliation</vt:lpstr>
      <vt:lpstr>Urgent Care Closures</vt:lpstr>
      <vt:lpstr>PowerPoint Presentation</vt:lpstr>
      <vt:lpstr>Post-COVID Hangover</vt:lpstr>
      <vt:lpstr>3-Year Volume Trends</vt:lpstr>
      <vt:lpstr>PowerPoint Presentation</vt:lpstr>
      <vt:lpstr>PowerPoint Presentation</vt:lpstr>
      <vt:lpstr>Urgent Care Economic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Urgent Care Business Plan Development</vt:lpstr>
      <vt:lpstr>PowerPoint Presentation</vt:lpstr>
      <vt:lpstr>PowerPoint Presentation</vt:lpstr>
      <vt:lpstr>PowerPoint Presentation</vt:lpstr>
      <vt:lpstr>PowerPoint Presentation</vt:lpstr>
      <vt:lpstr>Urgent Care Development: Capital Required</vt:lpstr>
      <vt:lpstr>PowerPoint Presentation</vt:lpstr>
      <vt:lpstr>Urgent Care Development Process</vt:lpstr>
      <vt:lpstr>PowerPoint Presentation</vt:lpstr>
      <vt:lpstr>PowerPoint Presentation</vt:lpstr>
      <vt:lpstr>PowerPoint Presentation</vt:lpstr>
      <vt:lpstr>PowerPoint Presentation</vt:lpstr>
      <vt:lpstr>Urgent Care Services and Acuity</vt:lpstr>
      <vt:lpstr>PowerPoint Presentation</vt:lpstr>
      <vt:lpstr>PowerPoint Presentation</vt:lpstr>
      <vt:lpstr>PowerPoint Presentation</vt:lpstr>
      <vt:lpstr>PowerPoint Presentation</vt:lpstr>
      <vt:lpstr>PowerPoint Presentation</vt:lpstr>
      <vt:lpstr>Primary Care and Urgent Care</vt:lpstr>
      <vt:lpstr>Core Operator Positioning </vt:lpstr>
      <vt:lpstr>PowerPoint Presentation</vt:lpstr>
      <vt:lpstr>Primary Care</vt:lpstr>
      <vt:lpstr>Primary Care in the Urgent Care Setting</vt:lpstr>
      <vt:lpstr>Challenge with Discretionary Services</vt:lpstr>
      <vt:lpstr>Weight Loss</vt:lpstr>
      <vt:lpstr>Specialist Services</vt:lpstr>
      <vt:lpstr>IV Services</vt:lpstr>
      <vt:lpstr>Urgent Care Operations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Front Office Policies</vt:lpstr>
      <vt:lpstr>PowerPoint Presentation</vt:lpstr>
      <vt:lpstr>Cash-only Urgent Care? </vt:lpstr>
      <vt:lpstr>Cashless Urgent Care?</vt:lpstr>
      <vt:lpstr>Credit Card Pre-Authorization</vt:lpstr>
      <vt:lpstr>Urgent Care Marketing</vt:lpstr>
      <vt:lpstr>PowerPoint Presentation</vt:lpstr>
      <vt:lpstr>PowerPoint Presentation</vt:lpstr>
      <vt:lpstr>PowerPoint Presentation</vt:lpstr>
      <vt:lpstr>PowerPoint Presentation</vt:lpstr>
      <vt:lpstr>PowerPoint Presentation</vt:lpstr>
      <vt:lpstr>PowerPoint Presentation</vt:lpstr>
      <vt:lpstr>Lab, X-ray and IT</vt:lpstr>
      <vt:lpstr>PowerPoint Presentation</vt:lpstr>
      <vt:lpstr>PowerPoint Presentation</vt:lpstr>
      <vt:lpstr>PowerPoint Presentation</vt:lpstr>
      <vt:lpstr>Top Mistakes of Urgent Care Start-ups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Tanya Christensen</dc:creator>
  <cp:lastModifiedBy>Alan Ayers</cp:lastModifiedBy>
  <cp:revision>68</cp:revision>
  <cp:lastPrinted>2024-02-09T19:44:30Z</cp:lastPrinted>
  <dcterms:created xsi:type="dcterms:W3CDTF">2022-11-16T16:23:23Z</dcterms:created>
  <dcterms:modified xsi:type="dcterms:W3CDTF">2024-09-25T19:34:11Z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0x0101000F1B4E3C927C7542AB89EFFA16E4EDE3</vt:lpwstr>
  </property>
  <property fmtid="{D5CDD505-2E9C-101B-9397-08002B2CF9AE}" pid="3" name="MediaServiceImageTags">
    <vt:lpwstr/>
  </property>
</Properties>
</file>