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471" r:id="rId5"/>
    <p:sldId id="469" r:id="rId6"/>
    <p:sldId id="479" r:id="rId7"/>
    <p:sldId id="480" r:id="rId8"/>
    <p:sldId id="301" r:id="rId9"/>
    <p:sldId id="495" r:id="rId10"/>
    <p:sldId id="481" r:id="rId11"/>
    <p:sldId id="482" r:id="rId12"/>
    <p:sldId id="484" r:id="rId13"/>
    <p:sldId id="486" r:id="rId14"/>
    <p:sldId id="507" r:id="rId15"/>
    <p:sldId id="487" r:id="rId16"/>
    <p:sldId id="489" r:id="rId17"/>
    <p:sldId id="490" r:id="rId18"/>
    <p:sldId id="493" r:id="rId19"/>
    <p:sldId id="492" r:id="rId20"/>
    <p:sldId id="494" r:id="rId21"/>
    <p:sldId id="496" r:id="rId22"/>
    <p:sldId id="497" r:id="rId23"/>
    <p:sldId id="502" r:id="rId24"/>
    <p:sldId id="499" r:id="rId25"/>
    <p:sldId id="498" r:id="rId26"/>
    <p:sldId id="503" r:id="rId27"/>
    <p:sldId id="504" r:id="rId28"/>
    <p:sldId id="505" r:id="rId29"/>
    <p:sldId id="506" r:id="rId30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769"/>
    <a:srgbClr val="182946"/>
    <a:srgbClr val="CF142A"/>
    <a:srgbClr val="6B93F2"/>
    <a:srgbClr val="2BD79D"/>
    <a:srgbClr val="2332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4" autoAdjust="0"/>
    <p:restoredTop sz="93792" autoAdjust="0"/>
  </p:normalViewPr>
  <p:slideViewPr>
    <p:cSldViewPr snapToGrid="0">
      <p:cViewPr varScale="1">
        <p:scale>
          <a:sx n="63" d="100"/>
          <a:sy n="63" d="100"/>
        </p:scale>
        <p:origin x="6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06A43C-27FD-4C41-8FE9-ABB256E8B9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1FFB4-DD98-499F-B45E-8FC92EF879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9A378-0280-4C90-9D29-33FAA77C081E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F18502-02A9-46D7-8CAD-E50B356142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4238D0-4117-42EA-AB47-0E0C2CAC2C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E4708-1CB8-4888-AE6A-BEB5D035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73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1EBFB-5A2A-46D7-B037-49DFD4356DC5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2E5FC-16B9-44FA-8FF3-F60A0E8D5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633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23FF7A5-E901-49A3-BA50-BA7EF9E4CD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3" y="1553"/>
            <a:ext cx="12186470" cy="6854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6ECF43-190B-4FCA-88AA-2D8D49AAD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65032"/>
            <a:ext cx="9906000" cy="2254270"/>
          </a:xfrm>
        </p:spPr>
        <p:txBody>
          <a:bodyPr anchor="b">
            <a:normAutofit/>
          </a:bodyPr>
          <a:lstStyle>
            <a:lvl1pPr algn="ctr">
              <a:defRPr sz="44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C5F9C-9830-4C24-9F50-A62147F6B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884709"/>
            <a:ext cx="9906000" cy="37975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ED45E-FF04-3499-0256-27EE6A987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E41E3-7CFD-4CD1-B4A5-795D2B6464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266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23FF7A5-E901-49A3-BA50-BA7EF9E4CD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4" y="1553"/>
            <a:ext cx="12186468" cy="68548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6ECF43-190B-4FCA-88AA-2D8D49AAD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65032"/>
            <a:ext cx="9906000" cy="2254270"/>
          </a:xfrm>
        </p:spPr>
        <p:txBody>
          <a:bodyPr anchor="b">
            <a:normAutofit/>
          </a:bodyPr>
          <a:lstStyle>
            <a:lvl1pPr algn="ctr">
              <a:defRPr sz="4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C5F9C-9830-4C24-9F50-A62147F6B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884709"/>
            <a:ext cx="9906000" cy="37975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ED45E-FF04-3499-0256-27EE6A987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E41E3-7CFD-4CD1-B4A5-795D2B6464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61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D44A56-8B01-80EC-108D-4416E22B9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3" y="1553"/>
            <a:ext cx="12186470" cy="6854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C15753-3C4B-442B-8E13-04D430CAA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8482"/>
            <a:ext cx="9906000" cy="660199"/>
          </a:xfrm>
        </p:spPr>
        <p:txBody>
          <a:bodyPr>
            <a:normAutofit/>
          </a:bodyPr>
          <a:lstStyle>
            <a:lvl1pPr>
              <a:defRPr sz="2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97132-ECCA-4378-A7F3-605040FA2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88474"/>
            <a:ext cx="9906000" cy="48884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4572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6858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914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57A1BE4-1059-01F6-F841-ADF87B33B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E41E3-7CFD-4CD1-B4A5-795D2B6464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03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alf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D44A56-8B01-80EC-108D-4416E22B9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5" y="1553"/>
            <a:ext cx="12186468" cy="68548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97132-ECCA-4378-A7F3-605040FA2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419" y="448408"/>
            <a:ext cx="6597580" cy="57285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4572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6858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914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57A1BE4-1059-01F6-F841-ADF87B33B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E41E3-7CFD-4CD1-B4A5-795D2B64649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C10F52-999D-EAA3-18BC-9A858BC001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95654" y="448408"/>
            <a:ext cx="3266400" cy="5728555"/>
          </a:xfrm>
        </p:spPr>
        <p:txBody>
          <a:bodyPr anchor="ctr">
            <a:normAutofit/>
          </a:bodyPr>
          <a:lstStyle>
            <a:lvl1pPr marL="0" indent="0" algn="r">
              <a:buNone/>
              <a:defRPr sz="3600" b="0">
                <a:solidFill>
                  <a:schemeClr val="bg1"/>
                </a:solidFill>
                <a:latin typeface="+mj-lt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1189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D849C92-40FE-9002-973B-EC14B082A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E41E3-7CFD-4CD1-B4A5-795D2B6464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87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Yellow Bar Right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yellow cross on a yellow background&#10;&#10;Description automatically generated">
            <a:extLst>
              <a:ext uri="{FF2B5EF4-FFF2-40B4-BE49-F238E27FC236}">
                <a16:creationId xmlns:a16="http://schemas.microsoft.com/office/drawing/2014/main" id="{FDE83647-8944-C7DF-0515-EA89FEA37F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692" y="0"/>
            <a:ext cx="2895309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2209D-40F2-D03C-9120-611A70CD9A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687636"/>
            <a:ext cx="7948048" cy="7493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5334">
                <a:solidFill>
                  <a:srgbClr val="1A1819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4D6C12-ED95-F63F-01FC-E2DBEAFE6D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2800" y="2304947"/>
            <a:ext cx="7948048" cy="3865417"/>
          </a:xfrm>
        </p:spPr>
        <p:txBody>
          <a:bodyPr>
            <a:normAutofit/>
          </a:bodyPr>
          <a:lstStyle>
            <a:lvl1pPr>
              <a:defRPr sz="1333">
                <a:solidFill>
                  <a:srgbClr val="1A1819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DEDA27-263F-3F55-92F5-FE2F49447D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800" y="1657247"/>
            <a:ext cx="7948048" cy="495300"/>
          </a:xfrm>
        </p:spPr>
        <p:txBody>
          <a:bodyPr>
            <a:normAutofit/>
          </a:bodyPr>
          <a:lstStyle>
            <a:lvl1pPr>
              <a:defRPr sz="1867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9051B8C0-9988-5457-3EB3-27CC2010D6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533400"/>
            <a:ext cx="2103733" cy="57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7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8BB2FAF-42AB-428C-8F32-3DD2EEAEA6B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8909523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95" imgH="396" progId="TCLayout.ActiveDocument.1">
                  <p:embed/>
                </p:oleObj>
              </mc:Choice>
              <mc:Fallback>
                <p:oleObj name="think-cell Slide" r:id="rId9" imgW="395" imgH="39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8BB2FAF-42AB-428C-8F32-3DD2EEAEA6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11534B-0DDB-411C-ADA5-3C4400BBE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9F53A-E311-411C-92DC-FAA538366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0696C-437F-43DB-A6D7-6E43842CF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E41E3-7CFD-4CD1-B4A5-795D2B646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8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50" r:id="rId3"/>
    <p:sldLayoutId id="2147483666" r:id="rId4"/>
    <p:sldLayoutId id="2147483655" r:id="rId5"/>
    <p:sldLayoutId id="2147483667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Segoe UI Light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523B9-A079-97BB-E42F-D66B310FE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E86853F8-25BB-5DF8-E89F-BD77A8686B76}"/>
              </a:ext>
            </a:extLst>
          </p:cNvPr>
          <p:cNvSpPr txBox="1">
            <a:spLocks/>
          </p:cNvSpPr>
          <p:nvPr/>
        </p:nvSpPr>
        <p:spPr>
          <a:xfrm>
            <a:off x="4483100" y="2644765"/>
            <a:ext cx="6565900" cy="22542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 sz="4800" b="1" dirty="0">
                <a:solidFill>
                  <a:schemeClr val="tx2"/>
                </a:solidFill>
              </a:rPr>
              <a:t>Growing Profitable Revenues in a Maturing Urgent Care Industry</a:t>
            </a:r>
          </a:p>
        </p:txBody>
      </p:sp>
    </p:spTree>
    <p:extLst>
      <p:ext uri="{BB962C8B-B14F-4D97-AF65-F5344CB8AC3E}">
        <p14:creationId xmlns:p14="http://schemas.microsoft.com/office/powerpoint/2010/main" val="89200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E6640-0051-C770-48D0-8CD699CF8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043679"/>
            <a:ext cx="9906000" cy="2254270"/>
          </a:xfrm>
        </p:spPr>
        <p:txBody>
          <a:bodyPr/>
          <a:lstStyle/>
          <a:p>
            <a:r>
              <a:rPr lang="en-US" sz="4400" b="1" dirty="0"/>
              <a:t>Alan Ayers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8089E-9125-F920-4130-A0AAF8B4B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363355"/>
            <a:ext cx="9906000" cy="100479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President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Urgent Care Consultants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93F9E-3F34-5557-76D0-299A95E40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Placeholder 13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C03466B0-7A40-CF16-D65B-8704F9243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7682" y="1492365"/>
            <a:ext cx="1936635" cy="1936635"/>
          </a:xfrm>
          <a:prstGeom prst="ellipse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BB0E914-E57C-B840-9DD6-8DE20F0C7BCF}"/>
              </a:ext>
            </a:extLst>
          </p:cNvPr>
          <p:cNvSpPr txBox="1">
            <a:spLocks/>
          </p:cNvSpPr>
          <p:nvPr/>
        </p:nvSpPr>
        <p:spPr>
          <a:xfrm>
            <a:off x="-673100" y="141007"/>
            <a:ext cx="9906000" cy="22542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+mj-lt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 sz="1600" b="1" dirty="0"/>
              <a:t>Presented by</a:t>
            </a:r>
          </a:p>
        </p:txBody>
      </p:sp>
    </p:spTree>
    <p:extLst>
      <p:ext uri="{BB962C8B-B14F-4D97-AF65-F5344CB8AC3E}">
        <p14:creationId xmlns:p14="http://schemas.microsoft.com/office/powerpoint/2010/main" val="1232443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3C0A5-730B-B83B-6531-3C5312346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A9E87D-299D-3A83-C8EF-2DD4C93B3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1889"/>
            <a:ext cx="9906000" cy="660199"/>
          </a:xfrm>
        </p:spPr>
        <p:txBody>
          <a:bodyPr/>
          <a:lstStyle/>
          <a:p>
            <a:r>
              <a:rPr lang="en-US" b="1" dirty="0"/>
              <a:t>14,360 Urgent Care Centers in the United States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25C72-E1CB-DBEB-04F9-0C82C4901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3</a:t>
            </a:fld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187DB59-29E5-33B0-3ADC-8AE1F08B5A79}"/>
              </a:ext>
            </a:extLst>
          </p:cNvPr>
          <p:cNvSpPr txBox="1">
            <a:spLocks/>
          </p:cNvSpPr>
          <p:nvPr/>
        </p:nvSpPr>
        <p:spPr>
          <a:xfrm>
            <a:off x="6096000" y="5699128"/>
            <a:ext cx="4158768" cy="3340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/>
              <a:t>Source: National Urgent Care Realty, 6/26/2024</a:t>
            </a:r>
          </a:p>
          <a:p>
            <a:endParaRPr lang="en-US" sz="10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E4E456-DCF2-1B94-B7AE-1F311D848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110" y="3152216"/>
            <a:ext cx="3080890" cy="23214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E531B4-EBE7-A98C-8765-57A35B6B5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110" y="1107516"/>
            <a:ext cx="3080890" cy="19603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B428EF-F812-67B4-1DDF-A8A8F79E0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29" y="1107515"/>
            <a:ext cx="6670971" cy="43661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2769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6A802-F1D1-EFF0-8318-942B70634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EE547D-AE92-7DD8-DC17-9E7EE6AF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5626"/>
            <a:ext cx="9906000" cy="660199"/>
          </a:xfrm>
        </p:spPr>
        <p:txBody>
          <a:bodyPr/>
          <a:lstStyle/>
          <a:p>
            <a:r>
              <a:rPr lang="en-US" b="1" dirty="0">
                <a:latin typeface="Calibri"/>
                <a:ea typeface="Calibri"/>
                <a:cs typeface="Calibri"/>
              </a:rPr>
              <a:t>Urgent Care Investors Expect Revenue Growth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4570D-CB96-3895-786C-B81E39CCAE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B1E818FB-1835-0CA3-D1A2-27D736EDFA53}"/>
              </a:ext>
            </a:extLst>
          </p:cNvPr>
          <p:cNvSpPr txBox="1">
            <a:spLocks/>
          </p:cNvSpPr>
          <p:nvPr/>
        </p:nvSpPr>
        <p:spPr>
          <a:xfrm>
            <a:off x="1143000" y="1268572"/>
            <a:ext cx="10731500" cy="4705031"/>
          </a:xfrm>
          <a:prstGeom prst="rect">
            <a:avLst/>
          </a:prstGeom>
        </p:spPr>
        <p:txBody>
          <a:bodyPr lIns="68580" tIns="34290" rIns="68580" bIns="34290" numCol="2" spcCol="182880" anchor="t"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i="1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New</a:t>
            </a:r>
            <a:r>
              <a:rPr lang="en-US" sz="2000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 Patients: 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Millions “new” introduced to urgent care during pandemic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New populations (esp. pediatrics, rural)</a:t>
            </a:r>
          </a:p>
          <a:p>
            <a:pPr marL="342424" lvl="1"/>
            <a:endParaRPr lang="en-US" sz="2000" dirty="0">
              <a:latin typeface="Calibre Regular" panose="020B0503030202060203"/>
              <a:cs typeface="Calibri" panose="020F0502020204030204" pitchFamily="34" charset="0"/>
            </a:endParaRPr>
          </a:p>
          <a:p>
            <a:r>
              <a:rPr lang="en-US" sz="2000" b="1" i="1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New</a:t>
            </a:r>
            <a:r>
              <a:rPr lang="en-US" sz="2000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 Payers: 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Medicaid privatization and expansion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Cost savings from Medicaid ER diversion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Rural Health Center designation</a:t>
            </a:r>
          </a:p>
          <a:p>
            <a:pPr marL="342424" lvl="1"/>
            <a:endParaRPr lang="en-US" sz="2000" dirty="0">
              <a:latin typeface="Calibre Regular" panose="020B0503030202060203"/>
              <a:cs typeface="Calibri" panose="020F0502020204030204" pitchFamily="34" charset="0"/>
            </a:endParaRPr>
          </a:p>
          <a:p>
            <a:r>
              <a:rPr lang="en-US" sz="2000" b="1" i="1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New </a:t>
            </a:r>
            <a:r>
              <a:rPr lang="en-US" sz="2000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Services: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Primary care and specialist integration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Set-up for value-based care innovation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Ancillary services not relevant to the UC presentation</a:t>
            </a:r>
          </a:p>
          <a:p>
            <a:r>
              <a:rPr lang="en-US" sz="2000" b="1" i="1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New</a:t>
            </a:r>
            <a:r>
              <a:rPr lang="en-US" sz="2000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 Rooftops: 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Continued de novo growth (enterprise)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Continued start-ups (independents)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Need to relocate first generation centers</a:t>
            </a:r>
          </a:p>
          <a:p>
            <a:pPr marL="342424" lvl="1"/>
            <a:endParaRPr lang="en-US" sz="2000" dirty="0">
              <a:latin typeface="Calibre Regular" panose="020B0503030202060203"/>
              <a:cs typeface="Calibri" panose="020F0502020204030204" pitchFamily="34" charset="0"/>
            </a:endParaRPr>
          </a:p>
          <a:p>
            <a:r>
              <a:rPr lang="en-US" sz="2000" b="1" i="1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New</a:t>
            </a:r>
            <a:r>
              <a:rPr lang="en-US" sz="2000" dirty="0">
                <a:solidFill>
                  <a:srgbClr val="FF0000"/>
                </a:solidFill>
                <a:latin typeface="Calibre Regular" panose="020B0503030202060203"/>
                <a:cs typeface="Calibri"/>
              </a:rPr>
              <a:t> Geographies: 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Rural and urban fill-in</a:t>
            </a:r>
          </a:p>
          <a:p>
            <a:pPr marL="599599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libre Regular" panose="020B0503030202060203"/>
                <a:cs typeface="Calibri"/>
              </a:rPr>
              <a:t>Changing traffic patterns and trade area definitions</a:t>
            </a:r>
          </a:p>
          <a:p>
            <a:pPr marL="342424" lvl="1"/>
            <a:endParaRPr lang="en-US" sz="2000" dirty="0">
              <a:latin typeface="Calibre Regular" panose="020B0503030202060203"/>
              <a:cs typeface="Calibri" panose="020F0502020204030204" pitchFamily="34" charset="0"/>
            </a:endParaRPr>
          </a:p>
          <a:p>
            <a:endParaRPr lang="en-US" sz="2000" dirty="0">
              <a:latin typeface="Calibre Regular" panose="020B0503030202060203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20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A83D2D-9267-B303-449A-104AC6BE8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2024 YTD Urgent Care De Novo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47C6-E0D1-6E0A-8157-77392EEFACC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43000" y="1159495"/>
            <a:ext cx="7948613" cy="3503613"/>
          </a:xfrm>
        </p:spPr>
        <p:txBody>
          <a:bodyPr>
            <a:normAutofit/>
          </a:bodyPr>
          <a:lstStyle/>
          <a:p>
            <a:pPr marL="228611" indent="-228611"/>
            <a:r>
              <a:rPr lang="en-US" sz="2400" dirty="0"/>
              <a:t>543 De </a:t>
            </a:r>
            <a:r>
              <a:rPr lang="en-US" sz="2400" dirty="0" err="1"/>
              <a:t>Novos</a:t>
            </a:r>
            <a:r>
              <a:rPr lang="en-US" sz="2400" dirty="0"/>
              <a:t> YTD in 2024 vs 710 in 2023.</a:t>
            </a:r>
          </a:p>
          <a:p>
            <a:pPr marL="228611" indent="-228611"/>
            <a:r>
              <a:rPr lang="en-US" sz="2400" dirty="0"/>
              <a:t>2024 YTD De </a:t>
            </a:r>
            <a:r>
              <a:rPr lang="en-US" sz="2400" dirty="0" err="1"/>
              <a:t>Novos</a:t>
            </a:r>
            <a:r>
              <a:rPr lang="en-US" sz="2400" dirty="0"/>
              <a:t> are down 24% vs. 2023.</a:t>
            </a:r>
          </a:p>
          <a:p>
            <a:pPr marL="228611" indent="-228611"/>
            <a:r>
              <a:rPr lang="en-US" sz="2400" dirty="0"/>
              <a:t>De </a:t>
            </a:r>
            <a:r>
              <a:rPr lang="en-US" sz="2400" dirty="0" err="1"/>
              <a:t>Novos</a:t>
            </a:r>
            <a:r>
              <a:rPr lang="en-US" sz="2400" dirty="0"/>
              <a:t> Net of Closures are 24 in 2024 vs. 139 in 2023.</a:t>
            </a:r>
          </a:p>
          <a:p>
            <a:pPr marL="228611" indent="-228611"/>
            <a:r>
              <a:rPr lang="en-US" sz="2400" dirty="0"/>
              <a:t>2024 YTD De </a:t>
            </a:r>
            <a:r>
              <a:rPr lang="en-US" sz="2400" dirty="0" err="1"/>
              <a:t>Novos</a:t>
            </a:r>
            <a:r>
              <a:rPr lang="en-US" sz="2400" dirty="0"/>
              <a:t> Net of Closures are down 83% vs. 2023.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A883AD-D1AF-DFDC-7364-44D6CE668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04" y="3137354"/>
            <a:ext cx="11666791" cy="284830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C0D2C8-6E63-A085-E29F-549EB9A810D5}"/>
              </a:ext>
            </a:extLst>
          </p:cNvPr>
          <p:cNvSpPr txBox="1">
            <a:spLocks/>
          </p:cNvSpPr>
          <p:nvPr/>
        </p:nvSpPr>
        <p:spPr>
          <a:xfrm>
            <a:off x="6217920" y="6095368"/>
            <a:ext cx="4158768" cy="3340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/>
              <a:t>Source: National Urgent Care Realty, 9/30/2024</a:t>
            </a:r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93198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75DB6-3A04-FC36-6382-A32CE4D94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79E9C2-3DC5-0250-5F48-ED128FD45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2801"/>
            <a:ext cx="9906000" cy="660199"/>
          </a:xfrm>
        </p:spPr>
        <p:txBody>
          <a:bodyPr anchor="ctr">
            <a:normAutofit/>
          </a:bodyPr>
          <a:lstStyle/>
          <a:p>
            <a:r>
              <a:rPr lang="en-US" b="1" dirty="0"/>
              <a:t>Rooftop Growth: First Generation Struggles, Rural Growth Leads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A163A-3BBD-F90F-D23D-54934879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AE41E3-7CFD-4CD1-B4A5-795D2B64649C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65A6F71-DE30-407C-CEA2-03DAE12A2150}"/>
              </a:ext>
            </a:extLst>
          </p:cNvPr>
          <p:cNvSpPr txBox="1">
            <a:spLocks/>
          </p:cNvSpPr>
          <p:nvPr/>
        </p:nvSpPr>
        <p:spPr>
          <a:xfrm>
            <a:off x="1143000" y="1330483"/>
            <a:ext cx="4584700" cy="4633383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>
              <a:spcBef>
                <a:spcPts val="200"/>
              </a:spcBef>
              <a:spcAft>
                <a:spcPts val="1200"/>
              </a:spcAft>
            </a:pPr>
            <a:r>
              <a:rPr lang="en-US" sz="2000" b="1" dirty="0">
                <a:solidFill>
                  <a:srgbClr val="374769"/>
                </a:solidFill>
                <a:latin typeface="Calibri"/>
                <a:ea typeface="Calibri"/>
                <a:cs typeface="Calibri"/>
              </a:rPr>
              <a:t>Changing retail trade areas and market saturation threaten first generation providers:</a:t>
            </a:r>
            <a:endParaRPr lang="en-US" sz="2000" dirty="0">
              <a:solidFill>
                <a:srgbClr val="374769"/>
              </a:solidFill>
              <a:latin typeface="Calibri"/>
              <a:ea typeface="Calibri"/>
              <a:cs typeface="Calibri"/>
            </a:endParaRPr>
          </a:p>
          <a:p>
            <a:pPr marL="400050" indent="-342900">
              <a:spcBef>
                <a:spcPts val="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Up to 1/4 of first-generation urgent care centers could be considered for relocation</a:t>
            </a:r>
          </a:p>
          <a:p>
            <a:pPr marL="400050" indent="-342900">
              <a:spcBef>
                <a:spcPts val="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Understanding population growth patterns and shifts in traffic patterns and retail trade areas to add or relocate centers</a:t>
            </a:r>
          </a:p>
          <a:p>
            <a:pPr marL="400050" indent="-342900">
              <a:spcBef>
                <a:spcPts val="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Increasing need to flank, intercept, box in, and/or out-position competition</a:t>
            </a:r>
            <a:endParaRPr lang="en-US" sz="1600" dirty="0">
              <a:solidFill>
                <a:srgbClr val="1C2E55"/>
              </a:solidFill>
              <a:ea typeface="Calibri" panose="020F0502020204030204"/>
              <a:cs typeface="Calibri" panose="020F0502020204030204"/>
            </a:endParaRPr>
          </a:p>
          <a:p>
            <a:pPr marL="342900" indent="-342900">
              <a:spcBef>
                <a:spcPts val="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C2E55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9B6AEB-46A2-58E0-0FF8-B57E97A98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009" y="2081918"/>
            <a:ext cx="5342852" cy="21132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051001-F2D7-848D-6460-4D9409A0F1AE}"/>
              </a:ext>
            </a:extLst>
          </p:cNvPr>
          <p:cNvSpPr txBox="1"/>
          <p:nvPr/>
        </p:nvSpPr>
        <p:spPr>
          <a:xfrm>
            <a:off x="6321008" y="1330483"/>
            <a:ext cx="5342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Rural urgent care is adding rooftops 40% faster than suburban while urban growth lags.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9773FC-09B9-B3D1-4E76-5521DDF2F73E}"/>
              </a:ext>
            </a:extLst>
          </p:cNvPr>
          <p:cNvSpPr txBox="1"/>
          <p:nvPr/>
        </p:nvSpPr>
        <p:spPr>
          <a:xfrm>
            <a:off x="6321008" y="4317059"/>
            <a:ext cx="3148110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b="1" i="1" dirty="0">
                <a:solidFill>
                  <a:schemeClr val="accent6">
                    <a:lumMod val="10000"/>
                  </a:schemeClr>
                </a:solidFill>
              </a:rPr>
              <a:t>1/1 – 6/30/2024 National Urgent Care Realty Data</a:t>
            </a:r>
          </a:p>
        </p:txBody>
      </p:sp>
    </p:spTree>
    <p:extLst>
      <p:ext uri="{BB962C8B-B14F-4D97-AF65-F5344CB8AC3E}">
        <p14:creationId xmlns:p14="http://schemas.microsoft.com/office/powerpoint/2010/main" val="3215337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D29CC-99A3-DB24-35D2-78392703D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E776-5514-EC7F-5148-DB6B9DA79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194962"/>
            <a:ext cx="9906000" cy="2254270"/>
          </a:xfrm>
        </p:spPr>
        <p:txBody>
          <a:bodyPr/>
          <a:lstStyle/>
          <a:p>
            <a:r>
              <a:rPr lang="en-US" dirty="0"/>
              <a:t>Growing Revenues Without Growing Profits is Simply Working Harder, </a:t>
            </a:r>
            <a:br>
              <a:rPr lang="en-US" dirty="0"/>
            </a:br>
            <a:r>
              <a:rPr lang="en-US" dirty="0"/>
              <a:t>Not Smarter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69E62-49B2-8568-F6BD-C53C01278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46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2F5C7-483C-268A-FBC6-1F2FFE4E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E79C93F-FAE7-3F82-2457-5595D97AB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97708"/>
            <a:ext cx="9906000" cy="660199"/>
          </a:xfrm>
        </p:spPr>
        <p:txBody>
          <a:bodyPr/>
          <a:lstStyle/>
          <a:p>
            <a:r>
              <a:rPr lang="en-US" b="1" dirty="0"/>
              <a:t>Basic Economics of Urgent Care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C6237-20E3-0C0E-1572-97C9891FA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67AFA17-7430-36EF-3261-96CD20B19587}"/>
              </a:ext>
            </a:extLst>
          </p:cNvPr>
          <p:cNvSpPr txBox="1">
            <a:spLocks/>
          </p:cNvSpPr>
          <p:nvPr/>
        </p:nvSpPr>
        <p:spPr>
          <a:xfrm>
            <a:off x="1143001" y="1509713"/>
            <a:ext cx="5549900" cy="47577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latin typeface="Calibri"/>
                <a:ea typeface="Calibri"/>
                <a:cs typeface="Calibri"/>
              </a:rPr>
              <a:t>Revenue = Volume x Rate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latin typeface="Calibri"/>
                <a:ea typeface="Calibri"/>
                <a:cs typeface="Calibri"/>
              </a:rPr>
              <a:t>Rate is limited by third-party payers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latin typeface="Calibri"/>
                <a:ea typeface="Calibri"/>
                <a:cs typeface="Calibri"/>
              </a:rPr>
              <a:t>Labor entails 75-85% of expenses making skeletal labor a “fixed” cost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latin typeface="Calibri"/>
                <a:ea typeface="Calibri"/>
                <a:cs typeface="Calibri"/>
              </a:rPr>
              <a:t>“Volume-driven” means once fixed costs are covered, each additional visit accrues to the bottom line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latin typeface="Calibri"/>
                <a:ea typeface="Calibri"/>
                <a:cs typeface="Calibri"/>
              </a:rPr>
              <a:t>Profitability comes from maximizing provider and staff efficiency (patients per hour)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latin typeface="Calibri"/>
                <a:ea typeface="Calibri"/>
                <a:cs typeface="Calibri"/>
              </a:rPr>
              <a:t>Greatest unreported cost is unused labor capacity</a:t>
            </a:r>
          </a:p>
        </p:txBody>
      </p:sp>
      <p:pic>
        <p:nvPicPr>
          <p:cNvPr id="8" name="Picture 7" descr="A blue arrow with green arrows pointing up&#10;&#10;Description automatically generated">
            <a:extLst>
              <a:ext uri="{FF2B5EF4-FFF2-40B4-BE49-F238E27FC236}">
                <a16:creationId xmlns:a16="http://schemas.microsoft.com/office/drawing/2014/main" id="{8CB12DB8-5D2E-F439-FB2F-169FE080EA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673" y="1322863"/>
            <a:ext cx="4488077" cy="421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34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FF30B-C36D-96C9-9455-3288EEA6B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CB951E-E55F-2172-7429-AB71BB062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10927"/>
            <a:ext cx="10871200" cy="6601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Surplus (Unutilized) Provider Capacity is the #1 Expense of Urgent Care Centers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166A7-2C7C-5339-A2E5-D519DF3C9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9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4C2917-D330-3AD4-FD6C-ACF1A2990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611" y="1190127"/>
            <a:ext cx="6597580" cy="484922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85AC22-25F4-8FA0-4A46-58A75358A375}"/>
              </a:ext>
            </a:extLst>
          </p:cNvPr>
          <p:cNvSpPr txBox="1"/>
          <p:nvPr/>
        </p:nvSpPr>
        <p:spPr>
          <a:xfrm>
            <a:off x="4488353" y="2118768"/>
            <a:ext cx="3265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Incremental scheduling conundrum.</a:t>
            </a:r>
          </a:p>
          <a:p>
            <a:r>
              <a:rPr lang="en-US" sz="1400" b="1" i="1" dirty="0">
                <a:solidFill>
                  <a:srgbClr val="FF0000"/>
                </a:solidFill>
              </a:rPr>
              <a:t>(Patients per Hour per Provider)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202DC2F-ED2F-155E-5CA0-F78D585CBEAD}"/>
              </a:ext>
            </a:extLst>
          </p:cNvPr>
          <p:cNvCxnSpPr/>
          <p:nvPr/>
        </p:nvCxnSpPr>
        <p:spPr>
          <a:xfrm>
            <a:off x="4407045" y="2380378"/>
            <a:ext cx="0" cy="65314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78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DE62A-7AB9-5D82-82E4-88E39FD43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F8AB38-33E2-9EFE-A22A-0767AC8C9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2801"/>
            <a:ext cx="9906000" cy="660199"/>
          </a:xfrm>
        </p:spPr>
        <p:txBody>
          <a:bodyPr anchor="ctr">
            <a:normAutofit/>
          </a:bodyPr>
          <a:lstStyle/>
          <a:p>
            <a:r>
              <a:rPr lang="en-US" b="1" dirty="0"/>
              <a:t>Case Rate Reimbursement and Acuity Degradation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BC181-6934-E0D4-2FB9-181F6D0D8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AE41E3-7CFD-4CD1-B4A5-795D2B64649C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2" name="Picture 2" descr="degradation of urgent care’s scope of practice">
            <a:extLst>
              <a:ext uri="{FF2B5EF4-FFF2-40B4-BE49-F238E27FC236}">
                <a16:creationId xmlns:a16="http://schemas.microsoft.com/office/drawing/2014/main" id="{A1865045-5261-112C-5AE1-E68BE0566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96" y="1107359"/>
            <a:ext cx="2507810" cy="232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egradation of urgent care’s scope of practice">
            <a:extLst>
              <a:ext uri="{FF2B5EF4-FFF2-40B4-BE49-F238E27FC236}">
                <a16:creationId xmlns:a16="http://schemas.microsoft.com/office/drawing/2014/main" id="{BB6D0A92-3842-EBC3-7BC6-2883A8308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547" y="1107359"/>
            <a:ext cx="2507810" cy="23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degradation of urgent care’s scope of practice">
            <a:extLst>
              <a:ext uri="{FF2B5EF4-FFF2-40B4-BE49-F238E27FC236}">
                <a16:creationId xmlns:a16="http://schemas.microsoft.com/office/drawing/2014/main" id="{0715148B-0490-1135-5079-E899F804E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96" y="3668083"/>
            <a:ext cx="2507810" cy="232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% of Visits with Lacerations">
            <a:extLst>
              <a:ext uri="{FF2B5EF4-FFF2-40B4-BE49-F238E27FC236}">
                <a16:creationId xmlns:a16="http://schemas.microsoft.com/office/drawing/2014/main" id="{357567F1-1B1A-ED26-1DD4-D966CC550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546" y="3667678"/>
            <a:ext cx="2513739" cy="23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C54218C-F3DD-5C1B-BF55-1306A4FCE81D}"/>
              </a:ext>
            </a:extLst>
          </p:cNvPr>
          <p:cNvSpPr txBox="1">
            <a:spLocks/>
          </p:cNvSpPr>
          <p:nvPr/>
        </p:nvSpPr>
        <p:spPr>
          <a:xfrm>
            <a:off x="225432" y="1127777"/>
            <a:ext cx="6012808" cy="20523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Insurance case rates and a focus on patient-per-hour productivity have degraded the scope of care offered and diminished the value proposition of  “cost savings vs. the ER.”</a:t>
            </a:r>
          </a:p>
          <a:p>
            <a:pPr marL="0" indent="0">
              <a:buNone/>
            </a:pPr>
            <a:r>
              <a:rPr lang="en-US" sz="2000" dirty="0"/>
              <a:t>Case rate payers range from &lt;15% to &gt;75% of covered lives depending on a state’s payer landscape, center payer mix, center place of service, age of contracts, etc.</a:t>
            </a:r>
          </a:p>
          <a:p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CC30DE-CD17-7C53-B9DE-5FBFCB4F32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444" t="2070" r="13950" b="1100"/>
          <a:stretch/>
        </p:blipFill>
        <p:spPr>
          <a:xfrm>
            <a:off x="1910320" y="3556308"/>
            <a:ext cx="3068080" cy="25443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82404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685D5-7E0D-74DB-51A9-0DED5676F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8482"/>
            <a:ext cx="9906000" cy="660199"/>
          </a:xfrm>
        </p:spPr>
        <p:txBody>
          <a:bodyPr>
            <a:normAutofit/>
          </a:bodyPr>
          <a:lstStyle/>
          <a:p>
            <a:r>
              <a:rPr lang="en-US" b="1" dirty="0"/>
              <a:t>New Patients: Latinos Account 70% of U.S. Population Growth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8ABF0-32E7-D73B-3DE3-785CEE044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11</a:t>
            </a:fld>
            <a:endParaRPr lang="en-US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9052D641-5B63-30A6-9009-C2FBEDA59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16" y="1402079"/>
            <a:ext cx="5226664" cy="476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815C8642-F7EB-8F95-22A4-4ED547FC7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622" y="2680733"/>
            <a:ext cx="4790018" cy="405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C4639E7-3332-FB15-FB8F-007DCACCDF8B}"/>
              </a:ext>
            </a:extLst>
          </p:cNvPr>
          <p:cNvSpPr txBox="1">
            <a:spLocks/>
          </p:cNvSpPr>
          <p:nvPr/>
        </p:nvSpPr>
        <p:spPr>
          <a:xfrm>
            <a:off x="6300542" y="1055386"/>
            <a:ext cx="5698418" cy="357837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-apple-system"/>
              </a:rPr>
              <a:t>By 2060, the US Hispanic population will reach 111M or 28% of th</a:t>
            </a:r>
            <a:r>
              <a:rPr lang="en-US" sz="2000" dirty="0">
                <a:latin typeface="-apple-system"/>
              </a:rPr>
              <a:t>e total</a:t>
            </a:r>
            <a:r>
              <a:rPr lang="en-US" sz="2000" b="0" i="0" dirty="0">
                <a:effectLst/>
                <a:latin typeface="-apple-system"/>
              </a:rPr>
              <a:t>.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-apple-system"/>
              </a:rPr>
              <a:t>In 2023, 58.5% of Latino children were covered by Medicai</a:t>
            </a:r>
            <a:r>
              <a:rPr lang="en-US" sz="2000" dirty="0">
                <a:latin typeface="-apple-system"/>
              </a:rPr>
              <a:t>d and</a:t>
            </a:r>
            <a:r>
              <a:rPr lang="en-US" sz="2000" b="0" i="0" dirty="0">
                <a:effectLst/>
                <a:latin typeface="-apple-system"/>
              </a:rPr>
              <a:t> 19% of the US Hispanic  population was uninsured. </a:t>
            </a:r>
            <a:endParaRPr lang="en-US" sz="2000" dirty="0">
              <a:solidFill>
                <a:srgbClr val="1C2E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FE1DF5-CD8F-5135-719E-97C8C7B32B23}"/>
              </a:ext>
            </a:extLst>
          </p:cNvPr>
          <p:cNvSpPr txBox="1"/>
          <p:nvPr/>
        </p:nvSpPr>
        <p:spPr>
          <a:xfrm>
            <a:off x="284716" y="1032747"/>
            <a:ext cx="4238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Medicaid Expansion and Privatization:</a:t>
            </a:r>
          </a:p>
        </p:txBody>
      </p:sp>
    </p:spTree>
    <p:extLst>
      <p:ext uri="{BB962C8B-B14F-4D97-AF65-F5344CB8AC3E}">
        <p14:creationId xmlns:p14="http://schemas.microsoft.com/office/powerpoint/2010/main" val="3108882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01914-D4B8-A7BF-9A28-1E6691C8A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57F5-C6D9-6696-DD0A-F121D8406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44722"/>
            <a:ext cx="9906000" cy="2254270"/>
          </a:xfrm>
        </p:spPr>
        <p:txBody>
          <a:bodyPr/>
          <a:lstStyle/>
          <a:p>
            <a:r>
              <a:rPr lang="en-US" dirty="0"/>
              <a:t>Executing Well in the Urgent Care Business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F4A97-6CCD-41A3-406C-E1FCAC346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60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06BAB-41AC-47D9-8FDE-7F5001B3F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C0F1DF7-97A0-3D4B-4F2A-531E02478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76176"/>
            <a:ext cx="10871200" cy="66019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Calibri"/>
                <a:ea typeface="Calibri"/>
                <a:cs typeface="Calibri"/>
              </a:rPr>
              <a:t>Maintaining Full Urgent Care Capabilities and Hours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47FE8-B3F2-8818-61AC-F7CE6C4EF2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10C5750-89DE-BE39-4179-76A075D50E34}"/>
              </a:ext>
            </a:extLst>
          </p:cNvPr>
          <p:cNvSpPr txBox="1">
            <a:spLocks/>
          </p:cNvSpPr>
          <p:nvPr/>
        </p:nvSpPr>
        <p:spPr>
          <a:xfrm>
            <a:off x="1143000" y="1348463"/>
            <a:ext cx="8801100" cy="357837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365" indent="-38036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E325B"/>
                </a:solidFill>
                <a:latin typeface="Calibri"/>
                <a:ea typeface="Calibri"/>
                <a:cs typeface="Calibri"/>
              </a:rPr>
              <a:t>Augmented urgent care with COVID testing vs. redefining as high-throughput test-and-treat</a:t>
            </a:r>
          </a:p>
          <a:p>
            <a:pPr marL="380365" indent="-38036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E325B"/>
                </a:solidFill>
                <a:latin typeface="Calibri"/>
                <a:ea typeface="Calibri"/>
                <a:cs typeface="Calibri"/>
              </a:rPr>
              <a:t>Continued to treat higher acuity, procedures, ortho</a:t>
            </a:r>
          </a:p>
          <a:p>
            <a:pPr marL="380365" indent="-38036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Found ways to remain fully staffed and assure x-ray was always available</a:t>
            </a:r>
          </a:p>
          <a:p>
            <a:pPr marL="1142365" lvl="1" indent="-38036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Took a team approach to staffing</a:t>
            </a:r>
          </a:p>
          <a:p>
            <a:pPr marL="1142365" lvl="1" indent="-38036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Providers doing their own MA work (intake, vitals, rapid testing)</a:t>
            </a:r>
          </a:p>
          <a:p>
            <a:pPr marL="1142365" lvl="1" indent="-38036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Cross-training between front and back</a:t>
            </a:r>
          </a:p>
          <a:p>
            <a:pPr marL="380365" indent="-38036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COVID testing built occ med employer relationships</a:t>
            </a:r>
          </a:p>
          <a:p>
            <a:pPr marL="380365" indent="-380365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Grassroots marketing vs. sole reliance on digital</a:t>
            </a:r>
          </a:p>
          <a:p>
            <a:pPr>
              <a:spcAft>
                <a:spcPts val="800"/>
              </a:spcAft>
            </a:pPr>
            <a:endParaRPr lang="en-US" sz="2000" dirty="0">
              <a:solidFill>
                <a:srgbClr val="1C2E55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7362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625B0-7E37-5B10-E8DD-1353872EE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2E39018-9CF6-30D6-BF3D-5476825F2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96849"/>
            <a:ext cx="9906000" cy="660199"/>
          </a:xfrm>
        </p:spPr>
        <p:txBody>
          <a:bodyPr/>
          <a:lstStyle/>
          <a:p>
            <a:r>
              <a:rPr lang="en-US" b="1" dirty="0"/>
              <a:t>Percent of Visits w/X-ray, Procedure Codes per Visit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DE852-9D9E-030E-7091-75AA5893D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14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9FCCD-9092-8588-1F24-F3F5EEF22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35" y="1248675"/>
            <a:ext cx="5819950" cy="4227566"/>
          </a:xfrm>
          <a:prstGeom prst="rect">
            <a:avLst/>
          </a:prstGeom>
        </p:spPr>
      </p:pic>
      <p:pic>
        <p:nvPicPr>
          <p:cNvPr id="7" name="Picture 6" descr="A graph of blue rectangular bars&#10;&#10;Description automatically generated with medium confidence">
            <a:extLst>
              <a:ext uri="{FF2B5EF4-FFF2-40B4-BE49-F238E27FC236}">
                <a16:creationId xmlns:a16="http://schemas.microsoft.com/office/drawing/2014/main" id="{A154593F-A2AA-BDEE-F043-F64A083E7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848" y="1248674"/>
            <a:ext cx="5819950" cy="4306763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6BE91C-8781-B46F-33E0-ABBB024E3575}"/>
              </a:ext>
            </a:extLst>
          </p:cNvPr>
          <p:cNvSpPr txBox="1"/>
          <p:nvPr/>
        </p:nvSpPr>
        <p:spPr>
          <a:xfrm>
            <a:off x="9187558" y="5753874"/>
            <a:ext cx="2479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Experity Data, October 2024</a:t>
            </a:r>
          </a:p>
        </p:txBody>
      </p:sp>
    </p:spTree>
    <p:extLst>
      <p:ext uri="{BB962C8B-B14F-4D97-AF65-F5344CB8AC3E}">
        <p14:creationId xmlns:p14="http://schemas.microsoft.com/office/powerpoint/2010/main" val="4043562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6AB2B-5084-9084-A74E-93EAFCF5B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6B31C1-DDBE-101D-794B-2566105F6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8482"/>
            <a:ext cx="9906000" cy="660199"/>
          </a:xfrm>
        </p:spPr>
        <p:txBody>
          <a:bodyPr anchor="ctr">
            <a:normAutofit/>
          </a:bodyPr>
          <a:lstStyle/>
          <a:p>
            <a:r>
              <a:rPr lang="en-US" b="1" dirty="0"/>
              <a:t>Outspending Competitors on Advertising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43F4D-BD95-08CF-39F0-982B63F9B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AE41E3-7CFD-4CD1-B4A5-795D2B64649C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AFC14-67B1-265A-0213-DA8DBA8A803D}"/>
              </a:ext>
            </a:extLst>
          </p:cNvPr>
          <p:cNvSpPr txBox="1">
            <a:spLocks/>
          </p:cNvSpPr>
          <p:nvPr/>
        </p:nvSpPr>
        <p:spPr>
          <a:xfrm>
            <a:off x="111244" y="1432559"/>
            <a:ext cx="5179229" cy="34750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42900">
              <a:spcBef>
                <a:spcPts val="2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SEO is becoming more expensive and less effective</a:t>
            </a:r>
          </a:p>
          <a:p>
            <a:pPr marL="457200" indent="-342900">
              <a:spcBef>
                <a:spcPts val="2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Digital hypes a consistent “patient journey” always starting online</a:t>
            </a:r>
          </a:p>
          <a:p>
            <a:pPr marL="457200" indent="-342900">
              <a:spcBef>
                <a:spcPts val="2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Digital tactics reinforce (but don’t replace) visibility in the community</a:t>
            </a:r>
            <a:endParaRPr lang="en-US" sz="2400" dirty="0">
              <a:solidFill>
                <a:srgbClr val="1C2E55"/>
              </a:solidFill>
              <a:ea typeface="Calibri" panose="020F0502020204030204"/>
              <a:cs typeface="Calibri" panose="020F0502020204030204"/>
            </a:endParaRPr>
          </a:p>
          <a:p>
            <a:pPr marL="457200" indent="-342900">
              <a:spcBef>
                <a:spcPts val="2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Aggressive, guerilla grassroots tactics, especially targeting moms</a:t>
            </a:r>
          </a:p>
          <a:p>
            <a:pPr marL="457200" indent="-342900">
              <a:spcBef>
                <a:spcPts val="2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Use of conventional media (Billboards, direct mail, cable/streaming)</a:t>
            </a:r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C7BA4B-0C0C-23F8-0E18-59DA1AB0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07" r="70856" b="6223"/>
          <a:stretch/>
        </p:blipFill>
        <p:spPr>
          <a:xfrm>
            <a:off x="5463060" y="1432559"/>
            <a:ext cx="3097124" cy="49237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14779D-E596-3107-2418-D45F5938A1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280" t="11407" r="19591" b="6223"/>
          <a:stretch/>
        </p:blipFill>
        <p:spPr>
          <a:xfrm>
            <a:off x="8560184" y="1432560"/>
            <a:ext cx="3520572" cy="49237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657981-839F-2937-0AC7-679DF3D20477}"/>
              </a:ext>
            </a:extLst>
          </p:cNvPr>
          <p:cNvSpPr/>
          <p:nvPr/>
        </p:nvSpPr>
        <p:spPr>
          <a:xfrm>
            <a:off x="5463060" y="1432559"/>
            <a:ext cx="6617696" cy="4923790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821EC3-91EF-74F8-BF30-F860D691AA7A}"/>
              </a:ext>
            </a:extLst>
          </p:cNvPr>
          <p:cNvSpPr/>
          <p:nvPr/>
        </p:nvSpPr>
        <p:spPr>
          <a:xfrm>
            <a:off x="5463060" y="2042160"/>
            <a:ext cx="897100" cy="2946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180F66E-6860-AC9A-E22F-C025421F1049}"/>
              </a:ext>
            </a:extLst>
          </p:cNvPr>
          <p:cNvSpPr/>
          <p:nvPr/>
        </p:nvSpPr>
        <p:spPr>
          <a:xfrm>
            <a:off x="5463060" y="5278120"/>
            <a:ext cx="3097124" cy="59435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C14393F-302C-9702-36DE-B3269D2D92CC}"/>
              </a:ext>
            </a:extLst>
          </p:cNvPr>
          <p:cNvSpPr/>
          <p:nvPr/>
        </p:nvSpPr>
        <p:spPr>
          <a:xfrm>
            <a:off x="5463060" y="4373881"/>
            <a:ext cx="1316298" cy="2946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615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25BD3-E0BF-1B51-C6A1-9BEFDC8BC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5222DA-1144-FBF2-21E6-D46640780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2801"/>
            <a:ext cx="9906000" cy="660199"/>
          </a:xfrm>
        </p:spPr>
        <p:txBody>
          <a:bodyPr anchor="ctr">
            <a:normAutofit/>
          </a:bodyPr>
          <a:lstStyle/>
          <a:p>
            <a:r>
              <a:rPr lang="en-US" b="1" dirty="0"/>
              <a:t>Solid Leadership with a Patient Experience Focus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285A0-7264-F9B4-6324-C27902E238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AE41E3-7CFD-4CD1-B4A5-795D2B64649C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B5241C1-C86B-1E3B-2E42-7025E2720EAD}"/>
              </a:ext>
            </a:extLst>
          </p:cNvPr>
          <p:cNvSpPr txBox="1">
            <a:spLocks/>
          </p:cNvSpPr>
          <p:nvPr/>
        </p:nvSpPr>
        <p:spPr>
          <a:xfrm>
            <a:off x="1143000" y="1419420"/>
            <a:ext cx="4630505" cy="34750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indent="-342900"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Highly involved owners and managers aware of what's going on in their centers (at all times)</a:t>
            </a:r>
            <a:endParaRPr lang="en-US" sz="2000" dirty="0">
              <a:solidFill>
                <a:srgbClr val="1C2E55"/>
              </a:solidFill>
              <a:ea typeface="Calibri" panose="020F0502020204030204"/>
              <a:cs typeface="Calibri" panose="020F0502020204030204"/>
            </a:endParaRPr>
          </a:p>
          <a:p>
            <a:pPr marL="400050" indent="-342900"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Culture of “speed” realizing high throughput expands capacity and increases satisfaction</a:t>
            </a:r>
          </a:p>
          <a:p>
            <a:pPr marL="400050" indent="-342900"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Accept patients up until posted closing with short visit times all day</a:t>
            </a:r>
          </a:p>
          <a:p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28A9CA-B801-93B1-C1EB-7E82728EB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37" y="1278731"/>
            <a:ext cx="5926792" cy="4300538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CB9EA9C-4A1D-34A1-29D5-AB3FB5C96031}"/>
              </a:ext>
            </a:extLst>
          </p:cNvPr>
          <p:cNvCxnSpPr>
            <a:cxnSpLocks/>
          </p:cNvCxnSpPr>
          <p:nvPr/>
        </p:nvCxnSpPr>
        <p:spPr>
          <a:xfrm>
            <a:off x="7726137" y="2391229"/>
            <a:ext cx="0" cy="58782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B53747-7BB2-CDF5-6010-A1028FA39090}"/>
              </a:ext>
            </a:extLst>
          </p:cNvPr>
          <p:cNvSpPr txBox="1"/>
          <p:nvPr/>
        </p:nvSpPr>
        <p:spPr>
          <a:xfrm>
            <a:off x="6883400" y="239122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FF0000"/>
                </a:solidFill>
              </a:rPr>
              <a:t>47 Min</a:t>
            </a:r>
          </a:p>
        </p:txBody>
      </p:sp>
    </p:spTree>
    <p:extLst>
      <p:ext uri="{BB962C8B-B14F-4D97-AF65-F5344CB8AC3E}">
        <p14:creationId xmlns:p14="http://schemas.microsoft.com/office/powerpoint/2010/main" val="440699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70829-94D5-37F9-3C65-B4B3C5BA8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5E6613-F902-77C1-EA88-21A54FE43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8482"/>
            <a:ext cx="10531104" cy="660199"/>
          </a:xfrm>
        </p:spPr>
        <p:txBody>
          <a:bodyPr anchor="ctr">
            <a:normAutofit fontScale="90000"/>
          </a:bodyPr>
          <a:lstStyle/>
          <a:p>
            <a:r>
              <a:rPr lang="en-US" sz="2800" b="1" dirty="0">
                <a:latin typeface="Calibri"/>
                <a:ea typeface="Calibri"/>
                <a:cs typeface="Calibri"/>
              </a:rPr>
              <a:t>40% of centers surveyed turned away patients during the last hour of the day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72654-FA1D-4DC6-A8FD-DC8424859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AE41E3-7CFD-4CD1-B4A5-795D2B64649C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A5EB8A-3F0C-51B6-AACF-42F23812E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89953"/>
            <a:ext cx="6339862" cy="46451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AF59F5-B33B-4439-F603-BD3D24F797B1}"/>
              </a:ext>
            </a:extLst>
          </p:cNvPr>
          <p:cNvSpPr txBox="1"/>
          <p:nvPr/>
        </p:nvSpPr>
        <p:spPr>
          <a:xfrm>
            <a:off x="7747000" y="2641601"/>
            <a:ext cx="3927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</a:rPr>
              <a:t>The last 2-3 patients of the day can be the difference between profitability (or not).</a:t>
            </a:r>
          </a:p>
        </p:txBody>
      </p:sp>
    </p:spTree>
    <p:extLst>
      <p:ext uri="{BB962C8B-B14F-4D97-AF65-F5344CB8AC3E}">
        <p14:creationId xmlns:p14="http://schemas.microsoft.com/office/powerpoint/2010/main" val="2070668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E98AD-9DD6-8734-68E2-CD6644601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B889-68EF-785A-D5E6-8801865C55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44722"/>
            <a:ext cx="9906000" cy="2254270"/>
          </a:xfrm>
        </p:spPr>
        <p:txBody>
          <a:bodyPr/>
          <a:lstStyle/>
          <a:p>
            <a:r>
              <a:rPr lang="en-US" dirty="0"/>
              <a:t>Urgent Care Draws Patients 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B69ED-729C-9F17-C911-A6769BA8A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75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856B4-DBEE-4366-9646-2112AF6EB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65B929-6278-5AB5-0057-C64082DAE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97708"/>
            <a:ext cx="9906000" cy="660199"/>
          </a:xfrm>
        </p:spPr>
        <p:txBody>
          <a:bodyPr/>
          <a:lstStyle/>
          <a:p>
            <a:r>
              <a:rPr lang="en-US" sz="2800" b="1" dirty="0">
                <a:latin typeface="Calibri"/>
                <a:ea typeface="Calibri"/>
                <a:cs typeface="Calibri"/>
              </a:rPr>
              <a:t>Build Volume by Leading w/Core Urgent Care Services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9A4EE-E525-6EA4-A3DB-2A17673FF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19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7FEB351-979C-B9FB-20CC-9CC5E4FFAA56}"/>
              </a:ext>
            </a:extLst>
          </p:cNvPr>
          <p:cNvSpPr txBox="1">
            <a:spLocks/>
          </p:cNvSpPr>
          <p:nvPr/>
        </p:nvSpPr>
        <p:spPr>
          <a:xfrm>
            <a:off x="1257300" y="1322863"/>
            <a:ext cx="5194299" cy="4770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Avoid Chasing “Fads” and “Fashion”:</a:t>
            </a:r>
          </a:p>
          <a:p>
            <a:pPr marL="380365" indent="-38036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Divides management attention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Dilutes marketing spend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Consumer discretionary is fickle and fading in inflationary times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Often more competitive than urgent care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Urgent care lacks focus of pureplay providers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>
                <a:solidFill>
                  <a:srgbClr val="1C2E55"/>
                </a:solidFill>
                <a:latin typeface="Calibri"/>
                <a:ea typeface="Calibri"/>
                <a:cs typeface="Calibri"/>
              </a:rPr>
              <a:t>Undermines credibility of medical services</a:t>
            </a:r>
          </a:p>
          <a:p>
            <a:pPr marL="380365" indent="-380365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sz="20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Lowest cost provider by definition means thin margins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pic>
        <p:nvPicPr>
          <p:cNvPr id="3" name="Picture 2" descr="No alt text provided for this image">
            <a:extLst>
              <a:ext uri="{FF2B5EF4-FFF2-40B4-BE49-F238E27FC236}">
                <a16:creationId xmlns:a16="http://schemas.microsoft.com/office/drawing/2014/main" id="{FAECFF24-52F3-4AD2-66EE-3A5825AFD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1" t="16336" r="12989" b="13632"/>
          <a:stretch/>
        </p:blipFill>
        <p:spPr bwMode="auto">
          <a:xfrm>
            <a:off x="7127591" y="1414462"/>
            <a:ext cx="4278370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B18B4E-7783-6F9A-DD86-081E234B8C13}"/>
              </a:ext>
            </a:extLst>
          </p:cNvPr>
          <p:cNvSpPr txBox="1"/>
          <p:nvPr/>
        </p:nvSpPr>
        <p:spPr>
          <a:xfrm>
            <a:off x="7127591" y="4218080"/>
            <a:ext cx="41351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Botox 40-50 units per session: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$6.22 per unit wholesale supply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$12.00 per unit average retail price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Range: $10.00 to $15.00</a:t>
            </a:r>
          </a:p>
        </p:txBody>
      </p:sp>
    </p:spTree>
    <p:extLst>
      <p:ext uri="{BB962C8B-B14F-4D97-AF65-F5344CB8AC3E}">
        <p14:creationId xmlns:p14="http://schemas.microsoft.com/office/powerpoint/2010/main" val="2921246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C414B-C2CA-A9DA-6363-B760F29A9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2D994D6-3C11-D652-FB4A-ED527BA1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2801"/>
            <a:ext cx="9906000" cy="660199"/>
          </a:xfrm>
        </p:spPr>
        <p:txBody>
          <a:bodyPr anchor="ctr">
            <a:normAutofit/>
          </a:bodyPr>
          <a:lstStyle/>
          <a:p>
            <a:r>
              <a:rPr lang="en-US" b="1" dirty="0"/>
              <a:t>Weight Loss Drugs: Extensive Competition, Limited Market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35D9C-31CE-BCD2-03B1-589ADE7DB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AE41E3-7CFD-4CD1-B4A5-795D2B64649C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D8C63704-F866-10F4-7CA9-F5459EFFDF87}"/>
              </a:ext>
            </a:extLst>
          </p:cNvPr>
          <p:cNvSpPr txBox="1">
            <a:spLocks/>
          </p:cNvSpPr>
          <p:nvPr/>
        </p:nvSpPr>
        <p:spPr>
          <a:xfrm>
            <a:off x="558800" y="1278731"/>
            <a:ext cx="5697764" cy="3475037"/>
          </a:xfrm>
          <a:prstGeom prst="rect">
            <a:avLst/>
          </a:prstGeom>
        </p:spPr>
        <p:txBody>
          <a:bodyPr numCol="1" spcCol="18288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</a:pPr>
            <a:r>
              <a:rPr lang="en-US" sz="1800" dirty="0"/>
              <a:t>Expensive medications not covered by insurance without co-morbid (diabetes) diagnosis</a:t>
            </a:r>
          </a:p>
          <a:p>
            <a:pPr marL="285750" indent="-285750">
              <a:lnSpc>
                <a:spcPct val="100000"/>
              </a:lnSpc>
            </a:pPr>
            <a:r>
              <a:rPr lang="en-US" sz="1800" dirty="0"/>
              <a:t>Unreliable compounding pharmacy supply chain requiring more than one pharmacy relationship</a:t>
            </a:r>
          </a:p>
          <a:p>
            <a:pPr marL="285750" indent="-285750">
              <a:lnSpc>
                <a:spcPct val="100000"/>
              </a:lnSpc>
            </a:pPr>
            <a:r>
              <a:rPr lang="en-US" sz="1800" dirty="0"/>
              <a:t>Pharma cease-and-desist against those using brand names</a:t>
            </a:r>
          </a:p>
          <a:p>
            <a:pPr marL="285750" indent="-285750">
              <a:lnSpc>
                <a:spcPct val="100000"/>
              </a:lnSpc>
            </a:pPr>
            <a:r>
              <a:rPr lang="en-US" sz="1800" dirty="0"/>
              <a:t>Expensive pay-per-click PPC due to AdWords saturation from pharma, PCPs, diet clubs, out-of-state </a:t>
            </a:r>
            <a:r>
              <a:rPr lang="en-US" sz="1800" dirty="0" err="1"/>
              <a:t>telemed</a:t>
            </a:r>
            <a:r>
              <a:rPr lang="en-US" sz="1800" dirty="0"/>
              <a:t> providers, et. al.</a:t>
            </a:r>
          </a:p>
          <a:p>
            <a:pPr marL="285750" indent="-285750">
              <a:lnSpc>
                <a:spcPct val="100000"/>
              </a:lnSpc>
            </a:pPr>
            <a:r>
              <a:rPr lang="en-US" sz="1800" dirty="0"/>
              <a:t>Google flagging and suppressing websites, hurting the organic search of core urgent care services</a:t>
            </a:r>
          </a:p>
          <a:p>
            <a:pPr marL="285750" indent="-285750">
              <a:lnSpc>
                <a:spcPct val="100000"/>
              </a:lnSpc>
            </a:pPr>
            <a:r>
              <a:rPr lang="en-US" sz="1800" dirty="0"/>
              <a:t>Social media algorithms flagging and suppressing mention of it</a:t>
            </a:r>
          </a:p>
          <a:p>
            <a:pPr marL="285750" indent="-285750">
              <a:lnSpc>
                <a:spcPct val="100000"/>
              </a:lnSpc>
            </a:pPr>
            <a:endParaRPr lang="en-US" sz="1800" dirty="0"/>
          </a:p>
        </p:txBody>
      </p:sp>
      <p:pic>
        <p:nvPicPr>
          <p:cNvPr id="3" name="Picture 2" descr="Several bottles of medicine&#10;&#10;Description automatically generated with medium confidence">
            <a:extLst>
              <a:ext uri="{FF2B5EF4-FFF2-40B4-BE49-F238E27FC236}">
                <a16:creationId xmlns:a16="http://schemas.microsoft.com/office/drawing/2014/main" id="{FFFED9AB-2E09-AE01-BC59-6891EF1E94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38" y="1398317"/>
            <a:ext cx="5327245" cy="406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87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6D96B-11F3-BB68-CCA0-E0E190E2B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F39E68-DC9E-22D8-2405-71E4793DF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96849"/>
            <a:ext cx="9906000" cy="660199"/>
          </a:xfrm>
        </p:spPr>
        <p:txBody>
          <a:bodyPr/>
          <a:lstStyle/>
          <a:p>
            <a:r>
              <a:rPr lang="en-US" sz="2800" b="1" dirty="0">
                <a:latin typeface="Calibri"/>
                <a:ea typeface="Calibri"/>
                <a:cs typeface="Calibri"/>
              </a:rPr>
              <a:t>Building on Core Services: Rapid STI/STD Testing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C2875-D99F-4310-1760-0DDCC4702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21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D89D99-C4BD-15FD-8D0A-687207187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1274774"/>
            <a:ext cx="6242317" cy="4546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B2C8C4-384A-9CF9-2286-CC4D2611D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317" y="1274774"/>
            <a:ext cx="3326300" cy="448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33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E102D-5426-4787-DA87-74FB5D85E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B228B-1448-A233-9C96-CD16F3494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22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049EDB-7050-457B-7257-5CD5DF2CE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523450"/>
            <a:ext cx="5146951" cy="38110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92D9D1-E0F5-F55C-25A0-173182ECE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687" y="1523450"/>
            <a:ext cx="5250566" cy="3811099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32E32A05-CEFB-2483-6761-10715F8B5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96849"/>
            <a:ext cx="9906000" cy="660199"/>
          </a:xfrm>
        </p:spPr>
        <p:txBody>
          <a:bodyPr/>
          <a:lstStyle/>
          <a:p>
            <a:r>
              <a:rPr lang="en-US" sz="2800" b="1" dirty="0">
                <a:latin typeface="Calibri"/>
                <a:ea typeface="Calibri"/>
                <a:cs typeface="Calibri"/>
              </a:rPr>
              <a:t>Capturing a Greater Share of Lab Revenue In-House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32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905BE-BE22-96BA-8CEF-A24A3BEBF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58A199-B0AD-693A-A322-4DCE8195F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8482"/>
            <a:ext cx="10531104" cy="660199"/>
          </a:xfrm>
        </p:spPr>
        <p:txBody>
          <a:bodyPr anchor="ctr">
            <a:normAutofit/>
          </a:bodyPr>
          <a:lstStyle/>
          <a:p>
            <a:r>
              <a:rPr lang="en-US" b="1" dirty="0"/>
              <a:t>Occupational Medicine: Contra-Seasonal Incremental Revenue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4CE4B-EC82-3FE9-3DFF-A1BC5FBAF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AE41E3-7CFD-4CD1-B4A5-795D2B64649C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C9B1C-F837-249A-CAFA-FC72AEE9701F}"/>
              </a:ext>
            </a:extLst>
          </p:cNvPr>
          <p:cNvSpPr/>
          <p:nvPr/>
        </p:nvSpPr>
        <p:spPr>
          <a:xfrm>
            <a:off x="1803121" y="1817305"/>
            <a:ext cx="3938142" cy="25702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Multi-Component Physicals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Police/Fire Contracts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FAA, Merchant Marine, HAZWOP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OSHA Baseline and Periodic Surveillance Testing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BAEADD-AB14-1052-4CB1-1CC6E06543D5}"/>
              </a:ext>
            </a:extLst>
          </p:cNvPr>
          <p:cNvSpPr/>
          <p:nvPr/>
        </p:nvSpPr>
        <p:spPr>
          <a:xfrm>
            <a:off x="1803121" y="4426055"/>
            <a:ext cx="3936857" cy="14854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Drug Screens (</a:t>
            </a:r>
            <a:r>
              <a:rPr lang="en-US" sz="2000" dirty="0" err="1"/>
              <a:t>eScreen</a:t>
            </a:r>
            <a:r>
              <a:rPr lang="en-US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DOT Physicals (</a:t>
            </a:r>
            <a:r>
              <a:rPr lang="en-US" sz="2000" dirty="0" err="1"/>
              <a:t>FormFox</a:t>
            </a:r>
            <a:r>
              <a:rPr lang="en-US" sz="2000" dirty="0"/>
              <a:t>, </a:t>
            </a:r>
            <a:r>
              <a:rPr lang="en-US" sz="2000" dirty="0" err="1"/>
              <a:t>CerteDrive</a:t>
            </a:r>
            <a:r>
              <a:rPr lang="en-US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FE9E99-4964-D1D2-A404-313A967FACB9}"/>
              </a:ext>
            </a:extLst>
          </p:cNvPr>
          <p:cNvSpPr/>
          <p:nvPr/>
        </p:nvSpPr>
        <p:spPr>
          <a:xfrm>
            <a:off x="5810493" y="1806500"/>
            <a:ext cx="3938142" cy="25810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End-to-end injury management, coordination of imaging, specialists, physical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Light/Modified Duty, Return-to-Work Evaluations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Ergometric, ADA, Injury Prevention Consulting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Impairment / MMI Evaluations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D4A188-C3F5-305F-FC9D-24751379CE6F}"/>
              </a:ext>
            </a:extLst>
          </p:cNvPr>
          <p:cNvSpPr/>
          <p:nvPr/>
        </p:nvSpPr>
        <p:spPr>
          <a:xfrm>
            <a:off x="5810493" y="4426056"/>
            <a:ext cx="3938142" cy="14854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First report of low acuity, no time off, recordable injuries w/limited rechecks</a:t>
            </a:r>
          </a:p>
          <a:p>
            <a:endParaRPr lang="en-US" sz="2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D2A1EA-ECEE-3A52-91E0-3C1FB188AF19}"/>
              </a:ext>
            </a:extLst>
          </p:cNvPr>
          <p:cNvSpPr/>
          <p:nvPr/>
        </p:nvSpPr>
        <p:spPr>
          <a:xfrm>
            <a:off x="1289306" y="1817305"/>
            <a:ext cx="431885" cy="2570228"/>
          </a:xfrm>
          <a:prstGeom prst="rect">
            <a:avLst/>
          </a:prstGeom>
          <a:solidFill>
            <a:srgbClr val="6F9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/>
              <a:t>High Value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D54FD2-1FCA-9C85-0FBB-109175E06CA7}"/>
              </a:ext>
            </a:extLst>
          </p:cNvPr>
          <p:cNvSpPr/>
          <p:nvPr/>
        </p:nvSpPr>
        <p:spPr>
          <a:xfrm>
            <a:off x="1289307" y="4426054"/>
            <a:ext cx="454480" cy="1485478"/>
          </a:xfrm>
          <a:prstGeom prst="rect">
            <a:avLst/>
          </a:prstGeom>
          <a:solidFill>
            <a:srgbClr val="6F9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/>
              <a:t>Low Value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A71704-3CB6-B0AA-DAF0-B4D6AB9F6F98}"/>
              </a:ext>
            </a:extLst>
          </p:cNvPr>
          <p:cNvSpPr/>
          <p:nvPr/>
        </p:nvSpPr>
        <p:spPr>
          <a:xfrm rot="5400000">
            <a:off x="3544310" y="-427690"/>
            <a:ext cx="454480" cy="3936855"/>
          </a:xfrm>
          <a:prstGeom prst="rect">
            <a:avLst/>
          </a:prstGeom>
          <a:solidFill>
            <a:srgbClr val="6F9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/>
              <a:t>Employer Paid Services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1BD0F93-D2C5-71BD-ED55-DDD4B4B850C3}"/>
              </a:ext>
            </a:extLst>
          </p:cNvPr>
          <p:cNvSpPr/>
          <p:nvPr/>
        </p:nvSpPr>
        <p:spPr>
          <a:xfrm rot="5400000">
            <a:off x="7552970" y="-427688"/>
            <a:ext cx="454480" cy="3936852"/>
          </a:xfrm>
          <a:prstGeom prst="rect">
            <a:avLst/>
          </a:prstGeom>
          <a:solidFill>
            <a:srgbClr val="6F9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/>
              <a:t>Workers Compensation</a:t>
            </a:r>
          </a:p>
        </p:txBody>
      </p:sp>
    </p:spTree>
    <p:extLst>
      <p:ext uri="{BB962C8B-B14F-4D97-AF65-F5344CB8AC3E}">
        <p14:creationId xmlns:p14="http://schemas.microsoft.com/office/powerpoint/2010/main" val="883413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970A5-1ABC-C092-E760-8BA0B8D56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83E65D-4F00-58B9-A09E-7E8416CB0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2801"/>
            <a:ext cx="9906000" cy="660199"/>
          </a:xfrm>
        </p:spPr>
        <p:txBody>
          <a:bodyPr anchor="ctr">
            <a:normAutofit/>
          </a:bodyPr>
          <a:lstStyle/>
          <a:p>
            <a:r>
              <a:rPr lang="en-US" b="1" dirty="0"/>
              <a:t>Municipal Employment: 2x Injury Rate of Private Sector (~3%)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AD02D-2E1C-FD0F-C962-1E1C29A912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38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AE41E3-7CFD-4CD1-B4A5-795D2B64649C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pic>
        <p:nvPicPr>
          <p:cNvPr id="3" name="Picture 2" descr="Image preview">
            <a:extLst>
              <a:ext uri="{FF2B5EF4-FFF2-40B4-BE49-F238E27FC236}">
                <a16:creationId xmlns:a16="http://schemas.microsoft.com/office/drawing/2014/main" id="{3945AE6A-C0E7-558F-E4DB-D50DCDE93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195" y="1346570"/>
            <a:ext cx="6771905" cy="45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41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E1C68-801A-3555-DE5F-C6CE2594B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2C81-4CD7-48A0-98E1-D46115209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800" y="-990610"/>
            <a:ext cx="10858500" cy="2254270"/>
          </a:xfrm>
        </p:spPr>
        <p:txBody>
          <a:bodyPr>
            <a:normAutofit/>
          </a:bodyPr>
          <a:lstStyle/>
          <a:p>
            <a:r>
              <a:rPr lang="en-US" sz="3200" b="1" dirty="0"/>
              <a:t>Take-Home Points: Respect the Basic Economics of Urgent Care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F781F-D374-C210-3CA9-704B968A0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25</a:t>
            </a:fld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6B238713-8111-D3E1-BBA1-8CA333C619CE}"/>
              </a:ext>
            </a:extLst>
          </p:cNvPr>
          <p:cNvSpPr txBox="1">
            <a:spLocks/>
          </p:cNvSpPr>
          <p:nvPr/>
        </p:nvSpPr>
        <p:spPr>
          <a:xfrm>
            <a:off x="1599845" y="1383506"/>
            <a:ext cx="8229955" cy="3544888"/>
          </a:xfrm>
          <a:prstGeom prst="rect">
            <a:avLst/>
          </a:prstGeom>
        </p:spPr>
        <p:txBody>
          <a:bodyPr numCol="1" spcCol="18288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365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Majority of expense inside of four walls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Scale economies pertain to marketing, functional expertise, SOPs and labor utilization 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Lean operations control cost and cross-utilize staff</a:t>
            </a:r>
          </a:p>
          <a:p>
            <a:pPr marL="380365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throughput increases capacity and patient satisfaction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Under-utilized labor is the greatest operating cost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Wait times is the top determinant of patient satisfaction</a:t>
            </a:r>
          </a:p>
          <a:p>
            <a:pPr marL="380365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Drive year-round volume 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Maintain (expand upon) full urgent care capabilities 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Pediatric focus appealing to moms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Accept patients until doors locked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Find opportunity in trade area and demographic shifts</a:t>
            </a:r>
          </a:p>
          <a:p>
            <a:pPr marL="380365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Maximize reimbursable services 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Understand contracts and capture all charges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Utilize in-house services as clinically appropriate </a:t>
            </a:r>
          </a:p>
          <a:p>
            <a:pPr marL="1142365" lvl="1" indent="-380365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Add services relevant to the urgent care presentation</a:t>
            </a:r>
          </a:p>
          <a:p>
            <a:pPr marL="285750" indent="-285750">
              <a:spcBef>
                <a:spcPts val="0"/>
              </a:spcBef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182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93A7E-B876-BF80-64FB-B0053A3E7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0B6FE-69E3-A009-4A24-D704025D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DAE41E3-7CFD-4CD1-B4A5-795D2B64649C}" type="slidenum">
              <a:rPr lang="en-US" smtClean="0"/>
              <a:t>26</a:t>
            </a:fld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48F3CD-4380-BE2A-491C-951A9F522953}"/>
              </a:ext>
            </a:extLst>
          </p:cNvPr>
          <p:cNvSpPr txBox="1">
            <a:spLocks/>
          </p:cNvSpPr>
          <p:nvPr/>
        </p:nvSpPr>
        <p:spPr>
          <a:xfrm>
            <a:off x="6242304" y="2367852"/>
            <a:ext cx="4073891" cy="2353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Alan Ayers, President</a:t>
            </a:r>
          </a:p>
          <a:p>
            <a:pPr marL="0" indent="0">
              <a:buNone/>
            </a:pPr>
            <a:r>
              <a:rPr lang="en-US" sz="2400" dirty="0"/>
              <a:t>Urgent Care Consultants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891A4-0D6E-420D-C625-3B6F9573DD08}"/>
              </a:ext>
            </a:extLst>
          </p:cNvPr>
          <p:cNvSpPr txBox="1">
            <a:spLocks/>
          </p:cNvSpPr>
          <p:nvPr/>
        </p:nvSpPr>
        <p:spPr>
          <a:xfrm>
            <a:off x="6242304" y="3365829"/>
            <a:ext cx="5635999" cy="2353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aayers@urgentcareconsultants.com</a:t>
            </a:r>
            <a:endParaRPr lang="en-US" sz="2400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FD27B0A-5FAB-16B7-29BE-CC5B6E991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304" y="4060766"/>
            <a:ext cx="3319619" cy="9184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6A63EC-23BA-3363-A9B4-93A24B1306D1}"/>
              </a:ext>
            </a:extLst>
          </p:cNvPr>
          <p:cNvSpPr txBox="1"/>
          <p:nvPr/>
        </p:nvSpPr>
        <p:spPr>
          <a:xfrm>
            <a:off x="6478278" y="123276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err="1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75F3881-33FB-8D8C-2360-7ED189CD7A64}"/>
              </a:ext>
            </a:extLst>
          </p:cNvPr>
          <p:cNvSpPr txBox="1">
            <a:spLocks/>
          </p:cNvSpPr>
          <p:nvPr/>
        </p:nvSpPr>
        <p:spPr>
          <a:xfrm>
            <a:off x="6242304" y="1385169"/>
            <a:ext cx="4073891" cy="2353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Let’s keep in touch!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3FD639-13BD-46C9-F403-BBB561709970}"/>
              </a:ext>
            </a:extLst>
          </p:cNvPr>
          <p:cNvSpPr txBox="1"/>
          <p:nvPr/>
        </p:nvSpPr>
        <p:spPr>
          <a:xfrm>
            <a:off x="6630678" y="138516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err="1"/>
          </a:p>
        </p:txBody>
      </p:sp>
    </p:spTree>
    <p:extLst>
      <p:ext uri="{BB962C8B-B14F-4D97-AF65-F5344CB8AC3E}">
        <p14:creationId xmlns:p14="http://schemas.microsoft.com/office/powerpoint/2010/main" val="6879181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alUCA Conference 2024">
      <a:dk1>
        <a:sysClr val="windowText" lastClr="000000"/>
      </a:dk1>
      <a:lt1>
        <a:sysClr val="window" lastClr="FFFFFF"/>
      </a:lt1>
      <a:dk2>
        <a:srgbClr val="00424A"/>
      </a:dk2>
      <a:lt2>
        <a:srgbClr val="23B099"/>
      </a:lt2>
      <a:accent1>
        <a:srgbClr val="081A29"/>
      </a:accent1>
      <a:accent2>
        <a:srgbClr val="024F81"/>
      </a:accent2>
      <a:accent3>
        <a:srgbClr val="79BC43"/>
      </a:accent3>
      <a:accent4>
        <a:srgbClr val="F16163"/>
      </a:accent4>
      <a:accent5>
        <a:srgbClr val="DA1C5C"/>
      </a:accent5>
      <a:accent6>
        <a:srgbClr val="FBB040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lUCA Conference 2024 - Presentation Template.potx" id="{144DE23C-070D-4CC9-82E9-B1BB59324B29}" vid="{2AFA61CD-302E-4743-8856-C46CFF9A42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D0D9E5503127428BD493F68C2B567B" ma:contentTypeVersion="5" ma:contentTypeDescription="Create a new document." ma:contentTypeScope="" ma:versionID="265878617326f8683dcba2e4edecd0bf">
  <xsd:schema xmlns:xsd="http://www.w3.org/2001/XMLSchema" xmlns:xs="http://www.w3.org/2001/XMLSchema" xmlns:p="http://schemas.microsoft.com/office/2006/metadata/properties" xmlns:ns3="f021b698-a0eb-4bac-9433-da0763d3dd49" xmlns:ns4="a5373ae6-50e5-412f-89f2-3fe64de4f1f4" targetNamespace="http://schemas.microsoft.com/office/2006/metadata/properties" ma:root="true" ma:fieldsID="bdaa7978a15ad8320ba22ce551d2def5" ns3:_="" ns4:_="">
    <xsd:import namespace="f021b698-a0eb-4bac-9433-da0763d3dd49"/>
    <xsd:import namespace="a5373ae6-50e5-412f-89f2-3fe64de4f1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21b698-a0eb-4bac-9433-da0763d3dd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373ae6-50e5-412f-89f2-3fe64de4f1f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8A99C4-293A-4BE0-9E7D-A6B4889E9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21b698-a0eb-4bac-9433-da0763d3dd49"/>
    <ds:schemaRef ds:uri="a5373ae6-50e5-412f-89f2-3fe64de4f1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49D932-5D1B-42D4-B9DA-E05E644F5F15}">
  <ds:schemaRefs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a5373ae6-50e5-412f-89f2-3fe64de4f1f4"/>
    <ds:schemaRef ds:uri="f021b698-a0eb-4bac-9433-da0763d3dd49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32CB8C7-C9E4-4B5D-BEB5-AD8F7CB18B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17792</TotalTime>
  <Words>1235</Words>
  <Application>Microsoft Office PowerPoint</Application>
  <PresentationFormat>Widescreen</PresentationFormat>
  <Paragraphs>170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-apple-system</vt:lpstr>
      <vt:lpstr>Arial</vt:lpstr>
      <vt:lpstr>Calibre Regular</vt:lpstr>
      <vt:lpstr>Calibri</vt:lpstr>
      <vt:lpstr>Tahoma</vt:lpstr>
      <vt:lpstr>Office Theme</vt:lpstr>
      <vt:lpstr>think-cell Slide</vt:lpstr>
      <vt:lpstr>PowerPoint Presentation</vt:lpstr>
      <vt:lpstr>Alan Ayers</vt:lpstr>
      <vt:lpstr>14,360 Urgent Care Centers in the United States</vt:lpstr>
      <vt:lpstr>Urgent Care Investors Expect Revenue Growth</vt:lpstr>
      <vt:lpstr>2024 YTD Urgent Care De Novo Growth</vt:lpstr>
      <vt:lpstr>Rooftop Growth: First Generation Struggles, Rural Growth Leads</vt:lpstr>
      <vt:lpstr>Growing Revenues Without Growing Profits is Simply Working Harder,  Not Smarter</vt:lpstr>
      <vt:lpstr>Basic Economics of Urgent Care</vt:lpstr>
      <vt:lpstr>Surplus (Unutilized) Provider Capacity is the #1 Expense of Urgent Care Centers</vt:lpstr>
      <vt:lpstr>Case Rate Reimbursement and Acuity Degradation</vt:lpstr>
      <vt:lpstr>New Patients: Latinos Account 70% of U.S. Population Growth</vt:lpstr>
      <vt:lpstr>Executing Well in the Urgent Care Business</vt:lpstr>
      <vt:lpstr>Maintaining Full Urgent Care Capabilities and Hours</vt:lpstr>
      <vt:lpstr>Percent of Visits w/X-ray, Procedure Codes per Visit</vt:lpstr>
      <vt:lpstr>Outspending Competitors on Advertising</vt:lpstr>
      <vt:lpstr>Solid Leadership with a Patient Experience Focus</vt:lpstr>
      <vt:lpstr>40% of centers surveyed turned away patients during the last hour of the day</vt:lpstr>
      <vt:lpstr>Urgent Care Draws Patients In</vt:lpstr>
      <vt:lpstr>Build Volume by Leading w/Core Urgent Care Services</vt:lpstr>
      <vt:lpstr>Weight Loss Drugs: Extensive Competition, Limited Market</vt:lpstr>
      <vt:lpstr>Building on Core Services: Rapid STI/STD Testing</vt:lpstr>
      <vt:lpstr>Capturing a Greater Share of Lab Revenue In-House</vt:lpstr>
      <vt:lpstr>Occupational Medicine: Contra-Seasonal Incremental Revenue</vt:lpstr>
      <vt:lpstr>Municipal Employment: 2x Injury Rate of Private Sector (~3%)</vt:lpstr>
      <vt:lpstr>Take-Home Points: Respect the Basic Economics of Urgent Care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Franke</dc:creator>
  <cp:lastModifiedBy>Alan Ayers</cp:lastModifiedBy>
  <cp:revision>5</cp:revision>
  <dcterms:created xsi:type="dcterms:W3CDTF">2024-10-22T17:43:56Z</dcterms:created>
  <dcterms:modified xsi:type="dcterms:W3CDTF">2024-11-08T00:20:10Z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0x01010077D0D9E5503127428BD493F68C2B567B</vt:lpwstr>
  </property>
</Properties>
</file>