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98" r:id="rId4"/>
  </p:sldMasterIdLst>
  <p:notesMasterIdLst>
    <p:notesMasterId r:id="rId29"/>
  </p:notesMasterIdLst>
  <p:handoutMasterIdLst>
    <p:handoutMasterId r:id="rId30"/>
  </p:handoutMasterIdLst>
  <p:sldIdLst>
    <p:sldId id="259" r:id="rId5"/>
    <p:sldId id="263" r:id="rId6"/>
    <p:sldId id="261" r:id="rId7"/>
    <p:sldId id="265" r:id="rId8"/>
    <p:sldId id="266" r:id="rId9"/>
    <p:sldId id="262" r:id="rId10"/>
    <p:sldId id="275" r:id="rId11"/>
    <p:sldId id="268" r:id="rId12"/>
    <p:sldId id="269" r:id="rId13"/>
    <p:sldId id="270" r:id="rId14"/>
    <p:sldId id="276" r:id="rId15"/>
    <p:sldId id="277" r:id="rId16"/>
    <p:sldId id="271" r:id="rId17"/>
    <p:sldId id="272" r:id="rId18"/>
    <p:sldId id="278" r:id="rId19"/>
    <p:sldId id="273" r:id="rId20"/>
    <p:sldId id="279" r:id="rId21"/>
    <p:sldId id="280" r:id="rId22"/>
    <p:sldId id="274" r:id="rId23"/>
    <p:sldId id="281" r:id="rId24"/>
    <p:sldId id="282" r:id="rId25"/>
    <p:sldId id="260" r:id="rId26"/>
    <p:sldId id="283" r:id="rId27"/>
    <p:sldId id="285" r:id="rId2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862AC9-7CEC-46BB-B14B-35818A676782}">
          <p14:sldIdLst>
            <p14:sldId id="259"/>
            <p14:sldId id="263"/>
            <p14:sldId id="261"/>
            <p14:sldId id="265"/>
            <p14:sldId id="266"/>
            <p14:sldId id="262"/>
            <p14:sldId id="275"/>
            <p14:sldId id="268"/>
            <p14:sldId id="269"/>
            <p14:sldId id="270"/>
            <p14:sldId id="276"/>
            <p14:sldId id="277"/>
            <p14:sldId id="271"/>
            <p14:sldId id="272"/>
            <p14:sldId id="278"/>
            <p14:sldId id="273"/>
            <p14:sldId id="279"/>
            <p14:sldId id="280"/>
            <p14:sldId id="274"/>
            <p14:sldId id="281"/>
            <p14:sldId id="282"/>
            <p14:sldId id="260"/>
            <p14:sldId id="283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matheny@UCAOA.local" initials="c" lastIdx="0" clrIdx="0">
    <p:extLst>
      <p:ext uri="{19B8F6BF-5375-455C-9EA6-DF929625EA0E}">
        <p15:presenceInfo xmlns:p15="http://schemas.microsoft.com/office/powerpoint/2012/main" userId="S-1-5-21-3129609167-3521144788-2432628500-2158" providerId="AD"/>
      </p:ext>
    </p:extLst>
  </p:cmAuthor>
  <p:cmAuthor id="2" name="Tammi DeGeneres" initials="TD" lastIdx="2" clrIdx="1">
    <p:extLst>
      <p:ext uri="{19B8F6BF-5375-455C-9EA6-DF929625EA0E}">
        <p15:presenceInfo xmlns:p15="http://schemas.microsoft.com/office/powerpoint/2012/main" userId="S::tdegeneres@phcurgentcare.com::7197379c-5a9e-4586-a6c9-63599f7b76ed" providerId="AD"/>
      </p:ext>
    </p:extLst>
  </p:cmAuthor>
  <p:cmAuthor id="3" name="Jennifer Tucker" initials="JT" lastIdx="1" clrIdx="2">
    <p:extLst>
      <p:ext uri="{19B8F6BF-5375-455C-9EA6-DF929625EA0E}">
        <p15:presenceInfo xmlns:p15="http://schemas.microsoft.com/office/powerpoint/2012/main" userId="Jennifer Tuc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D80"/>
    <a:srgbClr val="0855A3"/>
    <a:srgbClr val="FFFFFF"/>
    <a:srgbClr val="C0C0C0"/>
    <a:srgbClr val="0180BF"/>
    <a:srgbClr val="03788F"/>
    <a:srgbClr val="038AA5"/>
    <a:srgbClr val="039EBD"/>
    <a:srgbClr val="73737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89316" autoAdjust="0"/>
  </p:normalViewPr>
  <p:slideViewPr>
    <p:cSldViewPr snapToGrid="0">
      <p:cViewPr>
        <p:scale>
          <a:sx n="50" d="100"/>
          <a:sy n="50" d="100"/>
        </p:scale>
        <p:origin x="158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22000"/>
                </a:prstClr>
              </a:outerShdw>
            </a:effectLst>
          </c:spPr>
          <c:dPt>
            <c:idx val="0"/>
            <c:bubble3D val="0"/>
            <c:spPr>
              <a:solidFill>
                <a:srgbClr val="194BA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22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C88-456B-B458-8B149896AF1F}"/>
              </c:ext>
            </c:extLst>
          </c:dPt>
          <c:dPt>
            <c:idx val="1"/>
            <c:bubble3D val="0"/>
            <c:spPr>
              <a:solidFill>
                <a:srgbClr val="6B8F57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22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C88-456B-B458-8B149896AF1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lnSpc>
                      <a:spcPts val="2200"/>
                    </a:lnSpc>
                    <a:defRPr sz="2000" b="1" i="0" u="none" strike="noStrike" kern="1200" baseline="0">
                      <a:solidFill>
                        <a:schemeClr val="bg1"/>
                      </a:solidFill>
                      <a:effectLst>
                        <a:outerShdw blurRad="50800" dist="63500" dir="2700000" algn="tl" rotWithShape="0">
                          <a:schemeClr val="accent1">
                            <a:lumMod val="50000"/>
                            <a:alpha val="67000"/>
                          </a:scheme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209447598755493"/>
                      <c:h val="0.2937859480209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C88-456B-B458-8B149896AF1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lnSpc>
                      <a:spcPts val="2200"/>
                    </a:lnSpc>
                    <a:defRPr sz="2000" b="1" i="0" u="none" strike="noStrike" kern="1200" baseline="0">
                      <a:solidFill>
                        <a:schemeClr val="bg1"/>
                      </a:solidFill>
                      <a:effectLst>
                        <a:outerShdw blurRad="50800" dist="63500" dir="2700000" algn="tl" rotWithShape="0">
                          <a:schemeClr val="accent2">
                            <a:lumMod val="50000"/>
                            <a:alpha val="70000"/>
                          </a:scheme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209447598755493"/>
                      <c:h val="0.2937859480209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C88-456B-B458-8B149896AF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lnSpc>
                    <a:spcPts val="2200"/>
                  </a:lnSpc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Surplus Capacity</c:v>
                </c:pt>
                <c:pt idx="1">
                  <c:v>Utilized Capacity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</c:v>
                </c:pt>
                <c:pt idx="1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88-456B-B458-8B149896A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lnSpc>
          <a:spcPts val="1200"/>
        </a:lnSpc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Gross Profit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Sheet1!$B$2:$D$2</c:f>
              <c:numCache>
                <c:formatCode>_("$"* #,##0_);_("$"* \(#,##0\);_("$"* "-"??_);_(@_)</c:formatCode>
                <c:ptCount val="3"/>
                <c:pt idx="0">
                  <c:v>850000</c:v>
                </c:pt>
                <c:pt idx="1">
                  <c:v>1390000</c:v>
                </c:pt>
                <c:pt idx="2">
                  <c:v>1550000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70-41A6-95A8-A519412A787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Op Ex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val>
            <c:numRef>
              <c:f>Sheet1!$B$3:$D$3</c:f>
              <c:numCache>
                <c:formatCode>_("$"* #,##0_);_("$"* \(#,##0\);_("$"* "-"??_);_(@_)</c:formatCode>
                <c:ptCount val="3"/>
                <c:pt idx="0">
                  <c:v>875000</c:v>
                </c:pt>
                <c:pt idx="1">
                  <c:v>1100000</c:v>
                </c:pt>
                <c:pt idx="2">
                  <c:v>1200000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70-41A6-95A8-A519412A787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Sheet1!$B$4:$D$4</c:f>
              <c:numCache>
                <c:formatCode>_("$"* #,##0_);_("$"* \(#,##0\);_("$"* "-"??_);_(@_)</c:formatCode>
                <c:ptCount val="3"/>
                <c:pt idx="0">
                  <c:v>-150000</c:v>
                </c:pt>
                <c:pt idx="1">
                  <c:v>300000</c:v>
                </c:pt>
                <c:pt idx="2">
                  <c:v>425000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70-41A6-95A8-A519412A7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5882912"/>
        <c:axId val="1335880512"/>
      </c:barChart>
      <c:catAx>
        <c:axId val="133588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880512"/>
        <c:crosses val="autoZero"/>
        <c:auto val="1"/>
        <c:lblAlgn val="ctr"/>
        <c:lblOffset val="100"/>
        <c:noMultiLvlLbl val="0"/>
      </c:catAx>
      <c:valAx>
        <c:axId val="133588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88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49A550-2F02-4123-8BBC-A8C98FC9DC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51A3C8-C0CF-428F-ACBA-D3DC2A7DBB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887" y="0"/>
            <a:ext cx="3078048" cy="470356"/>
          </a:xfrm>
          <a:prstGeom prst="rect">
            <a:avLst/>
          </a:prstGeom>
        </p:spPr>
        <p:txBody>
          <a:bodyPr vert="horz" lIns="89132" tIns="44566" rIns="89132" bIns="44566" rtlCol="0"/>
          <a:lstStyle>
            <a:lvl1pPr algn="r">
              <a:defRPr sz="1200"/>
            </a:lvl1pPr>
          </a:lstStyle>
          <a:p>
            <a:fld id="{1F5C8040-0B37-46DA-A0C9-D6B5E582D5D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549E3D-CB1A-4AE9-A610-7FA0928E32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76444-5CDE-4A0F-88EB-843CBF6705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887" y="8918120"/>
            <a:ext cx="3078048" cy="470355"/>
          </a:xfrm>
          <a:prstGeom prst="rect">
            <a:avLst/>
          </a:prstGeom>
        </p:spPr>
        <p:txBody>
          <a:bodyPr vert="horz" lIns="89132" tIns="44566" rIns="89132" bIns="44566" rtlCol="0" anchor="b"/>
          <a:lstStyle>
            <a:lvl1pPr algn="r">
              <a:defRPr sz="1200"/>
            </a:lvl1pPr>
          </a:lstStyle>
          <a:p>
            <a:fld id="{4639D63F-341C-4AD3-9328-F0AED63D1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42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1"/>
            <a:ext cx="3077739" cy="471054"/>
          </a:xfrm>
          <a:prstGeom prst="rect">
            <a:avLst/>
          </a:prstGeom>
        </p:spPr>
        <p:txBody>
          <a:bodyPr vert="horz" lIns="94222" tIns="47112" rIns="94222" bIns="47112" rtlCol="0"/>
          <a:lstStyle>
            <a:lvl1pPr algn="r">
              <a:defRPr sz="1300"/>
            </a:lvl1pPr>
          </a:lstStyle>
          <a:p>
            <a:fld id="{9EA35727-1C7A-497B-B15A-F7760BD8A48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2" tIns="47112" rIns="94222" bIns="471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3"/>
          </a:xfrm>
          <a:prstGeom prst="rect">
            <a:avLst/>
          </a:prstGeom>
        </p:spPr>
        <p:txBody>
          <a:bodyPr vert="horz" lIns="94222" tIns="47112" rIns="94222" bIns="471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2" tIns="47112" rIns="94222" bIns="47112" rtlCol="0" anchor="b"/>
          <a:lstStyle>
            <a:lvl1pPr algn="r">
              <a:defRPr sz="1300"/>
            </a:lvl1pPr>
          </a:lstStyle>
          <a:p>
            <a:fld id="{9207B7BA-7BE5-4B54-ACCF-FFDF7E1E7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9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EBE59-4236-4496-A601-66F69B035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121" y="3427916"/>
            <a:ext cx="9144000" cy="628122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rgbClr val="3D5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9FE08F47-ACA5-5F52-3EDB-941CAFE42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2025 Urgent Care Association</a:t>
            </a:r>
          </a:p>
        </p:txBody>
      </p:sp>
      <p:pic>
        <p:nvPicPr>
          <p:cNvPr id="4" name="Picture 3" descr="A logo for urgent care association&#10;&#10;Description automatically generated">
            <a:extLst>
              <a:ext uri="{FF2B5EF4-FFF2-40B4-BE49-F238E27FC236}">
                <a16:creationId xmlns:a16="http://schemas.microsoft.com/office/drawing/2014/main" id="{18F4C485-1488-C597-100C-BEF2896F14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5" y="854710"/>
            <a:ext cx="3326467" cy="238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9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F4D5-2DCB-451C-BD8C-59A2711E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D5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620A5-1DE8-46B4-A4D0-1B17EA86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5" y="1383680"/>
            <a:ext cx="11410649" cy="447864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0D6BF-22DB-2189-B4A1-238DADCF5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2025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852459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BC46-A273-5041-8ED2-00793F30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D5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1E73086D-5B6C-1AD0-AF01-48B3B0514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2025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50414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Content Body 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FDB4-546C-40E4-AF0D-1F5C5B54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D5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19A7C-8272-46DF-B517-6BF1B15A4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892" y="1459865"/>
            <a:ext cx="548470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39159-10E0-4182-99BE-7D456442A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834" y="1459865"/>
            <a:ext cx="548470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25C2F50-FC83-44DA-CE0C-562DAAC92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2025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72654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14D1375-9556-7341-9C03-1E9AA6A11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7" y="3413103"/>
            <a:ext cx="5577745" cy="590931"/>
          </a:xfrm>
        </p:spPr>
        <p:txBody>
          <a:bodyPr wrap="none" anchor="b">
            <a:spAutoFit/>
          </a:bodyPr>
          <a:lstStyle>
            <a:lvl1pPr algn="l">
              <a:defRPr sz="3600">
                <a:solidFill>
                  <a:srgbClr val="3D5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0C2885-012A-534C-8478-91AB4A6E2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025" y="4224059"/>
            <a:ext cx="7038763" cy="63302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8E771FE8-A7EC-B108-4FC2-1C1940769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2025 Urgent Care Association</a:t>
            </a:r>
          </a:p>
        </p:txBody>
      </p:sp>
      <p:pic>
        <p:nvPicPr>
          <p:cNvPr id="3" name="Picture 2" descr="A logo for urgent care association&#10;&#10;Description automatically generated">
            <a:extLst>
              <a:ext uri="{FF2B5EF4-FFF2-40B4-BE49-F238E27FC236}">
                <a16:creationId xmlns:a16="http://schemas.microsoft.com/office/drawing/2014/main" id="{7BF544E3-4039-45D2-EC2C-8418E2A0F4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5" y="854710"/>
            <a:ext cx="3326467" cy="238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7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3C73E3E6-0CC4-ECA0-27AD-FAA4328E8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2025 Urgent 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16665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BE0844-7A36-8741-20A1-38591CA1C4CB}"/>
              </a:ext>
            </a:extLst>
          </p:cNvPr>
          <p:cNvSpPr/>
          <p:nvPr userDrawn="1"/>
        </p:nvSpPr>
        <p:spPr>
          <a:xfrm>
            <a:off x="0" y="5990004"/>
            <a:ext cx="12192000" cy="867996"/>
          </a:xfrm>
          <a:prstGeom prst="rect">
            <a:avLst/>
          </a:prstGeom>
          <a:gradFill flip="none" rotWithShape="1">
            <a:gsLst>
              <a:gs pos="0">
                <a:srgbClr val="3D5D80">
                  <a:shade val="30000"/>
                  <a:satMod val="115000"/>
                </a:srgbClr>
              </a:gs>
              <a:gs pos="50000">
                <a:srgbClr val="3D5D80">
                  <a:shade val="67500"/>
                  <a:satMod val="115000"/>
                </a:srgbClr>
              </a:gs>
              <a:gs pos="100000">
                <a:srgbClr val="3D5D8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860F3C-12FD-4CAC-8B9D-03C88F13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93" y="315878"/>
            <a:ext cx="11410648" cy="925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C6683-1E45-48EE-A8CF-36D55D395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895" y="1383680"/>
            <a:ext cx="11410649" cy="4606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1250C4B5-1B14-9041-AF2E-7C0D23717F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© 2025 Urgent Care Association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7C1232-CDF3-2E4E-90BE-CD1849824A9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58" y="6153725"/>
            <a:ext cx="28829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8" r:id="rId3"/>
    <p:sldLayoutId id="2147483702" r:id="rId4"/>
    <p:sldLayoutId id="2147483704" r:id="rId5"/>
    <p:sldLayoutId id="2147483705" r:id="rId6"/>
  </p:sldLayoutIdLst>
  <p:hf hdr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3D5D80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33363" indent="-233363" algn="l" defTabSz="514350" rtl="0" eaLnBrk="1" latinLnBrk="0" hangingPunct="1">
        <a:lnSpc>
          <a:spcPct val="150000"/>
        </a:lnSpc>
        <a:spcBef>
          <a:spcPts val="563"/>
        </a:spcBef>
        <a:buFont typeface="Arial" panose="020B0604020202020204" pitchFamily="34" charset="0"/>
        <a:buChar char="•"/>
        <a:tabLst/>
        <a:defRPr sz="28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66725" indent="-209550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tabLst/>
        <a:defRPr sz="24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750888" indent="-23653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tabLst/>
        <a:defRPr sz="20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74725" indent="-203200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208088" indent="-179388" algn="l" defTabSz="514350" rtl="0" eaLnBrk="1" latinLnBrk="0" hangingPunct="1">
        <a:lnSpc>
          <a:spcPct val="150000"/>
        </a:lnSpc>
        <a:spcBef>
          <a:spcPts val="281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A903B4-1AF1-9BEA-014C-D86A577A47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</a:rPr>
              <a:t>Welcome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</a:rPr>
              <a:t>Start-up Success in Urgent Care</a:t>
            </a:r>
            <a:br>
              <a:rPr lang="en-US" sz="3600" dirty="0"/>
            </a:br>
            <a:r>
              <a:rPr lang="en-US" sz="3200" dirty="0"/>
              <a:t>Alan Ayers, President</a:t>
            </a:r>
            <a:br>
              <a:rPr lang="en-US" sz="3600" dirty="0"/>
            </a:br>
            <a:r>
              <a:rPr lang="en-US" sz="3200" dirty="0"/>
              <a:t>Heather Real, Senior Consultant</a:t>
            </a:r>
            <a:br>
              <a:rPr lang="en-US" sz="3200" dirty="0"/>
            </a:br>
            <a:r>
              <a:rPr lang="en-US" sz="3200" dirty="0"/>
              <a:t>Urgent Care Consultants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62B5D2-5ADC-2062-B3AB-1FD713E70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</p:spPr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4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AA50-1B9D-A97B-39E6-775EBE8D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7" y="3413103"/>
            <a:ext cx="5770619" cy="1089529"/>
          </a:xfrm>
        </p:spPr>
        <p:txBody>
          <a:bodyPr/>
          <a:lstStyle/>
          <a:p>
            <a:r>
              <a:rPr lang="en-US" b="1" dirty="0"/>
              <a:t>Urgent Care Overview, Trends, </a:t>
            </a:r>
            <a:br>
              <a:rPr lang="en-US" b="1" dirty="0"/>
            </a:br>
            <a:r>
              <a:rPr lang="en-US" b="1" dirty="0"/>
              <a:t>Differentiators and Economics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4BAB-7158-569C-8709-0BC2D2356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5" name="Picture 4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F3BD18BB-984A-CAE1-8966-36537E937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39" y="253767"/>
            <a:ext cx="2485305" cy="68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9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B0632-FF46-1D9E-974F-FBD0978C9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 Years of Profitable Urgent Care Growth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5EA3F9-94C7-04A5-3283-14354F8C0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3E72F54-8752-2FA8-1258-F92FA2B97825}"/>
              </a:ext>
            </a:extLst>
          </p:cNvPr>
          <p:cNvGrpSpPr>
            <a:grpSpLocks noChangeAspect="1"/>
          </p:cNvGrpSpPr>
          <p:nvPr/>
        </p:nvGrpSpPr>
        <p:grpSpPr>
          <a:xfrm>
            <a:off x="1728011" y="1208344"/>
            <a:ext cx="8872411" cy="4639464"/>
            <a:chOff x="1260776" y="1967553"/>
            <a:chExt cx="16174386" cy="8457731"/>
          </a:xfrm>
        </p:grpSpPr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464B5B9F-BFB5-AE13-2C5D-EB62BEA59DB3}"/>
                </a:ext>
              </a:extLst>
            </p:cNvPr>
            <p:cNvSpPr/>
            <p:nvPr/>
          </p:nvSpPr>
          <p:spPr>
            <a:xfrm>
              <a:off x="1260776" y="1978382"/>
              <a:ext cx="3431742" cy="2273943"/>
            </a:xfrm>
            <a:prstGeom prst="rightArrow">
              <a:avLst/>
            </a:prstGeom>
            <a:solidFill>
              <a:srgbClr val="D4A32A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Physician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Entrepreneurs</a:t>
              </a:r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97EFA072-F526-0186-AB24-D5F1FD0E8A19}"/>
                </a:ext>
              </a:extLst>
            </p:cNvPr>
            <p:cNvSpPr/>
            <p:nvPr/>
          </p:nvSpPr>
          <p:spPr>
            <a:xfrm>
              <a:off x="4911158" y="1978382"/>
              <a:ext cx="3431742" cy="2273943"/>
            </a:xfrm>
            <a:prstGeom prst="rightArrow">
              <a:avLst/>
            </a:prstGeom>
            <a:solidFill>
              <a:srgbClr val="D4A32A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Local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Multi-Site Scaling</a:t>
              </a:r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8EB9E625-E7CD-3AF1-6709-3CB353DDBBFB}"/>
                </a:ext>
              </a:extLst>
            </p:cNvPr>
            <p:cNvSpPr/>
            <p:nvPr/>
          </p:nvSpPr>
          <p:spPr>
            <a:xfrm>
              <a:off x="8561540" y="1967553"/>
              <a:ext cx="3431742" cy="2273943"/>
            </a:xfrm>
            <a:prstGeom prst="rightArrow">
              <a:avLst/>
            </a:prstGeom>
            <a:solidFill>
              <a:srgbClr val="D4A32A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Platform Rooftop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Growth</a:t>
              </a:r>
            </a:p>
          </p:txBody>
        </p:sp>
        <p:sp>
          <p:nvSpPr>
            <p:cNvPr id="52" name="Arrow: Right 51">
              <a:extLst>
                <a:ext uri="{FF2B5EF4-FFF2-40B4-BE49-F238E27FC236}">
                  <a16:creationId xmlns:a16="http://schemas.microsoft.com/office/drawing/2014/main" id="{36AC6C0B-554C-3ADF-1F71-2CC302BAD45A}"/>
                </a:ext>
              </a:extLst>
            </p:cNvPr>
            <p:cNvSpPr/>
            <p:nvPr/>
          </p:nvSpPr>
          <p:spPr>
            <a:xfrm>
              <a:off x="13777772" y="1967553"/>
              <a:ext cx="3657390" cy="2273943"/>
            </a:xfrm>
            <a:prstGeom prst="rightArrow">
              <a:avLst/>
            </a:prstGeom>
            <a:solidFill>
              <a:srgbClr val="00B050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New/New/New/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New/New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F56DE66-FAE7-002D-D577-C1BC9458C27A}"/>
                </a:ext>
              </a:extLst>
            </p:cNvPr>
            <p:cNvSpPr/>
            <p:nvPr/>
          </p:nvSpPr>
          <p:spPr>
            <a:xfrm>
              <a:off x="1260776" y="4588384"/>
              <a:ext cx="3431742" cy="1252109"/>
            </a:xfrm>
            <a:prstGeom prst="rect">
              <a:avLst/>
            </a:prstGeom>
            <a:solidFill>
              <a:srgbClr val="D4A32A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Lifestyle and Investment 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43E4414-4BD4-CCFF-AAFF-669765F6F95B}"/>
                </a:ext>
              </a:extLst>
            </p:cNvPr>
            <p:cNvSpPr/>
            <p:nvPr/>
          </p:nvSpPr>
          <p:spPr>
            <a:xfrm>
              <a:off x="4911158" y="4588384"/>
              <a:ext cx="3431742" cy="1252109"/>
            </a:xfrm>
            <a:prstGeom prst="rect">
              <a:avLst/>
            </a:prstGeom>
            <a:solidFill>
              <a:srgbClr val="D4A32A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Scale Economies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Enterprise Value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3A9FAD4-605F-5498-94E4-AF9614657A5D}"/>
                </a:ext>
              </a:extLst>
            </p:cNvPr>
            <p:cNvSpPr/>
            <p:nvPr/>
          </p:nvSpPr>
          <p:spPr>
            <a:xfrm>
              <a:off x="8561540" y="4588384"/>
              <a:ext cx="3431742" cy="1252109"/>
            </a:xfrm>
            <a:prstGeom prst="rect">
              <a:avLst/>
            </a:prstGeom>
            <a:solidFill>
              <a:srgbClr val="D4A32A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Arbitrage on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P/E Multiple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A3A6C46-A415-AD9C-53AB-232227B84320}"/>
                </a:ext>
              </a:extLst>
            </p:cNvPr>
            <p:cNvSpPr/>
            <p:nvPr/>
          </p:nvSpPr>
          <p:spPr>
            <a:xfrm>
              <a:off x="13777772" y="4588384"/>
              <a:ext cx="3657390" cy="1252109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Revenue and EBITDA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Growth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B5D1EAF-15DF-F9C1-67A5-D1A716A3EB6D}"/>
                </a:ext>
              </a:extLst>
            </p:cNvPr>
            <p:cNvSpPr/>
            <p:nvPr/>
          </p:nvSpPr>
          <p:spPr>
            <a:xfrm>
              <a:off x="12151436" y="1983425"/>
              <a:ext cx="1470921" cy="3857069"/>
            </a:xfrm>
            <a:prstGeom prst="rect">
              <a:avLst/>
            </a:prstGeom>
            <a:solidFill>
              <a:schemeClr val="tx1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vert="vert27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OPPORTUNISTIC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COVID EXPANSION</a:t>
              </a:r>
            </a:p>
          </p:txBody>
        </p:sp>
        <p:sp>
          <p:nvSpPr>
            <p:cNvPr id="58" name="Arrow: Right 57">
              <a:extLst>
                <a:ext uri="{FF2B5EF4-FFF2-40B4-BE49-F238E27FC236}">
                  <a16:creationId xmlns:a16="http://schemas.microsoft.com/office/drawing/2014/main" id="{FD80A8A8-6AC0-E0FC-84E7-46FF4822754D}"/>
                </a:ext>
              </a:extLst>
            </p:cNvPr>
            <p:cNvSpPr/>
            <p:nvPr/>
          </p:nvSpPr>
          <p:spPr>
            <a:xfrm>
              <a:off x="8598691" y="7406202"/>
              <a:ext cx="8663816" cy="1017837"/>
            </a:xfrm>
            <a:prstGeom prst="rightArrow">
              <a:avLst/>
            </a:prstGeom>
            <a:solidFill>
              <a:srgbClr val="93711D">
                <a:lumMod val="60000"/>
                <a:lumOff val="40000"/>
              </a:srgbClr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Private Equity, Institutional Debt and Operating Cash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BCC195D-C0C6-F1F3-AD7F-483B76F331DE}"/>
                </a:ext>
              </a:extLst>
            </p:cNvPr>
            <p:cNvSpPr/>
            <p:nvPr/>
          </p:nvSpPr>
          <p:spPr>
            <a:xfrm>
              <a:off x="1301820" y="7656064"/>
              <a:ext cx="7322016" cy="516515"/>
            </a:xfrm>
            <a:prstGeom prst="rect">
              <a:avLst/>
            </a:prstGeom>
            <a:solidFill>
              <a:srgbClr val="002060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93711D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Bank Financing and Operating Cash</a:t>
              </a:r>
            </a:p>
          </p:txBody>
        </p:sp>
        <p:sp>
          <p:nvSpPr>
            <p:cNvPr id="60" name="Arrow: Right 59">
              <a:extLst>
                <a:ext uri="{FF2B5EF4-FFF2-40B4-BE49-F238E27FC236}">
                  <a16:creationId xmlns:a16="http://schemas.microsoft.com/office/drawing/2014/main" id="{3A5D1882-7CDF-F0C7-5653-4379A6B74D8D}"/>
                </a:ext>
              </a:extLst>
            </p:cNvPr>
            <p:cNvSpPr/>
            <p:nvPr/>
          </p:nvSpPr>
          <p:spPr>
            <a:xfrm>
              <a:off x="8598691" y="8683376"/>
              <a:ext cx="8663816" cy="1017837"/>
            </a:xfrm>
            <a:prstGeom prst="rightArrow">
              <a:avLst/>
            </a:prstGeom>
            <a:solidFill>
              <a:srgbClr val="93711D">
                <a:lumMod val="60000"/>
                <a:lumOff val="40000"/>
              </a:srgbClr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Hospital Equity Joint Ventures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60889D3-CAA9-3FF1-AB68-4FB7844DB6C7}"/>
                </a:ext>
              </a:extLst>
            </p:cNvPr>
            <p:cNvSpPr/>
            <p:nvPr/>
          </p:nvSpPr>
          <p:spPr>
            <a:xfrm>
              <a:off x="1301820" y="8933237"/>
              <a:ext cx="7322016" cy="516515"/>
            </a:xfrm>
            <a:prstGeom prst="rect">
              <a:avLst/>
            </a:prstGeom>
            <a:solidFill>
              <a:srgbClr val="7030A0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93711D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Hospital Ambulatory and Medical Groups</a:t>
              </a:r>
            </a:p>
          </p:txBody>
        </p:sp>
        <p:sp>
          <p:nvSpPr>
            <p:cNvPr id="62" name="Arrow: Up 61">
              <a:extLst>
                <a:ext uri="{FF2B5EF4-FFF2-40B4-BE49-F238E27FC236}">
                  <a16:creationId xmlns:a16="http://schemas.microsoft.com/office/drawing/2014/main" id="{E4522029-E903-60FA-96EA-E5FECE316A69}"/>
                </a:ext>
              </a:extLst>
            </p:cNvPr>
            <p:cNvSpPr/>
            <p:nvPr/>
          </p:nvSpPr>
          <p:spPr>
            <a:xfrm>
              <a:off x="5559841" y="5633863"/>
              <a:ext cx="4138742" cy="1772603"/>
            </a:xfrm>
            <a:prstGeom prst="upArrow">
              <a:avLst/>
            </a:prstGeom>
            <a:solidFill>
              <a:srgbClr val="FF0000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rmAutofit fontScale="92500"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2009-2011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NextCare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ebo Ligh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MedExpress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FastMed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ebo Light"/>
                <a:ea typeface="+mn-ea"/>
                <a:cs typeface="+mn-cs"/>
              </a:endParaRPr>
            </a:p>
          </p:txBody>
        </p:sp>
        <p:sp>
          <p:nvSpPr>
            <p:cNvPr id="63" name="Arrow: Up 62">
              <a:extLst>
                <a:ext uri="{FF2B5EF4-FFF2-40B4-BE49-F238E27FC236}">
                  <a16:creationId xmlns:a16="http://schemas.microsoft.com/office/drawing/2014/main" id="{25653D59-FD6C-5FD7-AD20-C027614A23A3}"/>
                </a:ext>
              </a:extLst>
            </p:cNvPr>
            <p:cNvSpPr/>
            <p:nvPr/>
          </p:nvSpPr>
          <p:spPr>
            <a:xfrm>
              <a:off x="10813654" y="5630356"/>
              <a:ext cx="4138742" cy="1772603"/>
            </a:xfrm>
            <a:prstGeom prst="upArrow">
              <a:avLst/>
            </a:prstGeom>
            <a:solidFill>
              <a:srgbClr val="FF0000"/>
            </a:solidFill>
            <a:ln w="25400" cap="flat" cmpd="sng" algn="ctr">
              <a:solidFill>
                <a:srgbClr val="D4A32A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Cash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ebo Light"/>
                  <a:ea typeface="+mn-ea"/>
                  <a:cs typeface="+mn-cs"/>
                </a:rPr>
                <a:t>Flow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A28CDC5-A8DB-5CD1-15C4-68FCD2BB6B3E}"/>
                </a:ext>
              </a:extLst>
            </p:cNvPr>
            <p:cNvSpPr txBox="1"/>
            <p:nvPr/>
          </p:nvSpPr>
          <p:spPr>
            <a:xfrm>
              <a:off x="11979335" y="8276846"/>
              <a:ext cx="4805451" cy="5078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sz="1400" b="1" i="1" kern="1200">
                  <a:solidFill>
                    <a:srgbClr val="FF0000"/>
                  </a:solidFill>
                  <a:latin typeface="Heebo Light"/>
                  <a:ea typeface="+mn-ea"/>
                  <a:cs typeface="+mn-cs"/>
                </a:rPr>
                <a:t>Corporatization of Urgent Care 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03C1A4F-1A33-FDAC-65D4-A2D0A6E9DA9D}"/>
                </a:ext>
              </a:extLst>
            </p:cNvPr>
            <p:cNvSpPr txBox="1"/>
            <p:nvPr/>
          </p:nvSpPr>
          <p:spPr>
            <a:xfrm>
              <a:off x="1268019" y="3802591"/>
              <a:ext cx="1584140" cy="5078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sz="1400" b="1" i="1" kern="1200" dirty="0">
                  <a:solidFill>
                    <a:prstClr val="black"/>
                  </a:solidFill>
                  <a:latin typeface="Heebo Light"/>
                  <a:ea typeface="+mn-ea"/>
                  <a:cs typeface="+mn-cs"/>
                </a:rPr>
                <a:t>Core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951756A-38A9-D529-210A-70992BF9E41F}"/>
                </a:ext>
              </a:extLst>
            </p:cNvPr>
            <p:cNvSpPr txBox="1"/>
            <p:nvPr/>
          </p:nvSpPr>
          <p:spPr>
            <a:xfrm>
              <a:off x="4915370" y="3802592"/>
              <a:ext cx="2011484" cy="5078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sz="1400" b="1" i="1" kern="1200">
                  <a:solidFill>
                    <a:prstClr val="black"/>
                  </a:solidFill>
                  <a:latin typeface="Heebo Light"/>
                  <a:ea typeface="+mn-ea"/>
                  <a:cs typeface="+mn-cs"/>
                </a:rPr>
                <a:t>Mid-Market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9C0C771-5BAB-61C6-A7C8-C4B6260ECFD4}"/>
                </a:ext>
              </a:extLst>
            </p:cNvPr>
            <p:cNvSpPr txBox="1"/>
            <p:nvPr/>
          </p:nvSpPr>
          <p:spPr>
            <a:xfrm>
              <a:off x="8566462" y="3802591"/>
              <a:ext cx="2168930" cy="5078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sz="1400" b="1" i="1" kern="1200" dirty="0">
                  <a:solidFill>
                    <a:prstClr val="black"/>
                  </a:solidFill>
                  <a:latin typeface="Heebo Light"/>
                  <a:ea typeface="+mn-ea"/>
                  <a:cs typeface="+mn-cs"/>
                </a:rPr>
                <a:t>Enterprise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D2623E2-E4B7-0CA3-F396-473DEC397D5A}"/>
                </a:ext>
              </a:extLst>
            </p:cNvPr>
            <p:cNvSpPr txBox="1"/>
            <p:nvPr/>
          </p:nvSpPr>
          <p:spPr>
            <a:xfrm>
              <a:off x="13782911" y="3802592"/>
              <a:ext cx="2580020" cy="5078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sz="1400" b="1" i="1" kern="1200">
                  <a:solidFill>
                    <a:prstClr val="black"/>
                  </a:solidFill>
                  <a:latin typeface="Heebo Light"/>
                  <a:ea typeface="+mn-ea"/>
                  <a:cs typeface="+mn-cs"/>
                </a:rPr>
                <a:t>Ultra-Enterprise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F195818-429A-8E49-2049-F403842ED49B}"/>
                </a:ext>
              </a:extLst>
            </p:cNvPr>
            <p:cNvSpPr txBox="1"/>
            <p:nvPr/>
          </p:nvSpPr>
          <p:spPr>
            <a:xfrm>
              <a:off x="6389799" y="9501954"/>
              <a:ext cx="3590697" cy="9233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sz="1400" b="1" i="1" kern="1200" dirty="0">
                  <a:solidFill>
                    <a:prstClr val="black"/>
                  </a:solidFill>
                  <a:latin typeface="Heebo Light"/>
                  <a:ea typeface="+mn-ea"/>
                  <a:cs typeface="+mn-cs"/>
                </a:rPr>
                <a:t>Local Acquisitions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048DEAA-D0D1-35C5-248E-842594094F62}"/>
                </a:ext>
              </a:extLst>
            </p:cNvPr>
            <p:cNvSpPr txBox="1"/>
            <p:nvPr/>
          </p:nvSpPr>
          <p:spPr>
            <a:xfrm>
              <a:off x="10622429" y="9501954"/>
              <a:ext cx="6162357" cy="9233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sz="1400" b="1" i="1" kern="1200">
                  <a:solidFill>
                    <a:prstClr val="black"/>
                  </a:solidFill>
                  <a:latin typeface="Heebo Light"/>
                  <a:ea typeface="+mn-ea"/>
                  <a:cs typeface="+mn-cs"/>
                </a:rPr>
                <a:t>Integrated and Accountable Care Models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753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E728-4948-7B54-7698-34E137B2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14,356 Urgent Care Centers in the United States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3D944-2156-2E44-E10E-7946972BF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B3557A-9C4C-C53B-D758-ADD4FBC4BCE1}"/>
              </a:ext>
            </a:extLst>
          </p:cNvPr>
          <p:cNvGrpSpPr/>
          <p:nvPr/>
        </p:nvGrpSpPr>
        <p:grpSpPr>
          <a:xfrm>
            <a:off x="807994" y="1590371"/>
            <a:ext cx="10510246" cy="3823491"/>
            <a:chOff x="445222" y="1448131"/>
            <a:chExt cx="11296359" cy="4109469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B45DB83-E1D8-B4FD-7753-E0844D64C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406294">
              <a:off x="8460671" y="2276690"/>
              <a:ext cx="3280910" cy="3280910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BACEEC1-4267-C70D-F7BF-D05924682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3966071">
              <a:off x="4492777" y="2286893"/>
              <a:ext cx="3258746" cy="3258746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BBFD737-A0DC-B954-7B8D-759BC17E1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4883" y="2276690"/>
              <a:ext cx="3258746" cy="325874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E4D9AE-3A72-C26E-1140-9EE1AD57D367}"/>
                </a:ext>
              </a:extLst>
            </p:cNvPr>
            <p:cNvSpPr txBox="1"/>
            <p:nvPr/>
          </p:nvSpPr>
          <p:spPr>
            <a:xfrm>
              <a:off x="640235" y="1448131"/>
              <a:ext cx="3028043" cy="5523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Urgent Care Rooftops by Size of Organization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FDA5AE-D7ED-1233-E845-D854F3F27E5D}"/>
                </a:ext>
              </a:extLst>
            </p:cNvPr>
            <p:cNvSpPr txBox="1"/>
            <p:nvPr/>
          </p:nvSpPr>
          <p:spPr>
            <a:xfrm>
              <a:off x="8587105" y="1448131"/>
              <a:ext cx="3028043" cy="3249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Hospital Affiliation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3A4C6C-8713-4479-836B-95D4B697F1F6}"/>
                </a:ext>
              </a:extLst>
            </p:cNvPr>
            <p:cNvSpPr txBox="1"/>
            <p:nvPr/>
          </p:nvSpPr>
          <p:spPr>
            <a:xfrm>
              <a:off x="4613729" y="1448131"/>
              <a:ext cx="3028043" cy="5523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Private Equity Ownership of Urgent Care Centers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4124D82-DDCE-F177-72F8-64BFAE62A3E1}"/>
                </a:ext>
              </a:extLst>
            </p:cNvPr>
            <p:cNvSpPr txBox="1"/>
            <p:nvPr/>
          </p:nvSpPr>
          <p:spPr>
            <a:xfrm>
              <a:off x="8833024" y="3906063"/>
              <a:ext cx="1219200" cy="8773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Not Hospital Affiliated 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8,658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60%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F45B5B-317A-2680-A2BB-720B561A3108}"/>
                </a:ext>
              </a:extLst>
            </p:cNvPr>
            <p:cNvSpPr txBox="1"/>
            <p:nvPr/>
          </p:nvSpPr>
          <p:spPr>
            <a:xfrm>
              <a:off x="10126526" y="3186714"/>
              <a:ext cx="1219200" cy="8773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Hospital Affiliated 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5,698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40%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5ED83F-43E7-E2D6-2287-B07EF233B317}"/>
                </a:ext>
              </a:extLst>
            </p:cNvPr>
            <p:cNvSpPr txBox="1"/>
            <p:nvPr/>
          </p:nvSpPr>
          <p:spPr>
            <a:xfrm>
              <a:off x="5322629" y="4150261"/>
              <a:ext cx="1219200" cy="8773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Not Private Equity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11,859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83%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3BFF1C4-2516-F3BD-7596-88C1AAFD2AA3}"/>
                </a:ext>
              </a:extLst>
            </p:cNvPr>
            <p:cNvSpPr txBox="1"/>
            <p:nvPr/>
          </p:nvSpPr>
          <p:spPr>
            <a:xfrm>
              <a:off x="6084629" y="2572054"/>
              <a:ext cx="1219200" cy="6823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Private Equity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2,497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17%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E53521B-D500-9A91-F7F3-E0F90229BF8F}"/>
                </a:ext>
              </a:extLst>
            </p:cNvPr>
            <p:cNvSpPr txBox="1"/>
            <p:nvPr/>
          </p:nvSpPr>
          <p:spPr>
            <a:xfrm>
              <a:off x="2252161" y="3780929"/>
              <a:ext cx="1371600" cy="6823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10+ Locations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7,765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54%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6401ED-0060-F6F1-4C27-B49033D464F9}"/>
                </a:ext>
              </a:extLst>
            </p:cNvPr>
            <p:cNvSpPr txBox="1"/>
            <p:nvPr/>
          </p:nvSpPr>
          <p:spPr>
            <a:xfrm>
              <a:off x="600010" y="4150261"/>
              <a:ext cx="1371600" cy="6823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5-9 Locations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2,518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18%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DC659F-DC61-AF55-BC0B-17824246604A}"/>
                </a:ext>
              </a:extLst>
            </p:cNvPr>
            <p:cNvSpPr txBox="1"/>
            <p:nvPr/>
          </p:nvSpPr>
          <p:spPr>
            <a:xfrm>
              <a:off x="445222" y="3500840"/>
              <a:ext cx="1371600" cy="4873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2-4 Locations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1,568 11%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5A0619-BE05-3409-1816-46DC690A4549}"/>
                </a:ext>
              </a:extLst>
            </p:cNvPr>
            <p:cNvSpPr txBox="1"/>
            <p:nvPr/>
          </p:nvSpPr>
          <p:spPr>
            <a:xfrm>
              <a:off x="982408" y="2682666"/>
              <a:ext cx="1371600" cy="4873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Single Location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Heebo ExtraBold" pitchFamily="2" charset="-79"/>
                  <a:ea typeface="Calibri"/>
                  <a:cs typeface="Heebo ExtraBold" pitchFamily="2" charset="-79"/>
                </a:rPr>
                <a:t>2,505 17%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69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2EE6-9E50-F7F3-7E0A-F102A9FE8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2014-2024 Year-Over-Year Urgent Care Rooftop Growth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80E7B2-B488-4C16-1CBE-ED40C561B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2022F-2056-C2BC-CE96-7810832AD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306" y="1220752"/>
            <a:ext cx="9947388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0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74A4-C362-96F5-191C-DA44A8B2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Rooftop Growth: First Generation Struggles, Rural Growth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0DBFF-0536-E400-CE84-BFC4B0582A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300"/>
              </a:spcBef>
              <a:spcAft>
                <a:spcPts val="1800"/>
              </a:spcAft>
              <a:buNone/>
            </a:pPr>
            <a:r>
              <a:rPr lang="en-US" sz="2800" dirty="0">
                <a:solidFill>
                  <a:prstClr val="black"/>
                </a:solidFill>
                <a:latin typeface="Heebo Light"/>
                <a:ea typeface="Calibri"/>
                <a:cs typeface="Calibri"/>
              </a:rPr>
              <a:t>Changing retail trade areas and market saturation threaten first generation providers:</a:t>
            </a:r>
          </a:p>
          <a:p>
            <a:pPr marL="406400" indent="-320675">
              <a:lnSpc>
                <a:spcPct val="120000"/>
              </a:lnSpc>
              <a:spcBef>
                <a:spcPts val="3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5A529"/>
                </a:solidFill>
                <a:latin typeface="Heebo ExtraBold" pitchFamily="2" charset="-79"/>
                <a:ea typeface="Calibri"/>
                <a:cs typeface="Heebo ExtraBold" pitchFamily="2" charset="-79"/>
              </a:rPr>
              <a:t>Up to 1/4 of first-generation urgent care centers could be considered for relocation</a:t>
            </a:r>
          </a:p>
          <a:p>
            <a:pPr marL="406400" indent="-320675">
              <a:spcBef>
                <a:spcPts val="3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Heebo Light"/>
                <a:ea typeface="Calibri"/>
                <a:cs typeface="Calibri"/>
              </a:rPr>
              <a:t>Understanding population growth patterns and shifts in traffic patterns and retail trade areas to add or relocate centers</a:t>
            </a:r>
          </a:p>
          <a:p>
            <a:pPr marL="406400" indent="-320675">
              <a:spcBef>
                <a:spcPts val="3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Heebo Light"/>
                <a:ea typeface="Calibri"/>
                <a:cs typeface="Calibri"/>
              </a:rPr>
              <a:t>Increasing need to flank, intercept, box in, and/or out-position competition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B8378-2A6A-77D7-A3B0-B97013BEE0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4C9CFD-766F-ABC5-B84C-EFF6662CC1DF}"/>
              </a:ext>
            </a:extLst>
          </p:cNvPr>
          <p:cNvSpPr txBox="1"/>
          <p:nvPr/>
        </p:nvSpPr>
        <p:spPr>
          <a:xfrm>
            <a:off x="6248403" y="5031449"/>
            <a:ext cx="5325459" cy="707886"/>
          </a:xfrm>
          <a:prstGeom prst="rect">
            <a:avLst/>
          </a:prstGeom>
          <a:solidFill>
            <a:srgbClr val="D5A529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en-US" sz="2000" b="1" kern="1200" dirty="0">
                <a:solidFill>
                  <a:schemeClr val="bg1"/>
                </a:solidFill>
                <a:latin typeface="Heebo Light"/>
                <a:ea typeface="+mn-ea"/>
                <a:cs typeface="+mn-cs"/>
              </a:rPr>
              <a:t>Rural urgent care is adding rooftops 40% faster than suburban while urban growth lags.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AE3575-B725-50B4-3E24-773BD1600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534" y="1362992"/>
            <a:ext cx="2510327" cy="337438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95CC99-73CD-254D-E461-6E531DBA8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3" y="1362992"/>
            <a:ext cx="2510327" cy="337438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443410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74B7D-7CA8-CC1D-2FCB-D8613C3E5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E039-C2A8-EE41-A6F9-24FCEAD3E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7" y="3413103"/>
            <a:ext cx="8163838" cy="1089529"/>
          </a:xfrm>
        </p:spPr>
        <p:txBody>
          <a:bodyPr/>
          <a:lstStyle/>
          <a:p>
            <a:r>
              <a:rPr lang="en-US" b="1" dirty="0"/>
              <a:t>Growing Revenues Without Growing Profits </a:t>
            </a:r>
            <a:br>
              <a:rPr lang="en-US" b="1" dirty="0"/>
            </a:br>
            <a:r>
              <a:rPr lang="en-US" b="1" dirty="0"/>
              <a:t>is Simply Working Harder, Not Smarter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08121-C0BD-7077-90AE-16EC7271D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5" name="Picture 4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C9FFE555-89ED-022E-2B1D-B74708A89A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39" y="253767"/>
            <a:ext cx="2485305" cy="68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28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525-E0B3-C75F-1542-93E487653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Equation: Volume x Rate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993144-519E-94D2-4530-11DD22DB6B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29EB21-8FA9-36BA-4E73-F82946F1B268}"/>
              </a:ext>
            </a:extLst>
          </p:cNvPr>
          <p:cNvGrpSpPr/>
          <p:nvPr/>
        </p:nvGrpSpPr>
        <p:grpSpPr>
          <a:xfrm>
            <a:off x="444499" y="1241072"/>
            <a:ext cx="11180657" cy="3886200"/>
            <a:chOff x="871646" y="2652951"/>
            <a:chExt cx="16061005" cy="5582523"/>
          </a:xfrm>
        </p:grpSpPr>
        <p:pic>
          <p:nvPicPr>
            <p:cNvPr id="5" name="Picture 2" descr="Are S.Falls Walmarts Contemplating Getting Rid of Self-Checkouts?">
              <a:extLst>
                <a:ext uri="{FF2B5EF4-FFF2-40B4-BE49-F238E27FC236}">
                  <a16:creationId xmlns:a16="http://schemas.microsoft.com/office/drawing/2014/main" id="{0BA71363-4B73-D404-6BF7-A6AFEC440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646" y="2652951"/>
              <a:ext cx="8302835" cy="5536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Saks Fifth Avenue Polaris Fashion Mall Columbus OH | Flickr">
              <a:extLst>
                <a:ext uri="{FF2B5EF4-FFF2-40B4-BE49-F238E27FC236}">
                  <a16:creationId xmlns:a16="http://schemas.microsoft.com/office/drawing/2014/main" id="{60EF46E3-5712-7EFE-E520-CA08502C06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89289" y="2652952"/>
              <a:ext cx="7443362" cy="5582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60572FB-6123-1FF6-0E0D-415326F01E34}"/>
              </a:ext>
            </a:extLst>
          </p:cNvPr>
          <p:cNvSpPr txBox="1"/>
          <p:nvPr/>
        </p:nvSpPr>
        <p:spPr>
          <a:xfrm>
            <a:off x="539467" y="5281392"/>
            <a:ext cx="5530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D5A529"/>
                </a:solidFill>
                <a:latin typeface="+mj-lt"/>
              </a:rPr>
              <a:t>Mass Retail: </a:t>
            </a:r>
            <a:r>
              <a:rPr lang="en-US" sz="2400" b="1" dirty="0">
                <a:latin typeface="+mj-lt"/>
              </a:rPr>
              <a:t>Sells More for Less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E8A18B-E220-77C1-FF15-BDB1F71C4531}"/>
              </a:ext>
            </a:extLst>
          </p:cNvPr>
          <p:cNvSpPr txBox="1"/>
          <p:nvPr/>
        </p:nvSpPr>
        <p:spPr>
          <a:xfrm>
            <a:off x="5987736" y="5281392"/>
            <a:ext cx="6093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D5A529"/>
                </a:solidFill>
                <a:latin typeface="+mj-lt"/>
              </a:rPr>
              <a:t>Specialty Retail: </a:t>
            </a:r>
            <a:r>
              <a:rPr lang="en-US" sz="2400" b="1" dirty="0">
                <a:latin typeface="+mj-lt"/>
              </a:rPr>
              <a:t>Sells Less for More</a:t>
            </a:r>
          </a:p>
        </p:txBody>
      </p:sp>
    </p:spTree>
    <p:extLst>
      <p:ext uri="{BB962C8B-B14F-4D97-AF65-F5344CB8AC3E}">
        <p14:creationId xmlns:p14="http://schemas.microsoft.com/office/powerpoint/2010/main" val="280047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CF766-2DB9-428C-60CD-A17AB49B6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2522F-A486-A56B-F756-A5AA667B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Incremental Revenue vs. EBITDA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8D4F5C-E022-CDA6-1A74-6F58833DB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4EED9C-24EF-4EAA-504D-A233FD308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397" y="1125220"/>
            <a:ext cx="6521205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28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F3776-35BD-BA7C-52ED-C9B55E292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F72F0-A042-ED10-F774-7CFBC905E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Surplus Provider Capacity is the #1 Expense of Urgent Care Centers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611BE4-D564-DB66-2DA3-7AB7A68E1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AE75F9-A0C4-3EAA-866B-68C30E13ECD4}"/>
              </a:ext>
            </a:extLst>
          </p:cNvPr>
          <p:cNvGrpSpPr/>
          <p:nvPr/>
        </p:nvGrpSpPr>
        <p:grpSpPr>
          <a:xfrm>
            <a:off x="970280" y="1121341"/>
            <a:ext cx="10251440" cy="4709351"/>
            <a:chOff x="304800" y="1212781"/>
            <a:chExt cx="11569212" cy="5314715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D20E9C5F-0424-35BE-5D7F-95BB35907DE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47566291"/>
                </p:ext>
              </p:extLst>
            </p:nvPr>
          </p:nvGraphicFramePr>
          <p:xfrm>
            <a:off x="304800" y="1297289"/>
            <a:ext cx="4252615" cy="49664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1BF25AC-692E-66DC-9495-38D8B8CBB509}"/>
                </a:ext>
              </a:extLst>
            </p:cNvPr>
            <p:cNvSpPr txBox="1"/>
            <p:nvPr/>
          </p:nvSpPr>
          <p:spPr>
            <a:xfrm>
              <a:off x="444500" y="1447800"/>
              <a:ext cx="4252615" cy="3347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lnSpc>
                  <a:spcPts val="1800"/>
                </a:lnSpc>
                <a:defRPr sz="3200" b="0" i="0" u="none" strike="noStrike" kern="1200" spc="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en-US" sz="1800" b="1" dirty="0"/>
                <a:t>Provider Patient per Hour Capacity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366C0F-2318-28AC-80E1-0428D21EB24B}"/>
                </a:ext>
              </a:extLst>
            </p:cNvPr>
            <p:cNvSpPr txBox="1"/>
            <p:nvPr/>
          </p:nvSpPr>
          <p:spPr>
            <a:xfrm>
              <a:off x="609600" y="5881165"/>
              <a:ext cx="33528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*For the 85% of urgent cares seeing &lt;50 visits per day.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AD6DE67-CFDB-1803-16A1-441862026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1915" y="1212781"/>
              <a:ext cx="6872097" cy="505099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523685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B3B2-9424-341E-672F-D2FD7A577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Take-Home Points: Respect the Basic Economics of Urgent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8E63E-BB17-B86F-68CA-EBE504FBF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570548" marR="0" lvl="0" indent="-570548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latin typeface="Heebo ExtraBold" pitchFamily="2" charset="-79"/>
                <a:ea typeface="Calibri"/>
                <a:cs typeface="Heebo ExtraBold" pitchFamily="2" charset="-79"/>
              </a:rPr>
              <a:t>Majority of expense inside of four walls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Scale economies pertain to marketing, functional expertise, SOPs and labor utilization 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Lean operations control cost and cross-utilize staff</a:t>
            </a:r>
          </a:p>
          <a:p>
            <a:pPr marL="292100" marR="0" lvl="1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 Light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latin typeface="Heebo ExtraBold" pitchFamily="2" charset="-79"/>
                <a:ea typeface="Calibri"/>
                <a:cs typeface="Heebo ExtraBold" pitchFamily="2" charset="-79"/>
              </a:rPr>
              <a:t>High throughput increases capacity and patient satisfaction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Under-utilized labor is the greatest operating cost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Wait times is the top determinant of patient satisfaction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DD956-58F2-7774-9E75-6D3E32A1C5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570548" marR="0" lvl="0" indent="-570548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latin typeface="Heebo ExtraBold" pitchFamily="2" charset="-79"/>
                <a:ea typeface="Calibri"/>
                <a:cs typeface="Heebo ExtraBold" pitchFamily="2" charset="-79"/>
              </a:rPr>
              <a:t>Drive year-round volume 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Maintain (expand upon) full urgent care capabilities 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Pediatric focus appealing to moms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Accept patients until doors locked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Find opportunity in trade area and demographic shifts</a:t>
            </a:r>
          </a:p>
          <a:p>
            <a:pPr marL="570548" marR="0" lvl="0" indent="-570548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latin typeface="Heebo ExtraBold" pitchFamily="2" charset="-79"/>
                <a:ea typeface="Calibri"/>
                <a:cs typeface="Heebo ExtraBold" pitchFamily="2" charset="-79"/>
              </a:rPr>
              <a:t>Maximize reimbursable services 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Understand contracts and capture all charges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Utilize in-house services as clinically appropriate </a:t>
            </a:r>
          </a:p>
          <a:p>
            <a:pPr marL="635000" marR="0" lvl="1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 Light"/>
                <a:ea typeface="Calibri"/>
                <a:cs typeface="Calibri"/>
              </a:rPr>
              <a:t>Add services relevant to the urgent care presentation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C2D3C-4BB2-106A-CFF7-D47AA159F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296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DD007-BC0F-F34A-4DC7-266212155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06479-8CFD-D0AD-B97A-5F3FC1AF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7" y="3911701"/>
            <a:ext cx="10023963" cy="590931"/>
          </a:xfrm>
        </p:spPr>
        <p:txBody>
          <a:bodyPr/>
          <a:lstStyle/>
          <a:p>
            <a:r>
              <a:rPr lang="en-US" dirty="0"/>
              <a:t>Urgent Care Business Planning, Development Process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9FA66-0252-99B2-7415-C585823CE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5" name="Picture 4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D7E8403E-3A3F-205A-AC3A-754A048089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39" y="253767"/>
            <a:ext cx="2485305" cy="68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26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5BF75-8788-C6F4-E843-1E506A106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D46B-07D4-60A3-4164-781F1B220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Development Process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2638F-BEF6-5592-7722-0B075561E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BB78A0-2ED4-DE39-0831-B220F0C64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889" y="1155864"/>
            <a:ext cx="8810221" cy="478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91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27C1C-C915-9620-4476-A7E400AF7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EECD8-E083-8E41-8DAB-301BB5886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Development Process, cont’d.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DEED0-C15C-AB99-E2AB-33A83C695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F3B7C-1CC1-4C72-9128-0754F7A68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583" y="1477393"/>
            <a:ext cx="10036834" cy="390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5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90CA-21B6-2936-1D5A-6076716A4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Start-up Critical Path and Timelines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10B96-410C-6A0E-CF3A-33F0D86C40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892" y="1213618"/>
            <a:ext cx="5718388" cy="4351338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Securing site: 3-4 months</a:t>
            </a: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Obtaining funding: 2-3 months</a:t>
            </a: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Commencing build-out: 4-6 months</a:t>
            </a:r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C&amp;C and getting in-network with major payers: 10-12 months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CA33D-D4E9-20D4-16C8-A6CFC013F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834" y="1213618"/>
            <a:ext cx="5484707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Clinic set-up, supplies, hiring, training, technology configuration, compliance, etc.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ea typeface="Calibri" panose="020F0502020204030204" pitchFamily="34" charset="0"/>
              </a:rPr>
              <a:t>Opening Day – 12-14 months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86AA5-B472-896C-CB26-78D18ACC6D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B1CA1C-700B-6BD7-E4F1-19FDED6B6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464" y="3469640"/>
            <a:ext cx="9883187" cy="221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83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F16C9-7B65-7B83-5709-5F437B2D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1426A-AE77-6EC1-A991-C6C9B13D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Start-up Pro</a:t>
            </a:r>
            <a:r>
              <a:rPr lang="en-US" baseline="30000" dirty="0"/>
              <a:t>®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171C64-40AA-8E59-194A-0B400E97B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A223DA-D79E-56F1-DCE6-8742BCD91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129" y="1113125"/>
            <a:ext cx="9179742" cy="463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27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C6B9-2C7F-A048-AD75-58BF649F4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E850-52D9-3E00-8915-7B6FA997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27" y="3911701"/>
            <a:ext cx="7578678" cy="590931"/>
          </a:xfrm>
        </p:spPr>
        <p:txBody>
          <a:bodyPr/>
          <a:lstStyle/>
          <a:p>
            <a:r>
              <a:rPr lang="en-US" dirty="0"/>
              <a:t>Urgent Care Financial Pro Forma Review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AFC21-D17E-F0C7-5BF0-55083BE8B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5" name="Picture 4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ADDF71C0-ADA3-0B13-6579-A2D6B8D5B5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39" y="253767"/>
            <a:ext cx="2485305" cy="68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46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7E5FA-BD4E-9EE4-A6D6-EF573287E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Lending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30B07-023D-2C41-56AE-26DF8BD22E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D5A529"/>
                </a:solidFill>
                <a:ea typeface="Calibri" panose="020F0502020204030204" pitchFamily="34" charset="0"/>
              </a:rPr>
              <a:t>SBA Lending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Most common form of lending for new UC operators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Generally requires 10-20% equity injection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Will require 80-90% collateralization through other assets</a:t>
            </a:r>
          </a:p>
          <a:p>
            <a:pPr marL="1028700" lvl="1" indent="-5715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Equity in primary residence is 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not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eligible for SBA Loan collateral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016082-2C15-467F-12E2-5E3ECC626B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D5A529"/>
                </a:solidFill>
                <a:ea typeface="Calibri" panose="020F0502020204030204" pitchFamily="34" charset="0"/>
              </a:rPr>
              <a:t>Loans for Physician’s by Physician’s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Niche loan programs in which groups of physicians provide loans for other physicians starting new practices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May finance up to 100% of the project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13043-7F9D-6A19-83CB-E0D4B1E77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0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6474E-7B6D-9F2F-E26A-A433F14D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11976-0998-9000-FC4A-D34D2614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 Forma Elements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3B589C-4989-7C80-81CE-F44446E5B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72D9125-7E2E-06DF-8F7F-7BE81531A313}"/>
              </a:ext>
            </a:extLst>
          </p:cNvPr>
          <p:cNvSpPr txBox="1">
            <a:spLocks/>
          </p:cNvSpPr>
          <p:nvPr/>
        </p:nvSpPr>
        <p:spPr>
          <a:xfrm>
            <a:off x="444500" y="999071"/>
            <a:ext cx="5433204" cy="81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latin typeface="Heebo ExtraBold" pitchFamily="2" charset="-79"/>
                <a:cs typeface="Heebo ExtraBold" pitchFamily="2" charset="-79"/>
              </a:rPr>
              <a:t>Revenue Formula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16E853-4BFE-CA98-88E0-D7230B9BF54A}"/>
              </a:ext>
            </a:extLst>
          </p:cNvPr>
          <p:cNvSpPr/>
          <p:nvPr/>
        </p:nvSpPr>
        <p:spPr>
          <a:xfrm>
            <a:off x="533400" y="1615439"/>
            <a:ext cx="3886200" cy="3738879"/>
          </a:xfrm>
          <a:prstGeom prst="rect">
            <a:avLst/>
          </a:prstGeom>
          <a:solidFill>
            <a:srgbClr val="D4A32A"/>
          </a:solidFill>
          <a:ln w="25400" cap="flat" cmpd="sng" algn="ctr">
            <a:solidFill>
              <a:srgbClr val="D4A32A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ebo Light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99A524-157A-C059-272B-C4882AF68932}"/>
              </a:ext>
            </a:extLst>
          </p:cNvPr>
          <p:cNvSpPr txBox="1"/>
          <p:nvPr/>
        </p:nvSpPr>
        <p:spPr>
          <a:xfrm>
            <a:off x="685800" y="1767840"/>
            <a:ext cx="3657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+ Patient Charges for Medical Services</a:t>
            </a:r>
          </a:p>
          <a:p>
            <a:pPr marL="457200" indent="-457200" algn="l" rtl="0">
              <a:buFontTx/>
              <a:buChar char="-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Contractual Allowances</a:t>
            </a:r>
          </a:p>
          <a:p>
            <a:pPr marL="457200" indent="-457200" algn="l" rtl="0">
              <a:buFontTx/>
              <a:buChar char="-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Bad Debt Expense</a:t>
            </a:r>
          </a:p>
          <a:p>
            <a:pPr algn="l" rtl="0"/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= Net Revenue (per visit)</a:t>
            </a:r>
          </a:p>
          <a:p>
            <a:pPr algn="l" rtl="0"/>
            <a:endParaRPr lang="en-US" sz="2000" kern="1200" dirty="0">
              <a:solidFill>
                <a:prstClr val="black"/>
              </a:solidFill>
              <a:latin typeface="Heebo Black" panose="020F0502020204030204" pitchFamily="2" charset="-79"/>
              <a:ea typeface="+mn-ea"/>
              <a:cs typeface="Heebo Black" panose="020F0502020204030204" pitchFamily="2" charset="-79"/>
            </a:endParaRPr>
          </a:p>
          <a:p>
            <a:pPr algn="l" rtl="0"/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+ Dispensing Revenue</a:t>
            </a:r>
          </a:p>
          <a:p>
            <a:pPr algn="l" rtl="0"/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+ Occ Med (EPS) Revenue</a:t>
            </a:r>
          </a:p>
          <a:p>
            <a:pPr algn="l" rtl="0"/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+ Misc. Fees and Charges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BAA7BC-93CC-5BD7-C795-620F85DEF2CE}"/>
              </a:ext>
            </a:extLst>
          </p:cNvPr>
          <p:cNvSpPr/>
          <p:nvPr/>
        </p:nvSpPr>
        <p:spPr>
          <a:xfrm>
            <a:off x="5105400" y="1615440"/>
            <a:ext cx="6253480" cy="3738879"/>
          </a:xfrm>
          <a:prstGeom prst="rect">
            <a:avLst/>
          </a:prstGeom>
          <a:solidFill>
            <a:srgbClr val="EEDA86"/>
          </a:solidFill>
          <a:ln w="25400" cap="flat" cmpd="sng" algn="ctr">
            <a:solidFill>
              <a:srgbClr val="D4A32A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ebo Light"/>
              <a:ea typeface="+mn-ea"/>
              <a:cs typeface="+mn-cs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BE30B30-3F64-B378-4617-9970FC34C3F1}"/>
              </a:ext>
            </a:extLst>
          </p:cNvPr>
          <p:cNvSpPr txBox="1">
            <a:spLocks/>
          </p:cNvSpPr>
          <p:nvPr/>
        </p:nvSpPr>
        <p:spPr>
          <a:xfrm>
            <a:off x="5039502" y="996675"/>
            <a:ext cx="5433204" cy="81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latin typeface="Heebo ExtraBold" pitchFamily="2" charset="-79"/>
                <a:cs typeface="Heebo ExtraBold" pitchFamily="2" charset="-79"/>
              </a:rPr>
              <a:t>Expense Formula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E1FB8A-D8CD-79A3-D60C-A2686E33C9FC}"/>
              </a:ext>
            </a:extLst>
          </p:cNvPr>
          <p:cNvSpPr txBox="1"/>
          <p:nvPr/>
        </p:nvSpPr>
        <p:spPr>
          <a:xfrm>
            <a:off x="5181600" y="1767840"/>
            <a:ext cx="61772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Labor</a:t>
            </a:r>
          </a:p>
          <a:p>
            <a:pPr marL="685800" lvl="1" indent="-2286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Staffing Model (MDs vs. PAs/NPs, MAs, RTs)</a:t>
            </a:r>
          </a:p>
          <a:p>
            <a:pPr marL="685800" lvl="1" indent="-2286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Staffing Efficiencies to Patient Volume</a:t>
            </a:r>
          </a:p>
          <a:p>
            <a:pPr marL="685800" lvl="1" indent="-2286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Increase Staffing as Volume Grows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Technology and Billing Services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Supplies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Rent and Occupancy Expenses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Marketing</a:t>
            </a:r>
          </a:p>
          <a:p>
            <a:pPr marL="685800" lvl="1" indent="-2286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Grassroots, Paid Advertising</a:t>
            </a:r>
          </a:p>
          <a:p>
            <a:pPr marL="685800" lvl="1" indent="-2286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Website, SEO, Digital Tactics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Heebo Black" panose="020F0502020204030204" pitchFamily="2" charset="-79"/>
                <a:ea typeface="+mn-ea"/>
                <a:cs typeface="Heebo Black" panose="020F0502020204030204" pitchFamily="2" charset="-79"/>
              </a:rPr>
              <a:t>Purchased Services</a:t>
            </a:r>
          </a:p>
        </p:txBody>
      </p:sp>
    </p:spTree>
    <p:extLst>
      <p:ext uri="{BB962C8B-B14F-4D97-AF65-F5344CB8AC3E}">
        <p14:creationId xmlns:p14="http://schemas.microsoft.com/office/powerpoint/2010/main" val="3031337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CE2-C128-780A-64F4-8612C2549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Breakdown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A11F1F-701F-732E-3860-EAAF104E8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A52C98-F18C-F3C5-D70D-19C4D2580E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97" t="1123" r="9562" b="5618"/>
          <a:stretch/>
        </p:blipFill>
        <p:spPr>
          <a:xfrm>
            <a:off x="2251096" y="1082477"/>
            <a:ext cx="7689808" cy="469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5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10DAF-0871-A385-3021-A1E47037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Expense Breakdown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75497C-5031-ED6F-9AA2-3E35EE5D2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642B9-3C71-F2EF-5767-91CD341CE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1241072"/>
            <a:ext cx="9539358" cy="452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41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8CC89-2D76-81D5-B363-E5BA6CA0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Development: Capital Required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EE8FF-93E8-EF01-62D8-89EB1131E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757AD-C3AC-E4F2-6F0B-F350ACDDA08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1050" y="1476925"/>
            <a:ext cx="4939030" cy="4478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ea typeface="Calibri" panose="020F0502020204030204" pitchFamily="34" charset="0"/>
              </a:rPr>
              <a:t>Buildout costs $ * Square Footage &gt;&gt;&gt;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5A529"/>
                </a:solidFill>
                <a:ea typeface="Calibri" panose="020F0502020204030204" pitchFamily="34" charset="0"/>
              </a:rPr>
              <a:t>$600K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solidFill>
                <a:srgbClr val="D5A529"/>
              </a:solidFill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ea typeface="Calibri" panose="020F0502020204030204" pitchFamily="34" charset="0"/>
              </a:rPr>
              <a:t>FF&amp;E &gt;&gt;&gt;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ea typeface="Calibri" panose="020F0502020204030204" pitchFamily="34" charset="0"/>
              </a:rPr>
              <a:t>$250K</a:t>
            </a:r>
          </a:p>
          <a:p>
            <a:pPr marL="0" indent="0">
              <a:lnSpc>
                <a:spcPct val="100000"/>
              </a:lnSpc>
              <a:buNone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D5A529"/>
              </a:solidFill>
              <a:effectLst/>
              <a:uLnTx/>
              <a:uFillTx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ea typeface="Calibri" panose="020F0502020204030204" pitchFamily="34" charset="0"/>
              </a:rPr>
              <a:t>One-time Startup Expenses &gt;&gt;&gt;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ea typeface="Calibri" panose="020F0502020204030204" pitchFamily="34" charset="0"/>
              </a:rPr>
              <a:t>$175K</a:t>
            </a:r>
          </a:p>
          <a:p>
            <a:pPr marL="0" indent="0">
              <a:lnSpc>
                <a:spcPct val="100000"/>
              </a:lnSpc>
              <a:buNone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D5A529"/>
              </a:solidFill>
              <a:effectLst/>
              <a:uLnTx/>
              <a:uFillTx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ea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34213-34E6-A9D1-662D-438CC8B7FABC}"/>
              </a:ext>
            </a:extLst>
          </p:cNvPr>
          <p:cNvSpPr txBox="1"/>
          <p:nvPr/>
        </p:nvSpPr>
        <p:spPr>
          <a:xfrm>
            <a:off x="6096000" y="1476925"/>
            <a:ext cx="609600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ea typeface="Calibri" panose="020F0502020204030204" pitchFamily="34" charset="0"/>
              </a:rPr>
              <a:t>Working Capital &gt;&gt;&gt;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ea typeface="Calibri" panose="020F0502020204030204" pitchFamily="34" charset="0"/>
              </a:rPr>
              <a:t>$325K</a:t>
            </a:r>
          </a:p>
          <a:p>
            <a:pPr marL="0" indent="0">
              <a:lnSpc>
                <a:spcPct val="100000"/>
              </a:lnSpc>
              <a:buNone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D5A529"/>
              </a:solidFill>
              <a:effectLst/>
              <a:uLnTx/>
              <a:uFillTx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ea typeface="Calibri" panose="020F0502020204030204" pitchFamily="34" charset="0"/>
              </a:rPr>
              <a:t>Total: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D5A529"/>
                </a:solidFill>
                <a:effectLst/>
                <a:uLnTx/>
                <a:uFillTx/>
                <a:ea typeface="Calibri" panose="020F0502020204030204" pitchFamily="34" charset="0"/>
              </a:rPr>
              <a:t>$1.4M+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39942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27AA2-9C94-EE39-96E5-506EAF84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Year Financials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F5FF5-5A19-8912-C056-2BAD520F2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2A799AD-0095-AE8B-8C86-52A3F0ED3B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399058"/>
              </p:ext>
            </p:extLst>
          </p:nvPr>
        </p:nvGraphicFramePr>
        <p:xfrm>
          <a:off x="2114558" y="1086975"/>
          <a:ext cx="7962884" cy="468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0826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DBFF0-B792-2102-80E5-83114C41E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35E0BD-C8A1-6311-4868-3A2817534D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</a:rPr>
              <a:t>Thank you!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D4BCF7-A55E-F18E-B72C-170046B6C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2121" y="6434956"/>
            <a:ext cx="1827423" cy="169277"/>
          </a:xfrm>
        </p:spPr>
        <p:txBody>
          <a:bodyPr/>
          <a:lstStyle/>
          <a:p>
            <a:r>
              <a:rPr lang="en-US"/>
              <a:t>© 2025 Urgent Care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182766"/>
      </p:ext>
    </p:extLst>
  </p:cSld>
  <p:clrMapOvr>
    <a:masterClrMapping/>
  </p:clrMapOvr>
</p:sld>
</file>

<file path=ppt/theme/theme1.xml><?xml version="1.0" encoding="utf-8"?>
<a:theme xmlns:a="http://schemas.openxmlformats.org/drawingml/2006/main" name="UCA Benchmarking Spring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A-GeneralTemplate-2025" id="{4BD78221-B32D-3548-AABB-C87E78843721}" vid="{5859AB8C-A540-3341-822B-8E00C973D8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902978A2A4448982D61D8DCAB35EA" ma:contentTypeVersion="2" ma:contentTypeDescription="Create a new document." ma:contentTypeScope="" ma:versionID="a4c61c71952bd2c19bd7f1bae79e09d5">
  <xsd:schema xmlns:xsd="http://www.w3.org/2001/XMLSchema" xmlns:xs="http://www.w3.org/2001/XMLSchema" xmlns:p="http://schemas.microsoft.com/office/2006/metadata/properties" xmlns:ns2="4302985d-93ff-408d-8182-6459c0c59b62" targetNamespace="http://schemas.microsoft.com/office/2006/metadata/properties" ma:root="true" ma:fieldsID="b2ddaf43c411ac3f9f9bcfee4061fa75" ns2:_="">
    <xsd:import namespace="4302985d-93ff-408d-8182-6459c0c59b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2985d-93ff-408d-8182-6459c0c59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57E016-D3D7-489E-ADB4-F526DF8A6C9C}">
  <ds:schemaRefs>
    <ds:schemaRef ds:uri="4302985d-93ff-408d-8182-6459c0c59b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25869FF-8FF2-456D-8C56-A2768D1093B8}">
  <ds:schemaRefs>
    <ds:schemaRef ds:uri="4302985d-93ff-408d-8182-6459c0c59b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30F8C44-BC14-4216-AAE4-E26001F5D2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UCA-GeneralTemplate-2025</Template>
  <TotalTime>29</TotalTime>
  <Words>864</Words>
  <Application>Microsoft Office PowerPoint</Application>
  <PresentationFormat>Widescreen</PresentationFormat>
  <Paragraphs>180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Heebo Black</vt:lpstr>
      <vt:lpstr>Heebo ExtraBold</vt:lpstr>
      <vt:lpstr>Heebo Light</vt:lpstr>
      <vt:lpstr>UCA Benchmarking Spring Theme</vt:lpstr>
      <vt:lpstr>Welcome Start-up Success in Urgent Care Alan Ayers, President Heather Real, Senior Consultant Urgent Care Consultants</vt:lpstr>
      <vt:lpstr>Urgent Care Overview, Trends,  Differentiators and Economics</vt:lpstr>
      <vt:lpstr>25 Years of Profitable Urgent Care Growth</vt:lpstr>
      <vt:lpstr>14,356 Urgent Care Centers in the United States</vt:lpstr>
      <vt:lpstr>2014-2024 Year-Over-Year Urgent Care Rooftop Growth</vt:lpstr>
      <vt:lpstr>Rooftop Growth: First Generation Struggles, Rural Growth Leads</vt:lpstr>
      <vt:lpstr>Growing Revenues Without Growing Profits  is Simply Working Harder, Not Smarter</vt:lpstr>
      <vt:lpstr>Revenue Equation: Volume x Rate</vt:lpstr>
      <vt:lpstr>Incremental Revenue vs. EBITDA</vt:lpstr>
      <vt:lpstr>Surplus Provider Capacity is the #1 Expense of Urgent Care Centers</vt:lpstr>
      <vt:lpstr>Take-Home Points: Respect the Basic Economics of Urgent Care</vt:lpstr>
      <vt:lpstr>Urgent Care Business Planning, Development Process</vt:lpstr>
      <vt:lpstr>Urgent Care Development Process</vt:lpstr>
      <vt:lpstr>Urgent Care Development Process, cont’d.</vt:lpstr>
      <vt:lpstr>Start-up Critical Path and Timelines</vt:lpstr>
      <vt:lpstr>Start-up Pro®</vt:lpstr>
      <vt:lpstr>Urgent Care Financial Pro Forma Review</vt:lpstr>
      <vt:lpstr>Typical Lending Options</vt:lpstr>
      <vt:lpstr>Pro Forma Elements</vt:lpstr>
      <vt:lpstr>Investment Breakdown</vt:lpstr>
      <vt:lpstr>Business Expense Breakdown</vt:lpstr>
      <vt:lpstr>Urgent Care Development: Capital Required</vt:lpstr>
      <vt:lpstr>Three Year Financials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Alan Ayers</dc:creator>
  <cp:lastModifiedBy>Alan Ayers</cp:lastModifiedBy>
  <cp:revision>26</cp:revision>
  <cp:lastPrinted>2021-02-23T18:04:27Z</cp:lastPrinted>
  <dcterms:created xsi:type="dcterms:W3CDTF">2025-03-03T15:06:40Z</dcterms:created>
  <dcterms:modified xsi:type="dcterms:W3CDTF">2025-05-02T23:02:58Z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0x0101001E2902978A2A4448982D61D8DCAB35EA</vt:lpwstr>
  </property>
</Properties>
</file>