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2"/>
  </p:sldMasterIdLst>
  <p:sldIdLst>
    <p:sldId id="278" r:id="rId3"/>
    <p:sldId id="257" r:id="rId4"/>
    <p:sldId id="296" r:id="rId5"/>
    <p:sldId id="297" r:id="rId6"/>
    <p:sldId id="299" r:id="rId7"/>
    <p:sldId id="258" r:id="rId8"/>
    <p:sldId id="259" r:id="rId9"/>
    <p:sldId id="260" r:id="rId10"/>
    <p:sldId id="261" r:id="rId11"/>
    <p:sldId id="262" r:id="rId12"/>
    <p:sldId id="496" r:id="rId13"/>
    <p:sldId id="263" r:id="rId14"/>
    <p:sldId id="264" r:id="rId15"/>
    <p:sldId id="265" r:id="rId16"/>
    <p:sldId id="266" r:id="rId17"/>
    <p:sldId id="256" r:id="rId18"/>
    <p:sldId id="497" r:id="rId19"/>
    <p:sldId id="498" r:id="rId20"/>
    <p:sldId id="499" r:id="rId21"/>
    <p:sldId id="500" r:id="rId22"/>
    <p:sldId id="501" r:id="rId23"/>
    <p:sldId id="502" r:id="rId24"/>
    <p:sldId id="503" r:id="rId25"/>
    <p:sldId id="504" r:id="rId26"/>
    <p:sldId id="505" r:id="rId27"/>
    <p:sldId id="1637155704" r:id="rId28"/>
    <p:sldId id="1637155705" r:id="rId29"/>
    <p:sldId id="506" r:id="rId30"/>
    <p:sldId id="267" r:id="rId31"/>
    <p:sldId id="268" r:id="rId32"/>
    <p:sldId id="269" r:id="rId33"/>
    <p:sldId id="270" r:id="rId34"/>
    <p:sldId id="1637155712" r:id="rId35"/>
    <p:sldId id="272" r:id="rId36"/>
    <p:sldId id="273" r:id="rId37"/>
    <p:sldId id="274" r:id="rId38"/>
    <p:sldId id="275" r:id="rId39"/>
    <p:sldId id="276" r:id="rId40"/>
    <p:sldId id="1637155787" r:id="rId41"/>
    <p:sldId id="507" r:id="rId42"/>
    <p:sldId id="279" r:id="rId43"/>
    <p:sldId id="280" r:id="rId44"/>
    <p:sldId id="281" r:id="rId45"/>
    <p:sldId id="282" r:id="rId46"/>
    <p:sldId id="283" r:id="rId47"/>
    <p:sldId id="1637155721" r:id="rId48"/>
    <p:sldId id="284" r:id="rId49"/>
    <p:sldId id="285" r:id="rId50"/>
    <p:sldId id="286" r:id="rId51"/>
    <p:sldId id="287" r:id="rId52"/>
    <p:sldId id="288" r:id="rId53"/>
    <p:sldId id="289" r:id="rId54"/>
    <p:sldId id="290" r:id="rId55"/>
    <p:sldId id="291" r:id="rId56"/>
    <p:sldId id="292" r:id="rId57"/>
    <p:sldId id="293" r:id="rId58"/>
    <p:sldId id="294" r:id="rId59"/>
    <p:sldId id="295" r:id="rId60"/>
    <p:sldId id="1637155735" r:id="rId61"/>
    <p:sldId id="508" r:id="rId62"/>
    <p:sldId id="1637155736" r:id="rId63"/>
    <p:sldId id="509" r:id="rId64"/>
    <p:sldId id="298" r:id="rId65"/>
    <p:sldId id="1637155737" r:id="rId66"/>
    <p:sldId id="1637155738" r:id="rId67"/>
    <p:sldId id="510" r:id="rId68"/>
    <p:sldId id="300" r:id="rId69"/>
    <p:sldId id="301" r:id="rId70"/>
    <p:sldId id="302" r:id="rId71"/>
    <p:sldId id="303" r:id="rId72"/>
    <p:sldId id="304" r:id="rId73"/>
    <p:sldId id="305" r:id="rId74"/>
    <p:sldId id="306" r:id="rId75"/>
    <p:sldId id="307" r:id="rId76"/>
    <p:sldId id="308" r:id="rId77"/>
    <p:sldId id="309" r:id="rId78"/>
    <p:sldId id="1637155752" r:id="rId79"/>
    <p:sldId id="1637155753" r:id="rId80"/>
    <p:sldId id="310" r:id="rId81"/>
    <p:sldId id="311" r:id="rId82"/>
    <p:sldId id="312" r:id="rId83"/>
    <p:sldId id="313" r:id="rId84"/>
    <p:sldId id="314" r:id="rId85"/>
    <p:sldId id="315" r:id="rId86"/>
    <p:sldId id="316" r:id="rId87"/>
    <p:sldId id="317" r:id="rId88"/>
    <p:sldId id="318" r:id="rId89"/>
    <p:sldId id="319" r:id="rId90"/>
    <p:sldId id="320" r:id="rId91"/>
    <p:sldId id="321" r:id="rId92"/>
    <p:sldId id="322" r:id="rId93"/>
    <p:sldId id="323" r:id="rId94"/>
    <p:sldId id="324" r:id="rId95"/>
    <p:sldId id="325" r:id="rId96"/>
    <p:sldId id="326" r:id="rId97"/>
    <p:sldId id="1637155788" r:id="rId98"/>
    <p:sldId id="1637155772" r:id="rId99"/>
    <p:sldId id="1637155773" r:id="rId100"/>
    <p:sldId id="328" r:id="rId101"/>
    <p:sldId id="329" r:id="rId102"/>
    <p:sldId id="330" r:id="rId103"/>
    <p:sldId id="331" r:id="rId104"/>
    <p:sldId id="332" r:id="rId105"/>
    <p:sldId id="333" r:id="rId106"/>
    <p:sldId id="334" r:id="rId107"/>
    <p:sldId id="1637155781" r:id="rId108"/>
    <p:sldId id="335" r:id="rId109"/>
    <p:sldId id="336" r:id="rId110"/>
    <p:sldId id="337" r:id="rId111"/>
    <p:sldId id="338" r:id="rId112"/>
    <p:sldId id="1637155786" r:id="rId113"/>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A5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6247" autoAdjust="0"/>
  </p:normalViewPr>
  <p:slideViewPr>
    <p:cSldViewPr>
      <p:cViewPr varScale="1">
        <p:scale>
          <a:sx n="59" d="100"/>
          <a:sy n="59" d="100"/>
        </p:scale>
        <p:origin x="940" y="52"/>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1668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a:effectLst>
              <a:outerShdw blurRad="50800" dist="38100" dir="2700000" algn="tl" rotWithShape="0">
                <a:prstClr val="black">
                  <a:alpha val="22000"/>
                </a:prstClr>
              </a:outerShdw>
            </a:effectLst>
          </c:spPr>
          <c:dPt>
            <c:idx val="0"/>
            <c:bubble3D val="0"/>
            <c:spPr>
              <a:solidFill>
                <a:srgbClr val="194BA0"/>
              </a:solidFill>
              <a:ln w="19050">
                <a:noFill/>
              </a:ln>
              <a:effectLst>
                <a:outerShdw blurRad="50800" dist="38100" dir="2700000" algn="tl" rotWithShape="0">
                  <a:prstClr val="black">
                    <a:alpha val="22000"/>
                  </a:prstClr>
                </a:outerShdw>
              </a:effectLst>
            </c:spPr>
            <c:extLst>
              <c:ext xmlns:c16="http://schemas.microsoft.com/office/drawing/2014/chart" uri="{C3380CC4-5D6E-409C-BE32-E72D297353CC}">
                <c16:uniqueId val="{00000001-B1D6-43B5-A9DC-8995184B11C4}"/>
              </c:ext>
            </c:extLst>
          </c:dPt>
          <c:dPt>
            <c:idx val="1"/>
            <c:bubble3D val="0"/>
            <c:spPr>
              <a:solidFill>
                <a:srgbClr val="6B8F57"/>
              </a:solidFill>
              <a:ln w="19050">
                <a:noFill/>
              </a:ln>
              <a:effectLst>
                <a:outerShdw blurRad="50800" dist="38100" dir="2700000" algn="tl" rotWithShape="0">
                  <a:prstClr val="black">
                    <a:alpha val="22000"/>
                  </a:prstClr>
                </a:outerShdw>
              </a:effectLst>
            </c:spPr>
            <c:extLst>
              <c:ext xmlns:c16="http://schemas.microsoft.com/office/drawing/2014/chart" uri="{C3380CC4-5D6E-409C-BE32-E72D297353CC}">
                <c16:uniqueId val="{00000003-B1D6-43B5-A9DC-8995184B11C4}"/>
              </c:ext>
            </c:extLst>
          </c:dPt>
          <c:dLbls>
            <c:dLbl>
              <c:idx val="0"/>
              <c:spPr>
                <a:noFill/>
                <a:ln>
                  <a:noFill/>
                </a:ln>
                <a:effectLst/>
              </c:spPr>
              <c:txPr>
                <a:bodyPr rot="0" spcFirstLastPara="1" vertOverflow="ellipsis" vert="horz" wrap="square" lIns="38100" tIns="19050" rIns="38100" bIns="19050" anchor="ctr" anchorCtr="1">
                  <a:spAutoFit/>
                </a:bodyPr>
                <a:lstStyle/>
                <a:p>
                  <a:pPr>
                    <a:lnSpc>
                      <a:spcPts val="2200"/>
                    </a:lnSpc>
                    <a:defRPr sz="2000" b="1" i="0" u="none" strike="noStrike" kern="1200" baseline="0">
                      <a:solidFill>
                        <a:schemeClr val="bg1"/>
                      </a:solidFill>
                      <a:effectLst>
                        <a:outerShdw blurRad="50800" dist="63500" dir="2700000" algn="tl" rotWithShape="0">
                          <a:schemeClr val="accent1">
                            <a:lumMod val="50000"/>
                            <a:alpha val="67000"/>
                          </a:schemeClr>
                        </a:outerShdw>
                      </a:effectLst>
                      <a:latin typeface="+mn-lt"/>
                      <a:ea typeface="+mn-ea"/>
                      <a:cs typeface="+mn-cs"/>
                    </a:defRPr>
                  </a:pPr>
                  <a:endParaRPr lang="en-US"/>
                </a:p>
              </c:txPr>
              <c:dLblPos val="ctr"/>
              <c:showLegendKey val="0"/>
              <c:showVal val="1"/>
              <c:showCatName val="1"/>
              <c:showSerName val="0"/>
              <c:showPercent val="1"/>
              <c:showBubbleSize val="0"/>
              <c:separator>
</c:separator>
              <c:extLst>
                <c:ext xmlns:c15="http://schemas.microsoft.com/office/drawing/2012/chart" uri="{CE6537A1-D6FC-4f65-9D91-7224C49458BB}">
                  <c15:layout>
                    <c:manualLayout>
                      <c:w val="0.33209447598755493"/>
                      <c:h val="0.293785948020927"/>
                    </c:manualLayout>
                  </c15:layout>
                </c:ext>
                <c:ext xmlns:c16="http://schemas.microsoft.com/office/drawing/2014/chart" uri="{C3380CC4-5D6E-409C-BE32-E72D297353CC}">
                  <c16:uniqueId val="{00000001-B1D6-43B5-A9DC-8995184B11C4}"/>
                </c:ext>
              </c:extLst>
            </c:dLbl>
            <c:dLbl>
              <c:idx val="1"/>
              <c:spPr>
                <a:noFill/>
                <a:ln>
                  <a:noFill/>
                </a:ln>
                <a:effectLst/>
              </c:spPr>
              <c:txPr>
                <a:bodyPr rot="0" spcFirstLastPara="1" vertOverflow="ellipsis" vert="horz" wrap="square" lIns="38100" tIns="19050" rIns="38100" bIns="19050" anchor="ctr" anchorCtr="1">
                  <a:spAutoFit/>
                </a:bodyPr>
                <a:lstStyle/>
                <a:p>
                  <a:pPr>
                    <a:lnSpc>
                      <a:spcPts val="2200"/>
                    </a:lnSpc>
                    <a:defRPr sz="2000" b="1" i="0" u="none" strike="noStrike" kern="1200" baseline="0">
                      <a:solidFill>
                        <a:schemeClr val="bg1"/>
                      </a:solidFill>
                      <a:effectLst>
                        <a:outerShdw blurRad="50800" dist="63500" dir="2700000" algn="tl" rotWithShape="0">
                          <a:schemeClr val="accent2">
                            <a:lumMod val="50000"/>
                            <a:alpha val="70000"/>
                          </a:schemeClr>
                        </a:outerShdw>
                      </a:effectLst>
                      <a:latin typeface="+mn-lt"/>
                      <a:ea typeface="+mn-ea"/>
                      <a:cs typeface="+mn-cs"/>
                    </a:defRPr>
                  </a:pPr>
                  <a:endParaRPr lang="en-US"/>
                </a:p>
              </c:txPr>
              <c:dLblPos val="ctr"/>
              <c:showLegendKey val="0"/>
              <c:showVal val="1"/>
              <c:showCatName val="1"/>
              <c:showSerName val="0"/>
              <c:showPercent val="1"/>
              <c:showBubbleSize val="0"/>
              <c:separator>
</c:separator>
              <c:extLst>
                <c:ext xmlns:c15="http://schemas.microsoft.com/office/drawing/2012/chart" uri="{CE6537A1-D6FC-4f65-9D91-7224C49458BB}">
                  <c15:layout>
                    <c:manualLayout>
                      <c:w val="0.33209447598755493"/>
                      <c:h val="0.293785948020927"/>
                    </c:manualLayout>
                  </c15:layout>
                </c:ext>
                <c:ext xmlns:c16="http://schemas.microsoft.com/office/drawing/2014/chart" uri="{C3380CC4-5D6E-409C-BE32-E72D297353CC}">
                  <c16:uniqueId val="{00000003-B1D6-43B5-A9DC-8995184B11C4}"/>
                </c:ext>
              </c:extLst>
            </c:dLbl>
            <c:spPr>
              <a:noFill/>
              <a:ln>
                <a:noFill/>
              </a:ln>
              <a:effectLst/>
            </c:spPr>
            <c:txPr>
              <a:bodyPr rot="0" spcFirstLastPara="1" vertOverflow="ellipsis" vert="horz" wrap="square" lIns="38100" tIns="19050" rIns="38100" bIns="19050" anchor="ctr" anchorCtr="1">
                <a:spAutoFit/>
              </a:bodyPr>
              <a:lstStyle/>
              <a:p>
                <a:pPr>
                  <a:lnSpc>
                    <a:spcPts val="2200"/>
                  </a:lnSpc>
                  <a:defRPr sz="2000" b="1"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en-US"/>
              </a:p>
            </c:txPr>
            <c:dLblPos val="ctr"/>
            <c:showLegendKey val="0"/>
            <c:showVal val="1"/>
            <c:showCatName val="1"/>
            <c:showSerName val="0"/>
            <c:showPercent val="1"/>
            <c:showBubbleSize val="0"/>
            <c:separator>
</c:separator>
            <c:showLeaderLines val="0"/>
            <c:extLst>
              <c:ext xmlns:c15="http://schemas.microsoft.com/office/drawing/2012/chart" uri="{CE6537A1-D6FC-4f65-9D91-7224C49458BB}"/>
            </c:extLst>
          </c:dLbls>
          <c:cat>
            <c:strRef>
              <c:f>Sheet1!$A$2:$A$3</c:f>
              <c:strCache>
                <c:ptCount val="2"/>
                <c:pt idx="0">
                  <c:v>Surplus Capacity</c:v>
                </c:pt>
                <c:pt idx="1">
                  <c:v>Utilized Capacity</c:v>
                </c:pt>
              </c:strCache>
            </c:strRef>
          </c:cat>
          <c:val>
            <c:numRef>
              <c:f>Sheet1!$B$2:$B$3</c:f>
              <c:numCache>
                <c:formatCode>General</c:formatCode>
                <c:ptCount val="2"/>
                <c:pt idx="0">
                  <c:v>1.7</c:v>
                </c:pt>
                <c:pt idx="1">
                  <c:v>2.2999999999999998</c:v>
                </c:pt>
              </c:numCache>
            </c:numRef>
          </c:val>
          <c:extLst>
            <c:ext xmlns:c16="http://schemas.microsoft.com/office/drawing/2014/chart" uri="{C3380CC4-5D6E-409C-BE32-E72D297353CC}">
              <c16:uniqueId val="{00000004-B1D6-43B5-A9DC-8995184B11C4}"/>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lnSpc>
          <a:spcPts val="1200"/>
        </a:lnSpc>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Gross Profit</c:v>
                </c:pt>
              </c:strCache>
            </c:strRef>
          </c:tx>
          <c:spPr>
            <a:solidFill>
              <a:schemeClr val="accent1"/>
            </a:solidFill>
            <a:ln>
              <a:noFill/>
            </a:ln>
            <a:effectLst/>
          </c:spPr>
          <c:invertIfNegative val="0"/>
          <c:val>
            <c:numRef>
              <c:f>Sheet1!$B$2:$D$2</c:f>
              <c:numCache>
                <c:formatCode>_("$"* #,##0_);_("$"* \(#,##0\);_("$"* "-"??_);_(@_)</c:formatCode>
                <c:ptCount val="3"/>
                <c:pt idx="0">
                  <c:v>850000</c:v>
                </c:pt>
                <c:pt idx="1">
                  <c:v>1390000</c:v>
                </c:pt>
                <c:pt idx="2">
                  <c:v>1550000</c:v>
                </c:pt>
              </c:numCache>
            </c:numRef>
          </c:val>
          <c:extLst>
            <c:ext xmlns:c16="http://schemas.microsoft.com/office/drawing/2014/chart" uri="{C3380CC4-5D6E-409C-BE32-E72D297353CC}">
              <c16:uniqueId val="{00000000-A12B-467E-A363-4899A043FE10}"/>
            </c:ext>
          </c:extLst>
        </c:ser>
        <c:ser>
          <c:idx val="1"/>
          <c:order val="1"/>
          <c:tx>
            <c:strRef>
              <c:f>Sheet1!$A$3</c:f>
              <c:strCache>
                <c:ptCount val="1"/>
                <c:pt idx="0">
                  <c:v>Op Ex</c:v>
                </c:pt>
              </c:strCache>
            </c:strRef>
          </c:tx>
          <c:spPr>
            <a:solidFill>
              <a:schemeClr val="tx1"/>
            </a:solidFill>
            <a:ln>
              <a:noFill/>
            </a:ln>
            <a:effectLst/>
          </c:spPr>
          <c:invertIfNegative val="0"/>
          <c:val>
            <c:numRef>
              <c:f>Sheet1!$B$3:$D$3</c:f>
              <c:numCache>
                <c:formatCode>_("$"* #,##0_);_("$"* \(#,##0\);_("$"* "-"??_);_(@_)</c:formatCode>
                <c:ptCount val="3"/>
                <c:pt idx="0">
                  <c:v>875000</c:v>
                </c:pt>
                <c:pt idx="1">
                  <c:v>1100000</c:v>
                </c:pt>
                <c:pt idx="2">
                  <c:v>1200000</c:v>
                </c:pt>
              </c:numCache>
            </c:numRef>
          </c:val>
          <c:extLst>
            <c:ext xmlns:c16="http://schemas.microsoft.com/office/drawing/2014/chart" uri="{C3380CC4-5D6E-409C-BE32-E72D297353CC}">
              <c16:uniqueId val="{00000001-A12B-467E-A363-4899A043FE10}"/>
            </c:ext>
          </c:extLst>
        </c:ser>
        <c:ser>
          <c:idx val="2"/>
          <c:order val="2"/>
          <c:tx>
            <c:strRef>
              <c:f>Sheet1!$A$4</c:f>
              <c:strCache>
                <c:ptCount val="1"/>
                <c:pt idx="0">
                  <c:v>EBITDA</c:v>
                </c:pt>
              </c:strCache>
            </c:strRef>
          </c:tx>
          <c:spPr>
            <a:solidFill>
              <a:schemeClr val="accent3"/>
            </a:solidFill>
            <a:ln>
              <a:noFill/>
            </a:ln>
            <a:effectLst/>
          </c:spPr>
          <c:invertIfNegative val="0"/>
          <c:val>
            <c:numRef>
              <c:f>Sheet1!$B$4:$D$4</c:f>
              <c:numCache>
                <c:formatCode>_("$"* #,##0_);_("$"* \(#,##0\);_("$"* "-"??_);_(@_)</c:formatCode>
                <c:ptCount val="3"/>
                <c:pt idx="0">
                  <c:v>-150000</c:v>
                </c:pt>
                <c:pt idx="1">
                  <c:v>300000</c:v>
                </c:pt>
                <c:pt idx="2">
                  <c:v>425000</c:v>
                </c:pt>
              </c:numCache>
            </c:numRef>
          </c:val>
          <c:extLst>
            <c:ext xmlns:c16="http://schemas.microsoft.com/office/drawing/2014/chart" uri="{C3380CC4-5D6E-409C-BE32-E72D297353CC}">
              <c16:uniqueId val="{00000002-A12B-467E-A363-4899A043FE10}"/>
            </c:ext>
          </c:extLst>
        </c:ser>
        <c:dLbls>
          <c:showLegendKey val="0"/>
          <c:showVal val="0"/>
          <c:showCatName val="0"/>
          <c:showSerName val="0"/>
          <c:showPercent val="0"/>
          <c:showBubbleSize val="0"/>
        </c:dLbls>
        <c:gapWidth val="219"/>
        <c:overlap val="-27"/>
        <c:axId val="1335882912"/>
        <c:axId val="1335880512"/>
      </c:barChart>
      <c:catAx>
        <c:axId val="133588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35880512"/>
        <c:crosses val="autoZero"/>
        <c:auto val="1"/>
        <c:lblAlgn val="ctr"/>
        <c:lblOffset val="100"/>
        <c:noMultiLvlLbl val="0"/>
      </c:catAx>
      <c:valAx>
        <c:axId val="1335880512"/>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3358829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7D5889-7D34-49C9-8B23-2AD4F723C6B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C98EF6D-F6F5-4C13-8D8A-27C4BF256C7F}">
      <dgm:prSet custT="1"/>
      <dgm:spPr>
        <a:xfrm>
          <a:off x="812437" y="14240"/>
          <a:ext cx="14649536" cy="1095908"/>
        </a:xfrm>
        <a:prstGeom prst="rect">
          <a:avLst/>
        </a:prstGeom>
        <a:noFill/>
        <a:ln>
          <a:noFill/>
        </a:ln>
        <a:effectLst/>
      </dgm:spPr>
      <dgm:t>
        <a:bodyPr/>
        <a:lstStyle/>
        <a:p>
          <a:pPr>
            <a:lnSpc>
              <a:spcPct val="100000"/>
            </a:lnSpc>
            <a:buNone/>
          </a:pPr>
          <a:r>
            <a:rPr lang="en-US" sz="2000" dirty="0">
              <a:solidFill>
                <a:sysClr val="windowText" lastClr="000000">
                  <a:hueOff val="0"/>
                  <a:satOff val="0"/>
                  <a:lumOff val="0"/>
                  <a:alphaOff val="0"/>
                </a:sysClr>
              </a:solidFill>
              <a:latin typeface="Heebo Light"/>
              <a:ea typeface="+mn-ea"/>
              <a:cs typeface="+mn-cs"/>
            </a:rPr>
            <a:t>Revenue = Volume x Rate</a:t>
          </a:r>
        </a:p>
      </dgm:t>
    </dgm:pt>
    <dgm:pt modelId="{899AC815-FE83-480A-9291-B448E9F122D7}" type="parTrans" cxnId="{FE71B9F1-5BF9-4277-B90D-69DF8789BE3A}">
      <dgm:prSet/>
      <dgm:spPr/>
      <dgm:t>
        <a:bodyPr/>
        <a:lstStyle/>
        <a:p>
          <a:endParaRPr lang="en-US" sz="2000"/>
        </a:p>
      </dgm:t>
    </dgm:pt>
    <dgm:pt modelId="{A770C0C0-08CD-4FFB-9049-3E3958F2B731}" type="sibTrans" cxnId="{FE71B9F1-5BF9-4277-B90D-69DF8789BE3A}">
      <dgm:prSet/>
      <dgm:spPr/>
      <dgm:t>
        <a:bodyPr/>
        <a:lstStyle/>
        <a:p>
          <a:endParaRPr lang="en-US" sz="2000"/>
        </a:p>
      </dgm:t>
    </dgm:pt>
    <dgm:pt modelId="{3225C747-9815-4D95-A548-D97D775E3CB6}">
      <dgm:prSet custT="1"/>
      <dgm:spPr>
        <a:xfrm>
          <a:off x="812437" y="1384126"/>
          <a:ext cx="7163004" cy="1095908"/>
        </a:xfrm>
        <a:prstGeom prst="rect">
          <a:avLst/>
        </a:prstGeom>
        <a:noFill/>
        <a:ln>
          <a:noFill/>
        </a:ln>
        <a:effectLst/>
      </dgm:spPr>
      <dgm:t>
        <a:bodyPr/>
        <a:lstStyle/>
        <a:p>
          <a:pPr>
            <a:lnSpc>
              <a:spcPct val="100000"/>
            </a:lnSpc>
            <a:buNone/>
          </a:pPr>
          <a:r>
            <a:rPr lang="en-US" sz="2000" dirty="0">
              <a:solidFill>
                <a:sysClr val="windowText" lastClr="000000">
                  <a:hueOff val="0"/>
                  <a:satOff val="0"/>
                  <a:lumOff val="0"/>
                  <a:alphaOff val="0"/>
                </a:sysClr>
              </a:solidFill>
              <a:latin typeface="Heebo Light"/>
              <a:ea typeface="+mn-ea"/>
              <a:cs typeface="+mn-cs"/>
            </a:rPr>
            <a:t>Rates are set by third parties</a:t>
          </a:r>
        </a:p>
      </dgm:t>
    </dgm:pt>
    <dgm:pt modelId="{1305CCC2-4AF9-4CCF-89AB-1BBB1EBDF3F1}" type="parTrans" cxnId="{923AEE27-3F20-471D-B63E-0B7D962F40F7}">
      <dgm:prSet/>
      <dgm:spPr/>
      <dgm:t>
        <a:bodyPr/>
        <a:lstStyle/>
        <a:p>
          <a:endParaRPr lang="en-US" sz="2000"/>
        </a:p>
      </dgm:t>
    </dgm:pt>
    <dgm:pt modelId="{0148D4D5-6B9B-471A-A5B9-09832D2BC15A}" type="sibTrans" cxnId="{923AEE27-3F20-471D-B63E-0B7D962F40F7}">
      <dgm:prSet/>
      <dgm:spPr/>
      <dgm:t>
        <a:bodyPr/>
        <a:lstStyle/>
        <a:p>
          <a:endParaRPr lang="en-US" sz="2000"/>
        </a:p>
      </dgm:t>
    </dgm:pt>
    <dgm:pt modelId="{4EA580F1-2C3D-4D76-89BE-79E78C346F4E}">
      <dgm:prSet custT="1"/>
      <dgm:spPr>
        <a:xfrm>
          <a:off x="7975441" y="1384126"/>
          <a:ext cx="7486532" cy="1095908"/>
        </a:xfrm>
        <a:prstGeom prst="rect">
          <a:avLst/>
        </a:prstGeom>
        <a:noFill/>
        <a:ln>
          <a:noFill/>
        </a:ln>
        <a:effectLst/>
      </dgm:spPr>
      <dgm:t>
        <a:bodyPr/>
        <a:lstStyle/>
        <a:p>
          <a:pPr>
            <a:lnSpc>
              <a:spcPct val="100000"/>
            </a:lnSpc>
            <a:buNone/>
          </a:pPr>
          <a:r>
            <a:rPr lang="en-US" sz="2000">
              <a:solidFill>
                <a:sysClr val="windowText" lastClr="000000">
                  <a:hueOff val="0"/>
                  <a:satOff val="0"/>
                  <a:lumOff val="0"/>
                  <a:alphaOff val="0"/>
                </a:sysClr>
              </a:solidFill>
              <a:latin typeface="Heebo Light"/>
              <a:ea typeface="+mn-ea"/>
              <a:cs typeface="+mn-cs"/>
            </a:rPr>
            <a:t>36-39% of contracts are case rate</a:t>
          </a:r>
        </a:p>
      </dgm:t>
    </dgm:pt>
    <dgm:pt modelId="{BF70131A-8C39-46EB-BB89-207226CE086E}" type="parTrans" cxnId="{518D4752-0E28-462E-BCA6-1E47F88E26FD}">
      <dgm:prSet/>
      <dgm:spPr/>
      <dgm:t>
        <a:bodyPr/>
        <a:lstStyle/>
        <a:p>
          <a:endParaRPr lang="en-US" sz="2000"/>
        </a:p>
      </dgm:t>
    </dgm:pt>
    <dgm:pt modelId="{5BC323C1-09AC-4821-89D9-D9EA2FDA9885}" type="sibTrans" cxnId="{518D4752-0E28-462E-BCA6-1E47F88E26FD}">
      <dgm:prSet/>
      <dgm:spPr/>
      <dgm:t>
        <a:bodyPr/>
        <a:lstStyle/>
        <a:p>
          <a:endParaRPr lang="en-US" sz="2000"/>
        </a:p>
      </dgm:t>
    </dgm:pt>
    <dgm:pt modelId="{A9CFE4BE-5571-4747-A59C-F48B0E422A4E}">
      <dgm:prSet custT="1"/>
      <dgm:spPr>
        <a:xfrm>
          <a:off x="812437" y="2754012"/>
          <a:ext cx="14649536" cy="1095908"/>
        </a:xfrm>
        <a:prstGeom prst="rect">
          <a:avLst/>
        </a:prstGeom>
        <a:noFill/>
        <a:ln>
          <a:noFill/>
        </a:ln>
        <a:effectLst/>
      </dgm:spPr>
      <dgm:t>
        <a:bodyPr/>
        <a:lstStyle/>
        <a:p>
          <a:pPr>
            <a:lnSpc>
              <a:spcPct val="100000"/>
            </a:lnSpc>
            <a:buNone/>
          </a:pPr>
          <a:r>
            <a:rPr lang="en-US" sz="2000">
              <a:solidFill>
                <a:sysClr val="windowText" lastClr="000000">
                  <a:hueOff val="0"/>
                  <a:satOff val="0"/>
                  <a:lumOff val="0"/>
                  <a:alphaOff val="0"/>
                </a:sysClr>
              </a:solidFill>
              <a:latin typeface="Heebo Light"/>
              <a:ea typeface="+mn-ea"/>
              <a:cs typeface="+mn-cs"/>
            </a:rPr>
            <a:t>Volume is the primary revenue driver</a:t>
          </a:r>
        </a:p>
      </dgm:t>
    </dgm:pt>
    <dgm:pt modelId="{4F474F51-7F77-4C9F-9D4B-A13F7FBFA765}" type="parTrans" cxnId="{849732AF-BA88-4763-BBA3-C93F9C5A668F}">
      <dgm:prSet/>
      <dgm:spPr/>
      <dgm:t>
        <a:bodyPr/>
        <a:lstStyle/>
        <a:p>
          <a:endParaRPr lang="en-US" sz="2000"/>
        </a:p>
      </dgm:t>
    </dgm:pt>
    <dgm:pt modelId="{3C7D971A-DC5C-4D46-BE53-D0469447144F}" type="sibTrans" cxnId="{849732AF-BA88-4763-BBA3-C93F9C5A668F}">
      <dgm:prSet/>
      <dgm:spPr/>
      <dgm:t>
        <a:bodyPr/>
        <a:lstStyle/>
        <a:p>
          <a:endParaRPr lang="en-US" sz="2000"/>
        </a:p>
      </dgm:t>
    </dgm:pt>
    <dgm:pt modelId="{1FF79EBC-35D7-4F3B-A7E5-47A8EB327D17}">
      <dgm:prSet custT="1"/>
      <dgm:spPr>
        <a:xfrm>
          <a:off x="812437" y="4123898"/>
          <a:ext cx="14649536" cy="1095908"/>
        </a:xfrm>
        <a:prstGeom prst="rect">
          <a:avLst/>
        </a:prstGeom>
        <a:noFill/>
        <a:ln>
          <a:noFill/>
        </a:ln>
        <a:effectLst/>
      </dgm:spPr>
      <dgm:t>
        <a:bodyPr/>
        <a:lstStyle/>
        <a:p>
          <a:pPr>
            <a:lnSpc>
              <a:spcPct val="100000"/>
            </a:lnSpc>
            <a:buNone/>
          </a:pPr>
          <a:r>
            <a:rPr lang="en-US" sz="2000">
              <a:solidFill>
                <a:sysClr val="windowText" lastClr="000000">
                  <a:hueOff val="0"/>
                  <a:satOff val="0"/>
                  <a:lumOff val="0"/>
                  <a:alphaOff val="0"/>
                </a:sysClr>
              </a:solidFill>
              <a:latin typeface="Heebo Light"/>
              <a:ea typeface="+mn-ea"/>
              <a:cs typeface="+mn-cs"/>
            </a:rPr>
            <a:t>Labor functions as a fixed cost</a:t>
          </a:r>
        </a:p>
      </dgm:t>
    </dgm:pt>
    <dgm:pt modelId="{782C2DB8-3315-4C36-A25E-532DB6500A30}" type="parTrans" cxnId="{997CE70D-7C63-49F5-975C-279035BBEF2D}">
      <dgm:prSet/>
      <dgm:spPr/>
      <dgm:t>
        <a:bodyPr/>
        <a:lstStyle/>
        <a:p>
          <a:endParaRPr lang="en-US" sz="2000"/>
        </a:p>
      </dgm:t>
    </dgm:pt>
    <dgm:pt modelId="{92DAD270-B339-4C21-9744-C79C9F441724}" type="sibTrans" cxnId="{997CE70D-7C63-49F5-975C-279035BBEF2D}">
      <dgm:prSet/>
      <dgm:spPr/>
      <dgm:t>
        <a:bodyPr/>
        <a:lstStyle/>
        <a:p>
          <a:endParaRPr lang="en-US" sz="2000"/>
        </a:p>
      </dgm:t>
    </dgm:pt>
    <dgm:pt modelId="{1C98AF06-58F1-4176-8618-1B702CD4BDDC}">
      <dgm:prSet custT="1"/>
      <dgm:spPr>
        <a:xfrm>
          <a:off x="812437" y="5493783"/>
          <a:ext cx="14649536" cy="1095908"/>
        </a:xfrm>
        <a:prstGeom prst="rect">
          <a:avLst/>
        </a:prstGeom>
        <a:noFill/>
        <a:ln>
          <a:noFill/>
        </a:ln>
        <a:effectLst/>
      </dgm:spPr>
      <dgm:t>
        <a:bodyPr/>
        <a:lstStyle/>
        <a:p>
          <a:pPr>
            <a:lnSpc>
              <a:spcPct val="100000"/>
            </a:lnSpc>
            <a:buNone/>
          </a:pPr>
          <a:r>
            <a:rPr lang="en-US" sz="2000">
              <a:solidFill>
                <a:sysClr val="windowText" lastClr="000000">
                  <a:hueOff val="0"/>
                  <a:satOff val="0"/>
                  <a:lumOff val="0"/>
                  <a:alphaOff val="0"/>
                </a:sysClr>
              </a:solidFill>
              <a:latin typeface="Heebo Light"/>
              <a:ea typeface="+mn-ea"/>
              <a:cs typeface="+mn-cs"/>
            </a:rPr>
            <a:t>KPI is patients per hour per provider</a:t>
          </a:r>
        </a:p>
      </dgm:t>
    </dgm:pt>
    <dgm:pt modelId="{FC95C1C9-0C2F-4AE8-92D4-273E88A38AAB}" type="parTrans" cxnId="{CC7B7379-F74F-4435-9DA4-20721FE17B4A}">
      <dgm:prSet/>
      <dgm:spPr/>
      <dgm:t>
        <a:bodyPr/>
        <a:lstStyle/>
        <a:p>
          <a:endParaRPr lang="en-US" sz="2000"/>
        </a:p>
      </dgm:t>
    </dgm:pt>
    <dgm:pt modelId="{C02344A5-111B-46D0-AAE3-2A50BDBDDF50}" type="sibTrans" cxnId="{CC7B7379-F74F-4435-9DA4-20721FE17B4A}">
      <dgm:prSet/>
      <dgm:spPr/>
      <dgm:t>
        <a:bodyPr/>
        <a:lstStyle/>
        <a:p>
          <a:endParaRPr lang="en-US" sz="2000"/>
        </a:p>
      </dgm:t>
    </dgm:pt>
    <dgm:pt modelId="{7EC8F16A-2E17-4497-9E80-8ABD3B7B1D0C}">
      <dgm:prSet custT="1"/>
      <dgm:spPr>
        <a:xfrm>
          <a:off x="-96713" y="6863669"/>
          <a:ext cx="16467837" cy="1095908"/>
        </a:xfrm>
        <a:prstGeom prst="rect">
          <a:avLst/>
        </a:prstGeom>
        <a:noFill/>
        <a:ln>
          <a:noFill/>
        </a:ln>
        <a:effectLst/>
      </dgm:spPr>
      <dgm:t>
        <a:bodyPr/>
        <a:lstStyle/>
        <a:p>
          <a:pPr>
            <a:lnSpc>
              <a:spcPct val="100000"/>
            </a:lnSpc>
            <a:buNone/>
          </a:pPr>
          <a:r>
            <a:rPr lang="en-US" sz="2000" dirty="0">
              <a:solidFill>
                <a:sysClr val="windowText" lastClr="000000">
                  <a:hueOff val="0"/>
                  <a:satOff val="0"/>
                  <a:lumOff val="0"/>
                  <a:alphaOff val="0"/>
                </a:sysClr>
              </a:solidFill>
              <a:latin typeface="Heebo Light"/>
              <a:ea typeface="+mn-ea"/>
              <a:cs typeface="+mn-cs"/>
            </a:rPr>
            <a:t>          Excess or unutilized capacity is the biggest issue in urgent care</a:t>
          </a:r>
        </a:p>
      </dgm:t>
    </dgm:pt>
    <dgm:pt modelId="{F375D025-6551-4EDA-98F8-A7EE1E23F06C}" type="parTrans" cxnId="{C3890868-FF07-455F-ADD1-E21BC5EA6182}">
      <dgm:prSet/>
      <dgm:spPr/>
      <dgm:t>
        <a:bodyPr/>
        <a:lstStyle/>
        <a:p>
          <a:endParaRPr lang="en-US" sz="2000"/>
        </a:p>
      </dgm:t>
    </dgm:pt>
    <dgm:pt modelId="{A664229D-F803-4C82-951A-2EF3FD46322C}" type="sibTrans" cxnId="{C3890868-FF07-455F-ADD1-E21BC5EA6182}">
      <dgm:prSet/>
      <dgm:spPr/>
      <dgm:t>
        <a:bodyPr/>
        <a:lstStyle/>
        <a:p>
          <a:endParaRPr lang="en-US" sz="2000"/>
        </a:p>
      </dgm:t>
    </dgm:pt>
    <dgm:pt modelId="{579DF98F-E37E-44CB-9DB1-74C7F5C13446}" type="pres">
      <dgm:prSet presAssocID="{B97D5889-7D34-49C9-8B23-2AD4F723C6B0}" presName="root" presStyleCnt="0">
        <dgm:presLayoutVars>
          <dgm:dir/>
          <dgm:resizeHandles val="exact"/>
        </dgm:presLayoutVars>
      </dgm:prSet>
      <dgm:spPr/>
    </dgm:pt>
    <dgm:pt modelId="{0420B995-947D-4FC5-A421-FD32CECDCA5F}" type="pres">
      <dgm:prSet presAssocID="{9C98EF6D-F6F5-4C13-8D8A-27C4BF256C7F}" presName="compNode" presStyleCnt="0"/>
      <dgm:spPr/>
    </dgm:pt>
    <dgm:pt modelId="{74AD62D6-FD0E-4FB8-8C86-004278FCCC8B}" type="pres">
      <dgm:prSet presAssocID="{9C98EF6D-F6F5-4C13-8D8A-27C4BF256C7F}" presName="bgRect" presStyleLbl="bgShp" presStyleIdx="0" presStyleCnt="6"/>
      <dgm:spPr>
        <a:xfrm>
          <a:off x="-453337" y="14240"/>
          <a:ext cx="15917787" cy="1095908"/>
        </a:xfrm>
        <a:prstGeom prst="roundRect">
          <a:avLst>
            <a:gd name="adj" fmla="val 10000"/>
          </a:avLst>
        </a:prstGeom>
        <a:solidFill>
          <a:srgbClr val="D4A32A">
            <a:tint val="40000"/>
            <a:hueOff val="0"/>
            <a:satOff val="0"/>
            <a:lumOff val="0"/>
            <a:alphaOff val="0"/>
          </a:srgbClr>
        </a:solidFill>
        <a:ln>
          <a:noFill/>
        </a:ln>
        <a:effectLst/>
      </dgm:spPr>
    </dgm:pt>
    <dgm:pt modelId="{8A1408D3-6119-40F7-AEBB-C9928CC05195}" type="pres">
      <dgm:prSet presAssocID="{9C98EF6D-F6F5-4C13-8D8A-27C4BF256C7F}" presName="iconRect" presStyleLbl="node1" presStyleIdx="0" presStyleCnt="6"/>
      <dgm:spPr>
        <a:xfrm>
          <a:off x="-121824" y="260820"/>
          <a:ext cx="602749" cy="6027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ysClr val="window" lastClr="FFFFFF">
              <a:hueOff val="0"/>
              <a:satOff val="0"/>
              <a:lumOff val="0"/>
              <a:alphaOff val="0"/>
            </a:sysClr>
          </a:solidFill>
          <a:prstDash val="solid"/>
        </a:ln>
        <a:effectLst/>
      </dgm:spPr>
      <dgm:extLst>
        <a:ext uri="{E40237B7-FDA0-4F09-8148-C483321AD2D9}">
          <dgm14:cNvPr xmlns:dgm14="http://schemas.microsoft.com/office/drawing/2010/diagram" id="0" name="" descr="Money"/>
        </a:ext>
      </dgm:extLst>
    </dgm:pt>
    <dgm:pt modelId="{340CA227-E9BF-43F0-8023-F093EF067714}" type="pres">
      <dgm:prSet presAssocID="{9C98EF6D-F6F5-4C13-8D8A-27C4BF256C7F}" presName="spaceRect" presStyleCnt="0"/>
      <dgm:spPr/>
    </dgm:pt>
    <dgm:pt modelId="{7A941CE8-3259-434D-BF0A-8B9C1BC79F51}" type="pres">
      <dgm:prSet presAssocID="{9C98EF6D-F6F5-4C13-8D8A-27C4BF256C7F}" presName="parTx" presStyleLbl="revTx" presStyleIdx="0" presStyleCnt="7">
        <dgm:presLayoutVars>
          <dgm:chMax val="0"/>
          <dgm:chPref val="0"/>
        </dgm:presLayoutVars>
      </dgm:prSet>
      <dgm:spPr/>
    </dgm:pt>
    <dgm:pt modelId="{6B6523B5-D05C-49B5-B4C5-5B0D7306506C}" type="pres">
      <dgm:prSet presAssocID="{A770C0C0-08CD-4FFB-9049-3E3958F2B731}" presName="sibTrans" presStyleCnt="0"/>
      <dgm:spPr/>
    </dgm:pt>
    <dgm:pt modelId="{745CFA71-62B3-47A9-9ADA-80E4750697E2}" type="pres">
      <dgm:prSet presAssocID="{3225C747-9815-4D95-A548-D97D775E3CB6}" presName="compNode" presStyleCnt="0"/>
      <dgm:spPr/>
    </dgm:pt>
    <dgm:pt modelId="{F401D329-4F7F-481B-8846-0A4EFEC2CABE}" type="pres">
      <dgm:prSet presAssocID="{3225C747-9815-4D95-A548-D97D775E3CB6}" presName="bgRect" presStyleLbl="bgShp" presStyleIdx="1" presStyleCnt="6"/>
      <dgm:spPr>
        <a:xfrm>
          <a:off x="-453337" y="1384126"/>
          <a:ext cx="15917787" cy="1095908"/>
        </a:xfrm>
        <a:prstGeom prst="roundRect">
          <a:avLst>
            <a:gd name="adj" fmla="val 10000"/>
          </a:avLst>
        </a:prstGeom>
        <a:solidFill>
          <a:srgbClr val="D4A32A">
            <a:tint val="40000"/>
            <a:hueOff val="0"/>
            <a:satOff val="0"/>
            <a:lumOff val="0"/>
            <a:alphaOff val="0"/>
          </a:srgbClr>
        </a:solidFill>
        <a:ln>
          <a:noFill/>
        </a:ln>
        <a:effectLst/>
      </dgm:spPr>
    </dgm:pt>
    <dgm:pt modelId="{0611168D-8D3E-4A39-A540-0E14F8F855EF}" type="pres">
      <dgm:prSet presAssocID="{3225C747-9815-4D95-A548-D97D775E3CB6}" presName="iconRect" presStyleLbl="node1" presStyleIdx="1" presStyleCnt="6"/>
      <dgm:spPr>
        <a:xfrm>
          <a:off x="-121824" y="1630706"/>
          <a:ext cx="602749" cy="6027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ysClr val="window" lastClr="FFFFFF">
              <a:hueOff val="0"/>
              <a:satOff val="0"/>
              <a:lumOff val="0"/>
              <a:alphaOff val="0"/>
            </a:sysClr>
          </a:solidFill>
          <a:prstDash val="solid"/>
        </a:ln>
        <a:effectLst/>
      </dgm:spPr>
      <dgm:extLst>
        <a:ext uri="{E40237B7-FDA0-4F09-8148-C483321AD2D9}">
          <dgm14:cNvPr xmlns:dgm14="http://schemas.microsoft.com/office/drawing/2010/diagram" id="0" name="" descr="Handshake"/>
        </a:ext>
      </dgm:extLst>
    </dgm:pt>
    <dgm:pt modelId="{64E05106-BB0A-46F9-8936-B99EBA998B26}" type="pres">
      <dgm:prSet presAssocID="{3225C747-9815-4D95-A548-D97D775E3CB6}" presName="spaceRect" presStyleCnt="0"/>
      <dgm:spPr/>
    </dgm:pt>
    <dgm:pt modelId="{C84DB6C3-92CA-441D-B79A-419BBA1895CB}" type="pres">
      <dgm:prSet presAssocID="{3225C747-9815-4D95-A548-D97D775E3CB6}" presName="parTx" presStyleLbl="revTx" presStyleIdx="1" presStyleCnt="7">
        <dgm:presLayoutVars>
          <dgm:chMax val="0"/>
          <dgm:chPref val="0"/>
        </dgm:presLayoutVars>
      </dgm:prSet>
      <dgm:spPr/>
    </dgm:pt>
    <dgm:pt modelId="{5977E843-E85D-4E81-81A8-29CD078AA1DD}" type="pres">
      <dgm:prSet presAssocID="{3225C747-9815-4D95-A548-D97D775E3CB6}" presName="desTx" presStyleLbl="revTx" presStyleIdx="2" presStyleCnt="7">
        <dgm:presLayoutVars/>
      </dgm:prSet>
      <dgm:spPr/>
    </dgm:pt>
    <dgm:pt modelId="{D3302005-60C7-47A9-999E-3E9E1E5EA517}" type="pres">
      <dgm:prSet presAssocID="{0148D4D5-6B9B-471A-A5B9-09832D2BC15A}" presName="sibTrans" presStyleCnt="0"/>
      <dgm:spPr/>
    </dgm:pt>
    <dgm:pt modelId="{66106FF6-9BEC-4B50-A838-9F3D59F31433}" type="pres">
      <dgm:prSet presAssocID="{A9CFE4BE-5571-4747-A59C-F48B0E422A4E}" presName="compNode" presStyleCnt="0"/>
      <dgm:spPr/>
    </dgm:pt>
    <dgm:pt modelId="{E2D1093F-AEBE-4F3D-AA55-1FB1C24AE233}" type="pres">
      <dgm:prSet presAssocID="{A9CFE4BE-5571-4747-A59C-F48B0E422A4E}" presName="bgRect" presStyleLbl="bgShp" presStyleIdx="2" presStyleCnt="6"/>
      <dgm:spPr>
        <a:xfrm>
          <a:off x="-453337" y="2754012"/>
          <a:ext cx="15917787" cy="1095908"/>
        </a:xfrm>
        <a:prstGeom prst="roundRect">
          <a:avLst>
            <a:gd name="adj" fmla="val 10000"/>
          </a:avLst>
        </a:prstGeom>
        <a:solidFill>
          <a:srgbClr val="D4A32A">
            <a:tint val="40000"/>
            <a:hueOff val="0"/>
            <a:satOff val="0"/>
            <a:lumOff val="0"/>
            <a:alphaOff val="0"/>
          </a:srgbClr>
        </a:solidFill>
        <a:ln>
          <a:noFill/>
        </a:ln>
        <a:effectLst/>
      </dgm:spPr>
    </dgm:pt>
    <dgm:pt modelId="{86101F6B-3272-4E45-93F1-C14E33104173}" type="pres">
      <dgm:prSet presAssocID="{A9CFE4BE-5571-4747-A59C-F48B0E422A4E}" presName="iconRect" presStyleLbl="node1" presStyleIdx="2" presStyleCnt="6"/>
      <dgm:spPr>
        <a:xfrm>
          <a:off x="-121824" y="3000591"/>
          <a:ext cx="602749" cy="6027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ysClr val="window" lastClr="FFFFFF">
              <a:hueOff val="0"/>
              <a:satOff val="0"/>
              <a:lumOff val="0"/>
              <a:alphaOff val="0"/>
            </a:sysClr>
          </a:solidFill>
          <a:prstDash val="solid"/>
        </a:ln>
        <a:effectLst/>
      </dgm:spPr>
      <dgm:extLst>
        <a:ext uri="{E40237B7-FDA0-4F09-8148-C483321AD2D9}">
          <dgm14:cNvPr xmlns:dgm14="http://schemas.microsoft.com/office/drawing/2010/diagram" id="0" name="" descr="Upward trend"/>
        </a:ext>
      </dgm:extLst>
    </dgm:pt>
    <dgm:pt modelId="{A5C863FE-1A93-416C-A9AF-D14BCC933C75}" type="pres">
      <dgm:prSet presAssocID="{A9CFE4BE-5571-4747-A59C-F48B0E422A4E}" presName="spaceRect" presStyleCnt="0"/>
      <dgm:spPr/>
    </dgm:pt>
    <dgm:pt modelId="{CBD26195-1253-4B1A-8CFC-124CE7387ED7}" type="pres">
      <dgm:prSet presAssocID="{A9CFE4BE-5571-4747-A59C-F48B0E422A4E}" presName="parTx" presStyleLbl="revTx" presStyleIdx="3" presStyleCnt="7">
        <dgm:presLayoutVars>
          <dgm:chMax val="0"/>
          <dgm:chPref val="0"/>
        </dgm:presLayoutVars>
      </dgm:prSet>
      <dgm:spPr/>
    </dgm:pt>
    <dgm:pt modelId="{2533492B-5F05-40D8-8F9F-DBFA8CE1636B}" type="pres">
      <dgm:prSet presAssocID="{3C7D971A-DC5C-4D46-BE53-D0469447144F}" presName="sibTrans" presStyleCnt="0"/>
      <dgm:spPr/>
    </dgm:pt>
    <dgm:pt modelId="{5D2B2F97-AA3D-4559-8F4F-78758F02127D}" type="pres">
      <dgm:prSet presAssocID="{1FF79EBC-35D7-4F3B-A7E5-47A8EB327D17}" presName="compNode" presStyleCnt="0"/>
      <dgm:spPr/>
    </dgm:pt>
    <dgm:pt modelId="{97A9138A-6F58-4EFA-9CBF-A0C89B8D9660}" type="pres">
      <dgm:prSet presAssocID="{1FF79EBC-35D7-4F3B-A7E5-47A8EB327D17}" presName="bgRect" presStyleLbl="bgShp" presStyleIdx="3" presStyleCnt="6"/>
      <dgm:spPr>
        <a:xfrm>
          <a:off x="-453337" y="4123898"/>
          <a:ext cx="15917787" cy="1095908"/>
        </a:xfrm>
        <a:prstGeom prst="roundRect">
          <a:avLst>
            <a:gd name="adj" fmla="val 10000"/>
          </a:avLst>
        </a:prstGeom>
        <a:solidFill>
          <a:srgbClr val="D4A32A">
            <a:tint val="40000"/>
            <a:hueOff val="0"/>
            <a:satOff val="0"/>
            <a:lumOff val="0"/>
            <a:alphaOff val="0"/>
          </a:srgbClr>
        </a:solidFill>
        <a:ln>
          <a:noFill/>
        </a:ln>
        <a:effectLst/>
      </dgm:spPr>
    </dgm:pt>
    <dgm:pt modelId="{81E91060-6EF6-41FA-BD7C-C171D3286DBE}" type="pres">
      <dgm:prSet presAssocID="{1FF79EBC-35D7-4F3B-A7E5-47A8EB327D17}" presName="iconRect" presStyleLbl="node1" presStyleIdx="3" presStyleCnt="6"/>
      <dgm:spPr>
        <a:xfrm>
          <a:off x="-121824" y="4370477"/>
          <a:ext cx="602749" cy="6027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ysClr val="window" lastClr="FFFFFF">
              <a:hueOff val="0"/>
              <a:satOff val="0"/>
              <a:lumOff val="0"/>
              <a:alphaOff val="0"/>
            </a:sysClr>
          </a:solidFill>
          <a:prstDash val="solid"/>
        </a:ln>
        <a:effectLst/>
      </dgm:spPr>
      <dgm:extLst>
        <a:ext uri="{E40237B7-FDA0-4F09-8148-C483321AD2D9}">
          <dgm14:cNvPr xmlns:dgm14="http://schemas.microsoft.com/office/drawing/2010/diagram" id="0" name="" descr="Coins"/>
        </a:ext>
      </dgm:extLst>
    </dgm:pt>
    <dgm:pt modelId="{485FC82F-5E76-4B8B-BE9B-F75D5BBBA29D}" type="pres">
      <dgm:prSet presAssocID="{1FF79EBC-35D7-4F3B-A7E5-47A8EB327D17}" presName="spaceRect" presStyleCnt="0"/>
      <dgm:spPr/>
    </dgm:pt>
    <dgm:pt modelId="{FBAD68AB-DA69-4623-B9F7-F73B1290B77D}" type="pres">
      <dgm:prSet presAssocID="{1FF79EBC-35D7-4F3B-A7E5-47A8EB327D17}" presName="parTx" presStyleLbl="revTx" presStyleIdx="4" presStyleCnt="7">
        <dgm:presLayoutVars>
          <dgm:chMax val="0"/>
          <dgm:chPref val="0"/>
        </dgm:presLayoutVars>
      </dgm:prSet>
      <dgm:spPr/>
    </dgm:pt>
    <dgm:pt modelId="{30844884-9AFF-461A-BE4E-6B99355F7384}" type="pres">
      <dgm:prSet presAssocID="{92DAD270-B339-4C21-9744-C79C9F441724}" presName="sibTrans" presStyleCnt="0"/>
      <dgm:spPr/>
    </dgm:pt>
    <dgm:pt modelId="{AD5A9175-279B-4FF9-A762-AA1B7333D2D4}" type="pres">
      <dgm:prSet presAssocID="{1C98AF06-58F1-4176-8618-1B702CD4BDDC}" presName="compNode" presStyleCnt="0"/>
      <dgm:spPr/>
    </dgm:pt>
    <dgm:pt modelId="{D6844F59-D43C-46C1-B5C5-BFB3994B7C2D}" type="pres">
      <dgm:prSet presAssocID="{1C98AF06-58F1-4176-8618-1B702CD4BDDC}" presName="bgRect" presStyleLbl="bgShp" presStyleIdx="4" presStyleCnt="6"/>
      <dgm:spPr>
        <a:xfrm>
          <a:off x="-453337" y="5493783"/>
          <a:ext cx="15917787" cy="1095908"/>
        </a:xfrm>
        <a:prstGeom prst="roundRect">
          <a:avLst>
            <a:gd name="adj" fmla="val 10000"/>
          </a:avLst>
        </a:prstGeom>
        <a:solidFill>
          <a:srgbClr val="D4A32A">
            <a:tint val="40000"/>
            <a:hueOff val="0"/>
            <a:satOff val="0"/>
            <a:lumOff val="0"/>
            <a:alphaOff val="0"/>
          </a:srgbClr>
        </a:solidFill>
        <a:ln>
          <a:noFill/>
        </a:ln>
        <a:effectLst/>
      </dgm:spPr>
    </dgm:pt>
    <dgm:pt modelId="{1E1ACBD2-64AF-462D-A852-57E86C785DE1}" type="pres">
      <dgm:prSet presAssocID="{1C98AF06-58F1-4176-8618-1B702CD4BDDC}" presName="iconRect" presStyleLbl="node1" presStyleIdx="4" presStyleCnt="6"/>
      <dgm:spPr>
        <a:xfrm>
          <a:off x="-121824" y="5740363"/>
          <a:ext cx="602749" cy="6027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ysClr val="window" lastClr="FFFFFF">
              <a:hueOff val="0"/>
              <a:satOff val="0"/>
              <a:lumOff val="0"/>
              <a:alphaOff val="0"/>
            </a:sysClr>
          </a:solidFill>
          <a:prstDash val="solid"/>
        </a:ln>
        <a:effectLst/>
      </dgm:spPr>
      <dgm:extLst>
        <a:ext uri="{E40237B7-FDA0-4F09-8148-C483321AD2D9}">
          <dgm14:cNvPr xmlns:dgm14="http://schemas.microsoft.com/office/drawing/2010/diagram" id="0" name="" descr="Stopwatch"/>
        </a:ext>
      </dgm:extLst>
    </dgm:pt>
    <dgm:pt modelId="{2B8F4D37-92E3-409C-9727-A4584B0509A7}" type="pres">
      <dgm:prSet presAssocID="{1C98AF06-58F1-4176-8618-1B702CD4BDDC}" presName="spaceRect" presStyleCnt="0"/>
      <dgm:spPr/>
    </dgm:pt>
    <dgm:pt modelId="{31334FFF-B71F-40BA-A771-0EF686CF1075}" type="pres">
      <dgm:prSet presAssocID="{1C98AF06-58F1-4176-8618-1B702CD4BDDC}" presName="parTx" presStyleLbl="revTx" presStyleIdx="5" presStyleCnt="7">
        <dgm:presLayoutVars>
          <dgm:chMax val="0"/>
          <dgm:chPref val="0"/>
        </dgm:presLayoutVars>
      </dgm:prSet>
      <dgm:spPr/>
    </dgm:pt>
    <dgm:pt modelId="{0BDB606A-ABAD-44B8-A66C-9347EA5C715B}" type="pres">
      <dgm:prSet presAssocID="{C02344A5-111B-46D0-AAE3-2A50BDBDDF50}" presName="sibTrans" presStyleCnt="0"/>
      <dgm:spPr/>
    </dgm:pt>
    <dgm:pt modelId="{A4E531A7-AF56-4E68-81E8-591FB1B9A873}" type="pres">
      <dgm:prSet presAssocID="{7EC8F16A-2E17-4497-9E80-8ABD3B7B1D0C}" presName="compNode" presStyleCnt="0"/>
      <dgm:spPr/>
    </dgm:pt>
    <dgm:pt modelId="{9C973D7F-7D89-4E38-AF0E-7EEE812423A7}" type="pres">
      <dgm:prSet presAssocID="{7EC8F16A-2E17-4497-9E80-8ABD3B7B1D0C}" presName="bgRect" presStyleLbl="bgShp" presStyleIdx="5" presStyleCnt="6"/>
      <dgm:spPr>
        <a:xfrm>
          <a:off x="-453337" y="6863669"/>
          <a:ext cx="15917787" cy="1095908"/>
        </a:xfrm>
        <a:prstGeom prst="roundRect">
          <a:avLst>
            <a:gd name="adj" fmla="val 10000"/>
          </a:avLst>
        </a:prstGeom>
        <a:solidFill>
          <a:srgbClr val="D4A32A">
            <a:tint val="40000"/>
            <a:hueOff val="0"/>
            <a:satOff val="0"/>
            <a:lumOff val="0"/>
            <a:alphaOff val="0"/>
          </a:srgbClr>
        </a:solidFill>
        <a:ln>
          <a:noFill/>
        </a:ln>
        <a:effectLst/>
      </dgm:spPr>
    </dgm:pt>
    <dgm:pt modelId="{F14C6957-AD63-4AE4-A6C2-ABC2BE661029}" type="pres">
      <dgm:prSet presAssocID="{7EC8F16A-2E17-4497-9E80-8ABD3B7B1D0C}" presName="iconRect" presStyleLbl="node1" presStyleIdx="5" presStyleCnt="6"/>
      <dgm:spPr>
        <a:xfrm>
          <a:off x="-121824" y="7110248"/>
          <a:ext cx="602749" cy="60274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solidFill>
            <a:sysClr val="window" lastClr="FFFFFF">
              <a:hueOff val="0"/>
              <a:satOff val="0"/>
              <a:lumOff val="0"/>
              <a:alphaOff val="0"/>
            </a:sysClr>
          </a:solidFill>
          <a:prstDash val="solid"/>
        </a:ln>
        <a:effectLst/>
      </dgm:spPr>
      <dgm:extLst>
        <a:ext uri="{E40237B7-FDA0-4F09-8148-C483321AD2D9}">
          <dgm14:cNvPr xmlns:dgm14="http://schemas.microsoft.com/office/drawing/2010/diagram" id="0" name="" descr="Warning"/>
        </a:ext>
      </dgm:extLst>
    </dgm:pt>
    <dgm:pt modelId="{DF023809-8FE1-45E7-80CB-A55C2C8364BB}" type="pres">
      <dgm:prSet presAssocID="{7EC8F16A-2E17-4497-9E80-8ABD3B7B1D0C}" presName="spaceRect" presStyleCnt="0"/>
      <dgm:spPr/>
    </dgm:pt>
    <dgm:pt modelId="{36652660-F97E-4CB3-8073-E6A6F660EFE7}" type="pres">
      <dgm:prSet presAssocID="{7EC8F16A-2E17-4497-9E80-8ABD3B7B1D0C}" presName="parTx" presStyleLbl="revTx" presStyleIdx="6" presStyleCnt="7" custScaleX="112412">
        <dgm:presLayoutVars>
          <dgm:chMax val="0"/>
          <dgm:chPref val="0"/>
        </dgm:presLayoutVars>
      </dgm:prSet>
      <dgm:spPr/>
    </dgm:pt>
  </dgm:ptLst>
  <dgm:cxnLst>
    <dgm:cxn modelId="{997CE70D-7C63-49F5-975C-279035BBEF2D}" srcId="{B97D5889-7D34-49C9-8B23-2AD4F723C6B0}" destId="{1FF79EBC-35D7-4F3B-A7E5-47A8EB327D17}" srcOrd="3" destOrd="0" parTransId="{782C2DB8-3315-4C36-A25E-532DB6500A30}" sibTransId="{92DAD270-B339-4C21-9744-C79C9F441724}"/>
    <dgm:cxn modelId="{23C9F414-D20D-4BD7-9709-973D564DE349}" type="presOf" srcId="{B97D5889-7D34-49C9-8B23-2AD4F723C6B0}" destId="{579DF98F-E37E-44CB-9DB1-74C7F5C13446}" srcOrd="0" destOrd="0" presId="urn:microsoft.com/office/officeart/2018/2/layout/IconVerticalSolidList"/>
    <dgm:cxn modelId="{923AEE27-3F20-471D-B63E-0B7D962F40F7}" srcId="{B97D5889-7D34-49C9-8B23-2AD4F723C6B0}" destId="{3225C747-9815-4D95-A548-D97D775E3CB6}" srcOrd="1" destOrd="0" parTransId="{1305CCC2-4AF9-4CCF-89AB-1BBB1EBDF3F1}" sibTransId="{0148D4D5-6B9B-471A-A5B9-09832D2BC15A}"/>
    <dgm:cxn modelId="{C3890868-FF07-455F-ADD1-E21BC5EA6182}" srcId="{B97D5889-7D34-49C9-8B23-2AD4F723C6B0}" destId="{7EC8F16A-2E17-4497-9E80-8ABD3B7B1D0C}" srcOrd="5" destOrd="0" parTransId="{F375D025-6551-4EDA-98F8-A7EE1E23F06C}" sibTransId="{A664229D-F803-4C82-951A-2EF3FD46322C}"/>
    <dgm:cxn modelId="{5A75566F-8499-406F-B1E2-4A28C8062F03}" type="presOf" srcId="{1FF79EBC-35D7-4F3B-A7E5-47A8EB327D17}" destId="{FBAD68AB-DA69-4623-B9F7-F73B1290B77D}" srcOrd="0" destOrd="0" presId="urn:microsoft.com/office/officeart/2018/2/layout/IconVerticalSolidList"/>
    <dgm:cxn modelId="{74B42872-83D3-4A99-B01F-4DCAC584F958}" type="presOf" srcId="{1C98AF06-58F1-4176-8618-1B702CD4BDDC}" destId="{31334FFF-B71F-40BA-A771-0EF686CF1075}" srcOrd="0" destOrd="0" presId="urn:microsoft.com/office/officeart/2018/2/layout/IconVerticalSolidList"/>
    <dgm:cxn modelId="{518D4752-0E28-462E-BCA6-1E47F88E26FD}" srcId="{3225C747-9815-4D95-A548-D97D775E3CB6}" destId="{4EA580F1-2C3D-4D76-89BE-79E78C346F4E}" srcOrd="0" destOrd="0" parTransId="{BF70131A-8C39-46EB-BB89-207226CE086E}" sibTransId="{5BC323C1-09AC-4821-89D9-D9EA2FDA9885}"/>
    <dgm:cxn modelId="{777B4A52-7554-4440-84A4-7907CE9ED502}" type="presOf" srcId="{A9CFE4BE-5571-4747-A59C-F48B0E422A4E}" destId="{CBD26195-1253-4B1A-8CFC-124CE7387ED7}" srcOrd="0" destOrd="0" presId="urn:microsoft.com/office/officeart/2018/2/layout/IconVerticalSolidList"/>
    <dgm:cxn modelId="{CC7B7379-F74F-4435-9DA4-20721FE17B4A}" srcId="{B97D5889-7D34-49C9-8B23-2AD4F723C6B0}" destId="{1C98AF06-58F1-4176-8618-1B702CD4BDDC}" srcOrd="4" destOrd="0" parTransId="{FC95C1C9-0C2F-4AE8-92D4-273E88A38AAB}" sibTransId="{C02344A5-111B-46D0-AAE3-2A50BDBDDF50}"/>
    <dgm:cxn modelId="{849732AF-BA88-4763-BBA3-C93F9C5A668F}" srcId="{B97D5889-7D34-49C9-8B23-2AD4F723C6B0}" destId="{A9CFE4BE-5571-4747-A59C-F48B0E422A4E}" srcOrd="2" destOrd="0" parTransId="{4F474F51-7F77-4C9F-9D4B-A13F7FBFA765}" sibTransId="{3C7D971A-DC5C-4D46-BE53-D0469447144F}"/>
    <dgm:cxn modelId="{4E0774B7-0E74-4949-9B93-AD2FB959D740}" type="presOf" srcId="{9C98EF6D-F6F5-4C13-8D8A-27C4BF256C7F}" destId="{7A941CE8-3259-434D-BF0A-8B9C1BC79F51}" srcOrd="0" destOrd="0" presId="urn:microsoft.com/office/officeart/2018/2/layout/IconVerticalSolidList"/>
    <dgm:cxn modelId="{75EFC5BA-6E0D-4A48-9F9D-E1D4E0124C9C}" type="presOf" srcId="{4EA580F1-2C3D-4D76-89BE-79E78C346F4E}" destId="{5977E843-E85D-4E81-81A8-29CD078AA1DD}" srcOrd="0" destOrd="0" presId="urn:microsoft.com/office/officeart/2018/2/layout/IconVerticalSolidList"/>
    <dgm:cxn modelId="{D3BE4DBB-262B-4541-B1A4-6E333296A60E}" type="presOf" srcId="{3225C747-9815-4D95-A548-D97D775E3CB6}" destId="{C84DB6C3-92CA-441D-B79A-419BBA1895CB}" srcOrd="0" destOrd="0" presId="urn:microsoft.com/office/officeart/2018/2/layout/IconVerticalSolidList"/>
    <dgm:cxn modelId="{1EAB0ED4-AEBA-4C79-AD74-47B2221BA131}" type="presOf" srcId="{7EC8F16A-2E17-4497-9E80-8ABD3B7B1D0C}" destId="{36652660-F97E-4CB3-8073-E6A6F660EFE7}" srcOrd="0" destOrd="0" presId="urn:microsoft.com/office/officeart/2018/2/layout/IconVerticalSolidList"/>
    <dgm:cxn modelId="{FE71B9F1-5BF9-4277-B90D-69DF8789BE3A}" srcId="{B97D5889-7D34-49C9-8B23-2AD4F723C6B0}" destId="{9C98EF6D-F6F5-4C13-8D8A-27C4BF256C7F}" srcOrd="0" destOrd="0" parTransId="{899AC815-FE83-480A-9291-B448E9F122D7}" sibTransId="{A770C0C0-08CD-4FFB-9049-3E3958F2B731}"/>
    <dgm:cxn modelId="{D26B18A5-5E2E-40CB-B8CE-464BD1557713}" type="presParOf" srcId="{579DF98F-E37E-44CB-9DB1-74C7F5C13446}" destId="{0420B995-947D-4FC5-A421-FD32CECDCA5F}" srcOrd="0" destOrd="0" presId="urn:microsoft.com/office/officeart/2018/2/layout/IconVerticalSolidList"/>
    <dgm:cxn modelId="{5AEE22D1-AAF2-4D71-A819-9643089B38D1}" type="presParOf" srcId="{0420B995-947D-4FC5-A421-FD32CECDCA5F}" destId="{74AD62D6-FD0E-4FB8-8C86-004278FCCC8B}" srcOrd="0" destOrd="0" presId="urn:microsoft.com/office/officeart/2018/2/layout/IconVerticalSolidList"/>
    <dgm:cxn modelId="{0D3AFED4-6A4C-4A30-A11D-7143014C9C6B}" type="presParOf" srcId="{0420B995-947D-4FC5-A421-FD32CECDCA5F}" destId="{8A1408D3-6119-40F7-AEBB-C9928CC05195}" srcOrd="1" destOrd="0" presId="urn:microsoft.com/office/officeart/2018/2/layout/IconVerticalSolidList"/>
    <dgm:cxn modelId="{12276A2C-0B20-438E-80EE-AD32316117BF}" type="presParOf" srcId="{0420B995-947D-4FC5-A421-FD32CECDCA5F}" destId="{340CA227-E9BF-43F0-8023-F093EF067714}" srcOrd="2" destOrd="0" presId="urn:microsoft.com/office/officeart/2018/2/layout/IconVerticalSolidList"/>
    <dgm:cxn modelId="{82DE4BA9-D32E-421D-AC70-13BD4B2FAA13}" type="presParOf" srcId="{0420B995-947D-4FC5-A421-FD32CECDCA5F}" destId="{7A941CE8-3259-434D-BF0A-8B9C1BC79F51}" srcOrd="3" destOrd="0" presId="urn:microsoft.com/office/officeart/2018/2/layout/IconVerticalSolidList"/>
    <dgm:cxn modelId="{469FBF20-F0AF-490D-BEFF-AC4930951952}" type="presParOf" srcId="{579DF98F-E37E-44CB-9DB1-74C7F5C13446}" destId="{6B6523B5-D05C-49B5-B4C5-5B0D7306506C}" srcOrd="1" destOrd="0" presId="urn:microsoft.com/office/officeart/2018/2/layout/IconVerticalSolidList"/>
    <dgm:cxn modelId="{BB775F91-D7A6-4273-8782-B1B03E8C35ED}" type="presParOf" srcId="{579DF98F-E37E-44CB-9DB1-74C7F5C13446}" destId="{745CFA71-62B3-47A9-9ADA-80E4750697E2}" srcOrd="2" destOrd="0" presId="urn:microsoft.com/office/officeart/2018/2/layout/IconVerticalSolidList"/>
    <dgm:cxn modelId="{D58133B0-A573-4E4E-975F-CD7B6E7BB793}" type="presParOf" srcId="{745CFA71-62B3-47A9-9ADA-80E4750697E2}" destId="{F401D329-4F7F-481B-8846-0A4EFEC2CABE}" srcOrd="0" destOrd="0" presId="urn:microsoft.com/office/officeart/2018/2/layout/IconVerticalSolidList"/>
    <dgm:cxn modelId="{594C1041-84B3-4936-A6EA-6CAD51CDC275}" type="presParOf" srcId="{745CFA71-62B3-47A9-9ADA-80E4750697E2}" destId="{0611168D-8D3E-4A39-A540-0E14F8F855EF}" srcOrd="1" destOrd="0" presId="urn:microsoft.com/office/officeart/2018/2/layout/IconVerticalSolidList"/>
    <dgm:cxn modelId="{A4C08448-5A3D-40FA-91BD-877310A65C79}" type="presParOf" srcId="{745CFA71-62B3-47A9-9ADA-80E4750697E2}" destId="{64E05106-BB0A-46F9-8936-B99EBA998B26}" srcOrd="2" destOrd="0" presId="urn:microsoft.com/office/officeart/2018/2/layout/IconVerticalSolidList"/>
    <dgm:cxn modelId="{84A83DF1-B878-4B1D-B241-987442EC4AE0}" type="presParOf" srcId="{745CFA71-62B3-47A9-9ADA-80E4750697E2}" destId="{C84DB6C3-92CA-441D-B79A-419BBA1895CB}" srcOrd="3" destOrd="0" presId="urn:microsoft.com/office/officeart/2018/2/layout/IconVerticalSolidList"/>
    <dgm:cxn modelId="{B0506BCD-BBB0-4194-B6A2-C07CFD94296B}" type="presParOf" srcId="{745CFA71-62B3-47A9-9ADA-80E4750697E2}" destId="{5977E843-E85D-4E81-81A8-29CD078AA1DD}" srcOrd="4" destOrd="0" presId="urn:microsoft.com/office/officeart/2018/2/layout/IconVerticalSolidList"/>
    <dgm:cxn modelId="{65972EAF-2B82-44F1-B232-7F3CB72FDF41}" type="presParOf" srcId="{579DF98F-E37E-44CB-9DB1-74C7F5C13446}" destId="{D3302005-60C7-47A9-999E-3E9E1E5EA517}" srcOrd="3" destOrd="0" presId="urn:microsoft.com/office/officeart/2018/2/layout/IconVerticalSolidList"/>
    <dgm:cxn modelId="{2BF5EF95-079A-4DBD-8FE5-C35F5491E393}" type="presParOf" srcId="{579DF98F-E37E-44CB-9DB1-74C7F5C13446}" destId="{66106FF6-9BEC-4B50-A838-9F3D59F31433}" srcOrd="4" destOrd="0" presId="urn:microsoft.com/office/officeart/2018/2/layout/IconVerticalSolidList"/>
    <dgm:cxn modelId="{93765C8C-78B7-41F7-A1D5-861FBBE65CA6}" type="presParOf" srcId="{66106FF6-9BEC-4B50-A838-9F3D59F31433}" destId="{E2D1093F-AEBE-4F3D-AA55-1FB1C24AE233}" srcOrd="0" destOrd="0" presId="urn:microsoft.com/office/officeart/2018/2/layout/IconVerticalSolidList"/>
    <dgm:cxn modelId="{CEED35CC-5A1E-4418-A6E3-C940BCEF0DB0}" type="presParOf" srcId="{66106FF6-9BEC-4B50-A838-9F3D59F31433}" destId="{86101F6B-3272-4E45-93F1-C14E33104173}" srcOrd="1" destOrd="0" presId="urn:microsoft.com/office/officeart/2018/2/layout/IconVerticalSolidList"/>
    <dgm:cxn modelId="{1532F5A2-9538-4F70-A7E3-9FBCFDFDDAB4}" type="presParOf" srcId="{66106FF6-9BEC-4B50-A838-9F3D59F31433}" destId="{A5C863FE-1A93-416C-A9AF-D14BCC933C75}" srcOrd="2" destOrd="0" presId="urn:microsoft.com/office/officeart/2018/2/layout/IconVerticalSolidList"/>
    <dgm:cxn modelId="{EC8D139C-D579-46A2-8FDA-5434D938CDAF}" type="presParOf" srcId="{66106FF6-9BEC-4B50-A838-9F3D59F31433}" destId="{CBD26195-1253-4B1A-8CFC-124CE7387ED7}" srcOrd="3" destOrd="0" presId="urn:microsoft.com/office/officeart/2018/2/layout/IconVerticalSolidList"/>
    <dgm:cxn modelId="{50C98E77-43ED-40BA-BD26-248F6B517A7E}" type="presParOf" srcId="{579DF98F-E37E-44CB-9DB1-74C7F5C13446}" destId="{2533492B-5F05-40D8-8F9F-DBFA8CE1636B}" srcOrd="5" destOrd="0" presId="urn:microsoft.com/office/officeart/2018/2/layout/IconVerticalSolidList"/>
    <dgm:cxn modelId="{01A5121D-146E-49B4-9492-2D99680797CD}" type="presParOf" srcId="{579DF98F-E37E-44CB-9DB1-74C7F5C13446}" destId="{5D2B2F97-AA3D-4559-8F4F-78758F02127D}" srcOrd="6" destOrd="0" presId="urn:microsoft.com/office/officeart/2018/2/layout/IconVerticalSolidList"/>
    <dgm:cxn modelId="{BCE5386B-0259-4C72-8A3A-658147A2A452}" type="presParOf" srcId="{5D2B2F97-AA3D-4559-8F4F-78758F02127D}" destId="{97A9138A-6F58-4EFA-9CBF-A0C89B8D9660}" srcOrd="0" destOrd="0" presId="urn:microsoft.com/office/officeart/2018/2/layout/IconVerticalSolidList"/>
    <dgm:cxn modelId="{59E90CD0-5E9D-4507-A087-5C5F2CBB11D8}" type="presParOf" srcId="{5D2B2F97-AA3D-4559-8F4F-78758F02127D}" destId="{81E91060-6EF6-41FA-BD7C-C171D3286DBE}" srcOrd="1" destOrd="0" presId="urn:microsoft.com/office/officeart/2018/2/layout/IconVerticalSolidList"/>
    <dgm:cxn modelId="{BDE205CB-22B1-4637-AB48-0A0EC3763737}" type="presParOf" srcId="{5D2B2F97-AA3D-4559-8F4F-78758F02127D}" destId="{485FC82F-5E76-4B8B-BE9B-F75D5BBBA29D}" srcOrd="2" destOrd="0" presId="urn:microsoft.com/office/officeart/2018/2/layout/IconVerticalSolidList"/>
    <dgm:cxn modelId="{AF60E41C-FBBF-41B4-B7EC-B30691368C9B}" type="presParOf" srcId="{5D2B2F97-AA3D-4559-8F4F-78758F02127D}" destId="{FBAD68AB-DA69-4623-B9F7-F73B1290B77D}" srcOrd="3" destOrd="0" presId="urn:microsoft.com/office/officeart/2018/2/layout/IconVerticalSolidList"/>
    <dgm:cxn modelId="{E730ABDD-962A-46B9-89E2-B3FE30CDA493}" type="presParOf" srcId="{579DF98F-E37E-44CB-9DB1-74C7F5C13446}" destId="{30844884-9AFF-461A-BE4E-6B99355F7384}" srcOrd="7" destOrd="0" presId="urn:microsoft.com/office/officeart/2018/2/layout/IconVerticalSolidList"/>
    <dgm:cxn modelId="{AB556936-E3F1-46E2-8857-A14D6456DAC3}" type="presParOf" srcId="{579DF98F-E37E-44CB-9DB1-74C7F5C13446}" destId="{AD5A9175-279B-4FF9-A762-AA1B7333D2D4}" srcOrd="8" destOrd="0" presId="urn:microsoft.com/office/officeart/2018/2/layout/IconVerticalSolidList"/>
    <dgm:cxn modelId="{8BD05D54-8056-40A8-88FF-8BDE9CCC9584}" type="presParOf" srcId="{AD5A9175-279B-4FF9-A762-AA1B7333D2D4}" destId="{D6844F59-D43C-46C1-B5C5-BFB3994B7C2D}" srcOrd="0" destOrd="0" presId="urn:microsoft.com/office/officeart/2018/2/layout/IconVerticalSolidList"/>
    <dgm:cxn modelId="{7FBADC29-3189-43B0-8700-680FAC30AFE5}" type="presParOf" srcId="{AD5A9175-279B-4FF9-A762-AA1B7333D2D4}" destId="{1E1ACBD2-64AF-462D-A852-57E86C785DE1}" srcOrd="1" destOrd="0" presId="urn:microsoft.com/office/officeart/2018/2/layout/IconVerticalSolidList"/>
    <dgm:cxn modelId="{00CA0CA6-D611-481D-A6A5-2B6D7DCE20BC}" type="presParOf" srcId="{AD5A9175-279B-4FF9-A762-AA1B7333D2D4}" destId="{2B8F4D37-92E3-409C-9727-A4584B0509A7}" srcOrd="2" destOrd="0" presId="urn:microsoft.com/office/officeart/2018/2/layout/IconVerticalSolidList"/>
    <dgm:cxn modelId="{7CEBAEE5-298F-430D-992F-9C585A6CAF7A}" type="presParOf" srcId="{AD5A9175-279B-4FF9-A762-AA1B7333D2D4}" destId="{31334FFF-B71F-40BA-A771-0EF686CF1075}" srcOrd="3" destOrd="0" presId="urn:microsoft.com/office/officeart/2018/2/layout/IconVerticalSolidList"/>
    <dgm:cxn modelId="{5FF20AB1-6BBE-4B4D-88F1-8F17BEC5396B}" type="presParOf" srcId="{579DF98F-E37E-44CB-9DB1-74C7F5C13446}" destId="{0BDB606A-ABAD-44B8-A66C-9347EA5C715B}" srcOrd="9" destOrd="0" presId="urn:microsoft.com/office/officeart/2018/2/layout/IconVerticalSolidList"/>
    <dgm:cxn modelId="{0C57B276-B01A-4D02-842D-4B0414CF2CC0}" type="presParOf" srcId="{579DF98F-E37E-44CB-9DB1-74C7F5C13446}" destId="{A4E531A7-AF56-4E68-81E8-591FB1B9A873}" srcOrd="10" destOrd="0" presId="urn:microsoft.com/office/officeart/2018/2/layout/IconVerticalSolidList"/>
    <dgm:cxn modelId="{A284CF06-BA4A-4A14-BED3-A530DE822E23}" type="presParOf" srcId="{A4E531A7-AF56-4E68-81E8-591FB1B9A873}" destId="{9C973D7F-7D89-4E38-AF0E-7EEE812423A7}" srcOrd="0" destOrd="0" presId="urn:microsoft.com/office/officeart/2018/2/layout/IconVerticalSolidList"/>
    <dgm:cxn modelId="{16CA4BE1-DB95-4CCD-8CA1-4D7A7391380D}" type="presParOf" srcId="{A4E531A7-AF56-4E68-81E8-591FB1B9A873}" destId="{F14C6957-AD63-4AE4-A6C2-ABC2BE661029}" srcOrd="1" destOrd="0" presId="urn:microsoft.com/office/officeart/2018/2/layout/IconVerticalSolidList"/>
    <dgm:cxn modelId="{3FE5BAF9-966D-4037-A728-CEA3D7ADDE56}" type="presParOf" srcId="{A4E531A7-AF56-4E68-81E8-591FB1B9A873}" destId="{DF023809-8FE1-45E7-80CB-A55C2C8364BB}" srcOrd="2" destOrd="0" presId="urn:microsoft.com/office/officeart/2018/2/layout/IconVerticalSolidList"/>
    <dgm:cxn modelId="{86C6A33C-31C3-4EE0-B4A2-736884439042}" type="presParOf" srcId="{A4E531A7-AF56-4E68-81E8-591FB1B9A873}" destId="{36652660-F97E-4CB3-8073-E6A6F660EFE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D62D6-FD0E-4FB8-8C86-004278FCCC8B}">
      <dsp:nvSpPr>
        <dsp:cNvPr id="0" name=""/>
        <dsp:cNvSpPr/>
      </dsp:nvSpPr>
      <dsp:spPr>
        <a:xfrm>
          <a:off x="-269409" y="8463"/>
          <a:ext cx="9459647" cy="651278"/>
        </a:xfrm>
        <a:prstGeom prst="roundRect">
          <a:avLst>
            <a:gd name="adj" fmla="val 10000"/>
          </a:avLst>
        </a:prstGeom>
        <a:solidFill>
          <a:srgbClr val="D4A32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8A1408D3-6119-40F7-AEBB-C9928CC05195}">
      <dsp:nvSpPr>
        <dsp:cNvPr id="0" name=""/>
        <dsp:cNvSpPr/>
      </dsp:nvSpPr>
      <dsp:spPr>
        <a:xfrm>
          <a:off x="-72398" y="155000"/>
          <a:ext cx="358203" cy="3582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7A941CE8-3259-434D-BF0A-8B9C1BC79F51}">
      <dsp:nvSpPr>
        <dsp:cNvPr id="0" name=""/>
        <dsp:cNvSpPr/>
      </dsp:nvSpPr>
      <dsp:spPr>
        <a:xfrm>
          <a:off x="482816" y="8463"/>
          <a:ext cx="8705950" cy="6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7" tIns="68927" rIns="68927" bIns="68927" numCol="1" spcCol="1270" anchor="ctr" anchorCtr="0">
          <a:noAutofit/>
        </a:bodyPr>
        <a:lstStyle/>
        <a:p>
          <a:pPr marL="0" lvl="0" indent="0" algn="l" defTabSz="889000">
            <a:lnSpc>
              <a:spcPct val="100000"/>
            </a:lnSpc>
            <a:spcBef>
              <a:spcPct val="0"/>
            </a:spcBef>
            <a:spcAft>
              <a:spcPct val="35000"/>
            </a:spcAft>
            <a:buNone/>
          </a:pPr>
          <a:r>
            <a:rPr lang="en-US" sz="2000" kern="1200" dirty="0">
              <a:solidFill>
                <a:sysClr val="windowText" lastClr="000000">
                  <a:hueOff val="0"/>
                  <a:satOff val="0"/>
                  <a:lumOff val="0"/>
                  <a:alphaOff val="0"/>
                </a:sysClr>
              </a:solidFill>
              <a:latin typeface="Heebo Light"/>
              <a:ea typeface="+mn-ea"/>
              <a:cs typeface="+mn-cs"/>
            </a:rPr>
            <a:t>Revenue = Volume x Rate</a:t>
          </a:r>
        </a:p>
      </dsp:txBody>
      <dsp:txXfrm>
        <a:off x="482816" y="8463"/>
        <a:ext cx="8705950" cy="651278"/>
      </dsp:txXfrm>
    </dsp:sp>
    <dsp:sp modelId="{F401D329-4F7F-481B-8846-0A4EFEC2CABE}">
      <dsp:nvSpPr>
        <dsp:cNvPr id="0" name=""/>
        <dsp:cNvSpPr/>
      </dsp:nvSpPr>
      <dsp:spPr>
        <a:xfrm>
          <a:off x="-269409" y="822560"/>
          <a:ext cx="9459647" cy="651278"/>
        </a:xfrm>
        <a:prstGeom prst="roundRect">
          <a:avLst>
            <a:gd name="adj" fmla="val 10000"/>
          </a:avLst>
        </a:prstGeom>
        <a:solidFill>
          <a:srgbClr val="D4A32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611168D-8D3E-4A39-A540-0E14F8F855EF}">
      <dsp:nvSpPr>
        <dsp:cNvPr id="0" name=""/>
        <dsp:cNvSpPr/>
      </dsp:nvSpPr>
      <dsp:spPr>
        <a:xfrm>
          <a:off x="-72398" y="969098"/>
          <a:ext cx="358203" cy="3582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C84DB6C3-92CA-441D-B79A-419BBA1895CB}">
      <dsp:nvSpPr>
        <dsp:cNvPr id="0" name=""/>
        <dsp:cNvSpPr/>
      </dsp:nvSpPr>
      <dsp:spPr>
        <a:xfrm>
          <a:off x="482816" y="822560"/>
          <a:ext cx="4256841" cy="6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7" tIns="68927" rIns="68927" bIns="68927" numCol="1" spcCol="1270" anchor="ctr" anchorCtr="0">
          <a:noAutofit/>
        </a:bodyPr>
        <a:lstStyle/>
        <a:p>
          <a:pPr marL="0" lvl="0" indent="0" algn="l" defTabSz="889000">
            <a:lnSpc>
              <a:spcPct val="100000"/>
            </a:lnSpc>
            <a:spcBef>
              <a:spcPct val="0"/>
            </a:spcBef>
            <a:spcAft>
              <a:spcPct val="35000"/>
            </a:spcAft>
            <a:buNone/>
          </a:pPr>
          <a:r>
            <a:rPr lang="en-US" sz="2000" kern="1200" dirty="0">
              <a:solidFill>
                <a:sysClr val="windowText" lastClr="000000">
                  <a:hueOff val="0"/>
                  <a:satOff val="0"/>
                  <a:lumOff val="0"/>
                  <a:alphaOff val="0"/>
                </a:sysClr>
              </a:solidFill>
              <a:latin typeface="Heebo Light"/>
              <a:ea typeface="+mn-ea"/>
              <a:cs typeface="+mn-cs"/>
            </a:rPr>
            <a:t>Rates are set by third parties</a:t>
          </a:r>
        </a:p>
      </dsp:txBody>
      <dsp:txXfrm>
        <a:off x="482816" y="822560"/>
        <a:ext cx="4256841" cy="651278"/>
      </dsp:txXfrm>
    </dsp:sp>
    <dsp:sp modelId="{5977E843-E85D-4E81-81A8-29CD078AA1DD}">
      <dsp:nvSpPr>
        <dsp:cNvPr id="0" name=""/>
        <dsp:cNvSpPr/>
      </dsp:nvSpPr>
      <dsp:spPr>
        <a:xfrm>
          <a:off x="4739658" y="822560"/>
          <a:ext cx="4449108" cy="6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7" tIns="68927" rIns="68927" bIns="68927" numCol="1" spcCol="1270" anchor="ctr" anchorCtr="0">
          <a:noAutofit/>
        </a:bodyPr>
        <a:lstStyle/>
        <a:p>
          <a:pPr marL="0" lvl="0" indent="0" algn="l" defTabSz="889000">
            <a:lnSpc>
              <a:spcPct val="100000"/>
            </a:lnSpc>
            <a:spcBef>
              <a:spcPct val="0"/>
            </a:spcBef>
            <a:spcAft>
              <a:spcPct val="35000"/>
            </a:spcAft>
            <a:buNone/>
          </a:pPr>
          <a:r>
            <a:rPr lang="en-US" sz="2000" kern="1200">
              <a:solidFill>
                <a:sysClr val="windowText" lastClr="000000">
                  <a:hueOff val="0"/>
                  <a:satOff val="0"/>
                  <a:lumOff val="0"/>
                  <a:alphaOff val="0"/>
                </a:sysClr>
              </a:solidFill>
              <a:latin typeface="Heebo Light"/>
              <a:ea typeface="+mn-ea"/>
              <a:cs typeface="+mn-cs"/>
            </a:rPr>
            <a:t>36-39% of contracts are case rate</a:t>
          </a:r>
        </a:p>
      </dsp:txBody>
      <dsp:txXfrm>
        <a:off x="4739658" y="822560"/>
        <a:ext cx="4449108" cy="651278"/>
      </dsp:txXfrm>
    </dsp:sp>
    <dsp:sp modelId="{E2D1093F-AEBE-4F3D-AA55-1FB1C24AE233}">
      <dsp:nvSpPr>
        <dsp:cNvPr id="0" name=""/>
        <dsp:cNvSpPr/>
      </dsp:nvSpPr>
      <dsp:spPr>
        <a:xfrm>
          <a:off x="-269409" y="1636658"/>
          <a:ext cx="9459647" cy="651278"/>
        </a:xfrm>
        <a:prstGeom prst="roundRect">
          <a:avLst>
            <a:gd name="adj" fmla="val 10000"/>
          </a:avLst>
        </a:prstGeom>
        <a:solidFill>
          <a:srgbClr val="D4A32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86101F6B-3272-4E45-93F1-C14E33104173}">
      <dsp:nvSpPr>
        <dsp:cNvPr id="0" name=""/>
        <dsp:cNvSpPr/>
      </dsp:nvSpPr>
      <dsp:spPr>
        <a:xfrm>
          <a:off x="-72398" y="1783196"/>
          <a:ext cx="358203" cy="3582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CBD26195-1253-4B1A-8CFC-124CE7387ED7}">
      <dsp:nvSpPr>
        <dsp:cNvPr id="0" name=""/>
        <dsp:cNvSpPr/>
      </dsp:nvSpPr>
      <dsp:spPr>
        <a:xfrm>
          <a:off x="482816" y="1636658"/>
          <a:ext cx="8705950" cy="6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7" tIns="68927" rIns="68927" bIns="68927" numCol="1" spcCol="1270" anchor="ctr" anchorCtr="0">
          <a:noAutofit/>
        </a:bodyPr>
        <a:lstStyle/>
        <a:p>
          <a:pPr marL="0" lvl="0" indent="0" algn="l" defTabSz="889000">
            <a:lnSpc>
              <a:spcPct val="100000"/>
            </a:lnSpc>
            <a:spcBef>
              <a:spcPct val="0"/>
            </a:spcBef>
            <a:spcAft>
              <a:spcPct val="35000"/>
            </a:spcAft>
            <a:buNone/>
          </a:pPr>
          <a:r>
            <a:rPr lang="en-US" sz="2000" kern="1200">
              <a:solidFill>
                <a:sysClr val="windowText" lastClr="000000">
                  <a:hueOff val="0"/>
                  <a:satOff val="0"/>
                  <a:lumOff val="0"/>
                  <a:alphaOff val="0"/>
                </a:sysClr>
              </a:solidFill>
              <a:latin typeface="Heebo Light"/>
              <a:ea typeface="+mn-ea"/>
              <a:cs typeface="+mn-cs"/>
            </a:rPr>
            <a:t>Volume is the primary revenue driver</a:t>
          </a:r>
        </a:p>
      </dsp:txBody>
      <dsp:txXfrm>
        <a:off x="482816" y="1636658"/>
        <a:ext cx="8705950" cy="651278"/>
      </dsp:txXfrm>
    </dsp:sp>
    <dsp:sp modelId="{97A9138A-6F58-4EFA-9CBF-A0C89B8D9660}">
      <dsp:nvSpPr>
        <dsp:cNvPr id="0" name=""/>
        <dsp:cNvSpPr/>
      </dsp:nvSpPr>
      <dsp:spPr>
        <a:xfrm>
          <a:off x="-269409" y="2450756"/>
          <a:ext cx="9459647" cy="651278"/>
        </a:xfrm>
        <a:prstGeom prst="roundRect">
          <a:avLst>
            <a:gd name="adj" fmla="val 10000"/>
          </a:avLst>
        </a:prstGeom>
        <a:solidFill>
          <a:srgbClr val="D4A32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81E91060-6EF6-41FA-BD7C-C171D3286DBE}">
      <dsp:nvSpPr>
        <dsp:cNvPr id="0" name=""/>
        <dsp:cNvSpPr/>
      </dsp:nvSpPr>
      <dsp:spPr>
        <a:xfrm>
          <a:off x="-72398" y="2597294"/>
          <a:ext cx="358203" cy="35820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FBAD68AB-DA69-4623-B9F7-F73B1290B77D}">
      <dsp:nvSpPr>
        <dsp:cNvPr id="0" name=""/>
        <dsp:cNvSpPr/>
      </dsp:nvSpPr>
      <dsp:spPr>
        <a:xfrm>
          <a:off x="482816" y="2450756"/>
          <a:ext cx="8705950" cy="6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7" tIns="68927" rIns="68927" bIns="68927" numCol="1" spcCol="1270" anchor="ctr" anchorCtr="0">
          <a:noAutofit/>
        </a:bodyPr>
        <a:lstStyle/>
        <a:p>
          <a:pPr marL="0" lvl="0" indent="0" algn="l" defTabSz="889000">
            <a:lnSpc>
              <a:spcPct val="100000"/>
            </a:lnSpc>
            <a:spcBef>
              <a:spcPct val="0"/>
            </a:spcBef>
            <a:spcAft>
              <a:spcPct val="35000"/>
            </a:spcAft>
            <a:buNone/>
          </a:pPr>
          <a:r>
            <a:rPr lang="en-US" sz="2000" kern="1200">
              <a:solidFill>
                <a:sysClr val="windowText" lastClr="000000">
                  <a:hueOff val="0"/>
                  <a:satOff val="0"/>
                  <a:lumOff val="0"/>
                  <a:alphaOff val="0"/>
                </a:sysClr>
              </a:solidFill>
              <a:latin typeface="Heebo Light"/>
              <a:ea typeface="+mn-ea"/>
              <a:cs typeface="+mn-cs"/>
            </a:rPr>
            <a:t>Labor functions as a fixed cost</a:t>
          </a:r>
        </a:p>
      </dsp:txBody>
      <dsp:txXfrm>
        <a:off x="482816" y="2450756"/>
        <a:ext cx="8705950" cy="651278"/>
      </dsp:txXfrm>
    </dsp:sp>
    <dsp:sp modelId="{D6844F59-D43C-46C1-B5C5-BFB3994B7C2D}">
      <dsp:nvSpPr>
        <dsp:cNvPr id="0" name=""/>
        <dsp:cNvSpPr/>
      </dsp:nvSpPr>
      <dsp:spPr>
        <a:xfrm>
          <a:off x="-269409" y="3264854"/>
          <a:ext cx="9459647" cy="651278"/>
        </a:xfrm>
        <a:prstGeom prst="roundRect">
          <a:avLst>
            <a:gd name="adj" fmla="val 10000"/>
          </a:avLst>
        </a:prstGeom>
        <a:solidFill>
          <a:srgbClr val="D4A32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1E1ACBD2-64AF-462D-A852-57E86C785DE1}">
      <dsp:nvSpPr>
        <dsp:cNvPr id="0" name=""/>
        <dsp:cNvSpPr/>
      </dsp:nvSpPr>
      <dsp:spPr>
        <a:xfrm>
          <a:off x="-72398" y="3411392"/>
          <a:ext cx="358203" cy="35820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31334FFF-B71F-40BA-A771-0EF686CF1075}">
      <dsp:nvSpPr>
        <dsp:cNvPr id="0" name=""/>
        <dsp:cNvSpPr/>
      </dsp:nvSpPr>
      <dsp:spPr>
        <a:xfrm>
          <a:off x="482816" y="3264854"/>
          <a:ext cx="8705950" cy="6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7" tIns="68927" rIns="68927" bIns="68927" numCol="1" spcCol="1270" anchor="ctr" anchorCtr="0">
          <a:noAutofit/>
        </a:bodyPr>
        <a:lstStyle/>
        <a:p>
          <a:pPr marL="0" lvl="0" indent="0" algn="l" defTabSz="889000">
            <a:lnSpc>
              <a:spcPct val="100000"/>
            </a:lnSpc>
            <a:spcBef>
              <a:spcPct val="0"/>
            </a:spcBef>
            <a:spcAft>
              <a:spcPct val="35000"/>
            </a:spcAft>
            <a:buNone/>
          </a:pPr>
          <a:r>
            <a:rPr lang="en-US" sz="2000" kern="1200">
              <a:solidFill>
                <a:sysClr val="windowText" lastClr="000000">
                  <a:hueOff val="0"/>
                  <a:satOff val="0"/>
                  <a:lumOff val="0"/>
                  <a:alphaOff val="0"/>
                </a:sysClr>
              </a:solidFill>
              <a:latin typeface="Heebo Light"/>
              <a:ea typeface="+mn-ea"/>
              <a:cs typeface="+mn-cs"/>
            </a:rPr>
            <a:t>KPI is patients per hour per provider</a:t>
          </a:r>
        </a:p>
      </dsp:txBody>
      <dsp:txXfrm>
        <a:off x="482816" y="3264854"/>
        <a:ext cx="8705950" cy="651278"/>
      </dsp:txXfrm>
    </dsp:sp>
    <dsp:sp modelId="{9C973D7F-7D89-4E38-AF0E-7EEE812423A7}">
      <dsp:nvSpPr>
        <dsp:cNvPr id="0" name=""/>
        <dsp:cNvSpPr/>
      </dsp:nvSpPr>
      <dsp:spPr>
        <a:xfrm>
          <a:off x="-269409" y="4078952"/>
          <a:ext cx="9459647" cy="651278"/>
        </a:xfrm>
        <a:prstGeom prst="roundRect">
          <a:avLst>
            <a:gd name="adj" fmla="val 10000"/>
          </a:avLst>
        </a:prstGeom>
        <a:solidFill>
          <a:srgbClr val="D4A32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14C6957-AD63-4AE4-A6C2-ABC2BE661029}">
      <dsp:nvSpPr>
        <dsp:cNvPr id="0" name=""/>
        <dsp:cNvSpPr/>
      </dsp:nvSpPr>
      <dsp:spPr>
        <a:xfrm>
          <a:off x="-72398" y="4225490"/>
          <a:ext cx="358203" cy="35820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36652660-F97E-4CB3-8073-E6A6F660EFE7}">
      <dsp:nvSpPr>
        <dsp:cNvPr id="0" name=""/>
        <dsp:cNvSpPr/>
      </dsp:nvSpPr>
      <dsp:spPr>
        <a:xfrm>
          <a:off x="-57474" y="4078952"/>
          <a:ext cx="9786532" cy="6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927" tIns="68927" rIns="68927" bIns="68927" numCol="1" spcCol="1270" anchor="ctr" anchorCtr="0">
          <a:noAutofit/>
        </a:bodyPr>
        <a:lstStyle/>
        <a:p>
          <a:pPr marL="0" lvl="0" indent="0" algn="l" defTabSz="889000">
            <a:lnSpc>
              <a:spcPct val="100000"/>
            </a:lnSpc>
            <a:spcBef>
              <a:spcPct val="0"/>
            </a:spcBef>
            <a:spcAft>
              <a:spcPct val="35000"/>
            </a:spcAft>
            <a:buNone/>
          </a:pPr>
          <a:r>
            <a:rPr lang="en-US" sz="2000" kern="1200" dirty="0">
              <a:solidFill>
                <a:sysClr val="windowText" lastClr="000000">
                  <a:hueOff val="0"/>
                  <a:satOff val="0"/>
                  <a:lumOff val="0"/>
                  <a:alphaOff val="0"/>
                </a:sysClr>
              </a:solidFill>
              <a:latin typeface="Heebo Light"/>
              <a:ea typeface="+mn-ea"/>
              <a:cs typeface="+mn-cs"/>
            </a:rPr>
            <a:t>          Excess or unutilized capacity is the biggest issue in urgent care</a:t>
          </a:r>
        </a:p>
      </dsp:txBody>
      <dsp:txXfrm>
        <a:off x="-57474" y="4078952"/>
        <a:ext cx="9786532" cy="65127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415498"/>
          </a:xfrm>
          <a:prstGeom prst="rect">
            <a:avLst/>
          </a:prstGeom>
        </p:spPr>
        <p:txBody>
          <a:bodyPr wrap="square" lIns="0" tIns="0" rIns="0" bIns="0">
            <a:spAutoFit/>
          </a:bodyPr>
          <a:lstStyle>
            <a:lvl1pPr>
              <a:defRPr sz="2700" b="0" i="0">
                <a:solidFill>
                  <a:srgbClr val="231F20"/>
                </a:solidFill>
                <a:latin typeface="Heebo ExtraBold" pitchFamily="2" charset="-79"/>
                <a:cs typeface="Heebo ExtraBold" pitchFamily="2" charset="-79"/>
              </a:defRPr>
            </a:lvl1pPr>
          </a:lstStyle>
          <a:p>
            <a:endParaRPr dirty="0"/>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3/4/2025</a:t>
            </a:fld>
            <a:endParaRPr lang="en-US"/>
          </a:p>
        </p:txBody>
      </p:sp>
      <p:sp>
        <p:nvSpPr>
          <p:cNvPr id="6" name="Holder 6"/>
          <p:cNvSpPr>
            <a:spLocks noGrp="1"/>
          </p:cNvSpPr>
          <p:nvPr>
            <p:ph type="sldNum" sz="quarter" idx="7"/>
          </p:nvPr>
        </p:nvSpPr>
        <p:spPr/>
        <p:txBody>
          <a:bodyPr lIns="0" tIns="0" rIns="0" bIns="0"/>
          <a:lstStyle>
            <a:lvl1pPr>
              <a:defRPr sz="1000" b="1" i="0">
                <a:solidFill>
                  <a:srgbClr val="231F20"/>
                </a:solidFill>
                <a:latin typeface="Montserrat SemiBold"/>
                <a:cs typeface="Montserrat SemiBold"/>
              </a:defRPr>
            </a:lvl1pPr>
          </a:lstStyle>
          <a:p>
            <a:pPr marL="38100">
              <a:lnSpc>
                <a:spcPct val="100000"/>
              </a:lnSpc>
              <a:spcBef>
                <a:spcPts val="165"/>
              </a:spcBef>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9453258" y="157988"/>
            <a:ext cx="2577578" cy="336045"/>
          </a:xfrm>
          <a:prstGeom prst="rect">
            <a:avLst/>
          </a:prstGeom>
        </p:spPr>
      </p:pic>
      <p:sp>
        <p:nvSpPr>
          <p:cNvPr id="2" name="Holder 2"/>
          <p:cNvSpPr>
            <a:spLocks noGrp="1"/>
          </p:cNvSpPr>
          <p:nvPr>
            <p:ph type="title"/>
          </p:nvPr>
        </p:nvSpPr>
        <p:spPr/>
        <p:txBody>
          <a:bodyPr lIns="0" tIns="0" rIns="0" bIns="0"/>
          <a:lstStyle>
            <a:lvl1pPr>
              <a:defRPr sz="2700" b="0" i="0">
                <a:solidFill>
                  <a:srgbClr val="231F20"/>
                </a:solidFill>
                <a:latin typeface="Heebo ExtraBold" pitchFamily="2" charset="-79"/>
                <a:cs typeface="Heebo ExtraBold" pitchFamily="2" charset="-79"/>
              </a:defRPr>
            </a:lvl1pPr>
          </a:lstStyle>
          <a:p>
            <a:endParaRPr dirty="0"/>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3/4/2025</a:t>
            </a:fld>
            <a:endParaRPr lang="en-US"/>
          </a:p>
        </p:txBody>
      </p:sp>
      <p:sp>
        <p:nvSpPr>
          <p:cNvPr id="6" name="Holder 6"/>
          <p:cNvSpPr>
            <a:spLocks noGrp="1"/>
          </p:cNvSpPr>
          <p:nvPr>
            <p:ph type="sldNum" sz="quarter" idx="7"/>
          </p:nvPr>
        </p:nvSpPr>
        <p:spPr/>
        <p:txBody>
          <a:bodyPr lIns="0" tIns="0" rIns="0" bIns="0"/>
          <a:lstStyle>
            <a:lvl1pPr>
              <a:defRPr sz="1000" b="1" i="0">
                <a:solidFill>
                  <a:srgbClr val="231F20"/>
                </a:solidFill>
                <a:latin typeface="Montserrat SemiBold"/>
                <a:cs typeface="Montserrat SemiBold"/>
              </a:defRPr>
            </a:lvl1pPr>
          </a:lstStyle>
          <a:p>
            <a:pPr marL="38100">
              <a:lnSpc>
                <a:spcPct val="100000"/>
              </a:lnSpc>
              <a:spcBef>
                <a:spcPts val="165"/>
              </a:spcBef>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rgbClr val="231F20"/>
                </a:solidFill>
                <a:latin typeface="Heebo ExtraBold" pitchFamily="2" charset="-79"/>
                <a:cs typeface="Heebo ExtraBold" pitchFamily="2" charset="-79"/>
              </a:defRPr>
            </a:lvl1pPr>
          </a:lstStyle>
          <a:p>
            <a:endParaRPr dirty="0"/>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3/4/2025</a:t>
            </a:fld>
            <a:endParaRPr lang="en-US"/>
          </a:p>
        </p:txBody>
      </p:sp>
      <p:sp>
        <p:nvSpPr>
          <p:cNvPr id="7" name="Holder 7"/>
          <p:cNvSpPr>
            <a:spLocks noGrp="1"/>
          </p:cNvSpPr>
          <p:nvPr>
            <p:ph type="sldNum" sz="quarter" idx="7"/>
          </p:nvPr>
        </p:nvSpPr>
        <p:spPr/>
        <p:txBody>
          <a:bodyPr lIns="0" tIns="0" rIns="0" bIns="0"/>
          <a:lstStyle>
            <a:lvl1pPr>
              <a:defRPr sz="1000" b="1" i="0">
                <a:solidFill>
                  <a:srgbClr val="231F20"/>
                </a:solidFill>
                <a:latin typeface="Montserrat SemiBold"/>
                <a:cs typeface="Montserrat SemiBold"/>
              </a:defRPr>
            </a:lvl1pPr>
          </a:lstStyle>
          <a:p>
            <a:pPr marL="38100">
              <a:lnSpc>
                <a:spcPct val="100000"/>
              </a:lnSpc>
              <a:spcBef>
                <a:spcPts val="165"/>
              </a:spcBef>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baseline="0">
                <a:solidFill>
                  <a:srgbClr val="231F20"/>
                </a:solidFill>
                <a:latin typeface="Heebo ExtraBold" pitchFamily="2" charset="-79"/>
                <a:cs typeface="Heebo ExtraBold" pitchFamily="2" charset="-79"/>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3/4/2025</a:t>
            </a:fld>
            <a:endParaRPr lang="en-US"/>
          </a:p>
        </p:txBody>
      </p:sp>
      <p:sp>
        <p:nvSpPr>
          <p:cNvPr id="6" name="object 3">
            <a:extLst>
              <a:ext uri="{FF2B5EF4-FFF2-40B4-BE49-F238E27FC236}">
                <a16:creationId xmlns:a16="http://schemas.microsoft.com/office/drawing/2014/main" id="{4F48FC17-EFEA-FF6D-34CA-42C7DE06504D}"/>
              </a:ext>
            </a:extLst>
          </p:cNvPr>
          <p:cNvSpPr txBox="1">
            <a:spLocks/>
          </p:cNvSpPr>
          <p:nvPr userDrawn="1"/>
        </p:nvSpPr>
        <p:spPr>
          <a:xfrm>
            <a:off x="11582400" y="6496568"/>
            <a:ext cx="382879" cy="175048"/>
          </a:xfrm>
          <a:prstGeom prst="rect">
            <a:avLst/>
          </a:prstGeom>
        </p:spPr>
        <p:txBody>
          <a:bodyPr vert="horz" wrap="square" lIns="0" tIns="20955" rIns="0" bIns="0" rtlCol="0">
            <a:spAutoFit/>
          </a:bodyPr>
          <a:lstStyle>
            <a:defPPr>
              <a:defRPr kern="0"/>
            </a:defPPr>
            <a:lvl1pPr>
              <a:defRPr sz="1000" b="1" i="0">
                <a:solidFill>
                  <a:srgbClr val="231F20"/>
                </a:solidFill>
                <a:latin typeface="Montserrat SemiBold"/>
                <a:cs typeface="Montserrat SemiBold"/>
              </a:defRPr>
            </a:lvl1pPr>
          </a:lstStyle>
          <a:p>
            <a:pPr marL="38100" algn="ctr">
              <a:spcBef>
                <a:spcPts val="165"/>
              </a:spcBef>
            </a:pPr>
            <a:fld id="{81D60167-4931-47E6-BA6A-407CBD079E47}" type="slidenum">
              <a:rPr lang="en-US" spc="-25" smtClean="0"/>
              <a:pPr marL="38100" algn="ctr">
                <a:spcBef>
                  <a:spcPts val="165"/>
                </a:spcBef>
              </a:pPr>
              <a:t>‹#›</a:t>
            </a:fld>
            <a:endParaRPr lang="en-US"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3/4/2025</a:t>
            </a:fld>
            <a:endParaRPr lang="en-US"/>
          </a:p>
        </p:txBody>
      </p:sp>
      <p:sp>
        <p:nvSpPr>
          <p:cNvPr id="4" name="Holder 4"/>
          <p:cNvSpPr>
            <a:spLocks noGrp="1"/>
          </p:cNvSpPr>
          <p:nvPr>
            <p:ph type="sldNum" sz="quarter" idx="7"/>
          </p:nvPr>
        </p:nvSpPr>
        <p:spPr/>
        <p:txBody>
          <a:bodyPr lIns="0" tIns="0" rIns="0" bIns="0"/>
          <a:lstStyle>
            <a:lvl1pPr>
              <a:defRPr sz="1000" b="1" i="0">
                <a:solidFill>
                  <a:srgbClr val="231F20"/>
                </a:solidFill>
                <a:latin typeface="Montserrat SemiBold"/>
                <a:cs typeface="Montserrat SemiBold"/>
              </a:defRPr>
            </a:lvl1pPr>
          </a:lstStyle>
          <a:p>
            <a:pPr marL="38100">
              <a:lnSpc>
                <a:spcPct val="100000"/>
              </a:lnSpc>
              <a:spcBef>
                <a:spcPts val="165"/>
              </a:spcBef>
            </a:pPr>
            <a:fld id="{81D60167-4931-47E6-BA6A-407CBD079E47}" type="slidenum">
              <a:rPr spc="-25" dirty="0"/>
              <a:t>‹#›</a:t>
            </a:fld>
            <a:endParaRPr spc="-2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Right Lightbulb Dark">
    <p:bg>
      <p:bgPr>
        <a:blipFill dpi="0" rotWithShape="1">
          <a:blip r:embed="rId2" cstate="screen">
            <a:lum/>
            <a:extLst>
              <a:ext uri="{28A0092B-C50C-407E-A947-70E740481C1C}">
                <a14:useLocalDpi xmlns:a14="http://schemas.microsoft.com/office/drawing/2010/main"/>
              </a:ext>
            </a:extLst>
          </a:blip>
          <a:srcRect/>
          <a:stretch>
            <a:fillRect t="-2000" b="-2000"/>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789553" y="1183038"/>
            <a:ext cx="6322448" cy="749300"/>
          </a:xfrm>
        </p:spPr>
        <p:txBody>
          <a:bodyPr>
            <a:noAutofit/>
          </a:bodyPr>
          <a:lstStyle>
            <a:lvl1pPr marL="0" indent="0">
              <a:buFontTx/>
              <a:buNone/>
              <a:defRPr sz="5334">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789552" y="2806700"/>
            <a:ext cx="7397858" cy="2552700"/>
          </a:xfrm>
        </p:spPr>
        <p:txBody>
          <a:bodyPr>
            <a:normAutofit/>
          </a:bodyPr>
          <a:lstStyle>
            <a:lvl1pPr>
              <a:defRPr sz="1333">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Body copy</a:t>
            </a:r>
          </a:p>
        </p:txBody>
      </p:sp>
      <p:sp>
        <p:nvSpPr>
          <p:cNvPr id="6" name="Text Placeholder 5">
            <a:extLst>
              <a:ext uri="{FF2B5EF4-FFF2-40B4-BE49-F238E27FC236}">
                <a16:creationId xmlns:a16="http://schemas.microsoft.com/office/drawing/2014/main" id="{62DEDA27-263F-3F55-92F5-FE2F49447D67}"/>
              </a:ext>
            </a:extLst>
          </p:cNvPr>
          <p:cNvSpPr>
            <a:spLocks noGrp="1"/>
          </p:cNvSpPr>
          <p:nvPr>
            <p:ph type="body" sz="quarter" idx="14" hasCustomPrompt="1"/>
          </p:nvPr>
        </p:nvSpPr>
        <p:spPr>
          <a:xfrm>
            <a:off x="789552" y="2159000"/>
            <a:ext cx="7397858" cy="495300"/>
          </a:xfrm>
        </p:spPr>
        <p:txBody>
          <a:bodyPr>
            <a:normAutofit/>
          </a:bodyPr>
          <a:lstStyle>
            <a:lvl1pPr>
              <a:defRPr sz="1867">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Subheader</a:t>
            </a:r>
            <a:endParaRPr lang="en-US" dirty="0"/>
          </a:p>
        </p:txBody>
      </p:sp>
      <p:sp>
        <p:nvSpPr>
          <p:cNvPr id="7" name="Right Triangle 6">
            <a:extLst>
              <a:ext uri="{FF2B5EF4-FFF2-40B4-BE49-F238E27FC236}">
                <a16:creationId xmlns:a16="http://schemas.microsoft.com/office/drawing/2014/main" id="{FA031C20-7B2A-5533-57B8-7CADB571B2D1}"/>
              </a:ext>
            </a:extLst>
          </p:cNvPr>
          <p:cNvSpPr/>
          <p:nvPr userDrawn="1"/>
        </p:nvSpPr>
        <p:spPr>
          <a:xfrm rot="10800000">
            <a:off x="5283200" y="0"/>
            <a:ext cx="6921740" cy="44450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yellow text on a black background&#10;&#10;Description automatically generated">
            <a:extLst>
              <a:ext uri="{FF2B5EF4-FFF2-40B4-BE49-F238E27FC236}">
                <a16:creationId xmlns:a16="http://schemas.microsoft.com/office/drawing/2014/main" id="{0DD61197-0AE3-1D6B-6EC9-1BE9DCBB11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2400" y="475673"/>
            <a:ext cx="2485305" cy="684829"/>
          </a:xfrm>
          <a:prstGeom prst="rect">
            <a:avLst/>
          </a:prstGeom>
        </p:spPr>
      </p:pic>
      <p:pic>
        <p:nvPicPr>
          <p:cNvPr id="14" name="Picture 13" descr="A close up of a light bulb&#10;&#10;Description automatically generated">
            <a:extLst>
              <a:ext uri="{FF2B5EF4-FFF2-40B4-BE49-F238E27FC236}">
                <a16:creationId xmlns:a16="http://schemas.microsoft.com/office/drawing/2014/main" id="{47FBAA26-4D60-A513-FACA-9A55F2DD718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143433" y="1508180"/>
            <a:ext cx="2544900" cy="4867221"/>
          </a:xfrm>
          <a:prstGeom prst="rect">
            <a:avLst/>
          </a:prstGeom>
        </p:spPr>
      </p:pic>
    </p:spTree>
    <p:extLst>
      <p:ext uri="{BB962C8B-B14F-4D97-AF65-F5344CB8AC3E}">
        <p14:creationId xmlns:p14="http://schemas.microsoft.com/office/powerpoint/2010/main" val="1115193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Ma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1371600" y="1549400"/>
            <a:ext cx="6553200" cy="1168400"/>
          </a:xfrm>
        </p:spPr>
        <p:txBody>
          <a:bodyPr>
            <a:noAutofit/>
          </a:bodyPr>
          <a:lstStyle>
            <a:lvl1pPr marL="0" indent="0">
              <a:buFontTx/>
              <a:buNone/>
              <a:defRPr sz="7867">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pic>
        <p:nvPicPr>
          <p:cNvPr id="10" name="Picture 9" descr="A yellow text on a black background&#10;&#10;Description automatically generated">
            <a:extLst>
              <a:ext uri="{FF2B5EF4-FFF2-40B4-BE49-F238E27FC236}">
                <a16:creationId xmlns:a16="http://schemas.microsoft.com/office/drawing/2014/main" id="{07930FBA-7FF4-A23E-6C12-8304CEB652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2905" y="343184"/>
            <a:ext cx="3505199" cy="456956"/>
          </a:xfrm>
          <a:prstGeom prst="rect">
            <a:avLst/>
          </a:prstGeom>
        </p:spPr>
      </p:pic>
      <p:sp>
        <p:nvSpPr>
          <p:cNvPr id="11" name="TextBox 10">
            <a:extLst>
              <a:ext uri="{FF2B5EF4-FFF2-40B4-BE49-F238E27FC236}">
                <a16:creationId xmlns:a16="http://schemas.microsoft.com/office/drawing/2014/main" id="{C17270E9-6EF6-0455-CD08-9E20FADB06DB}"/>
              </a:ext>
            </a:extLst>
          </p:cNvPr>
          <p:cNvSpPr txBox="1"/>
          <p:nvPr userDrawn="1"/>
        </p:nvSpPr>
        <p:spPr>
          <a:xfrm>
            <a:off x="457200" y="6070600"/>
            <a:ext cx="3810000" cy="297454"/>
          </a:xfrm>
          <a:prstGeom prst="rect">
            <a:avLst/>
          </a:prstGeom>
          <a:noFill/>
        </p:spPr>
        <p:txBody>
          <a:bodyPr wrap="square" rtlCol="0">
            <a:spAutoFit/>
          </a:bodyPr>
          <a:lstStyle/>
          <a:p>
            <a:r>
              <a:rPr lang="en-US" sz="1333" dirty="0">
                <a:solidFill>
                  <a:schemeClr val="bg1">
                    <a:lumMod val="75000"/>
                  </a:schemeClr>
                </a:solidFill>
              </a:rPr>
              <a:t>www.UrgentCareConsultants.com</a:t>
            </a:r>
          </a:p>
        </p:txBody>
      </p:sp>
      <p:sp>
        <p:nvSpPr>
          <p:cNvPr id="13" name="Text Placeholder 12">
            <a:extLst>
              <a:ext uri="{FF2B5EF4-FFF2-40B4-BE49-F238E27FC236}">
                <a16:creationId xmlns:a16="http://schemas.microsoft.com/office/drawing/2014/main" id="{354D1622-9D20-816F-172C-E4CC96E5344B}"/>
              </a:ext>
            </a:extLst>
          </p:cNvPr>
          <p:cNvSpPr>
            <a:spLocks noGrp="1"/>
          </p:cNvSpPr>
          <p:nvPr>
            <p:ph type="body" sz="quarter" idx="11" hasCustomPrompt="1"/>
          </p:nvPr>
        </p:nvSpPr>
        <p:spPr>
          <a:xfrm>
            <a:off x="1371600" y="2717800"/>
            <a:ext cx="6553200" cy="863600"/>
          </a:xfrm>
        </p:spPr>
        <p:txBody>
          <a:bodyPr>
            <a:noAutofit/>
          </a:bodyPr>
          <a:lstStyle>
            <a:lvl1pPr marL="0" indent="0">
              <a:buFontTx/>
              <a:buNone/>
              <a:defRPr sz="6400">
                <a:solidFill>
                  <a:schemeClr val="bg1"/>
                </a:solidFill>
                <a:latin typeface="+mn-lt"/>
              </a:defRPr>
            </a:lvl1pPr>
          </a:lstStyle>
          <a:p>
            <a:pPr lvl="0"/>
            <a:r>
              <a:rPr lang="en-US" dirty="0"/>
              <a:t>Title</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1371600" y="3886200"/>
            <a:ext cx="6553200" cy="1219200"/>
          </a:xfrm>
        </p:spPr>
        <p:txBody>
          <a:bodyPr>
            <a:normAutofit/>
          </a:bodyPr>
          <a:lstStyle>
            <a:lvl1pPr>
              <a:defRPr sz="1867">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Description, or overview text</a:t>
            </a:r>
          </a:p>
        </p:txBody>
      </p:sp>
    </p:spTree>
    <p:extLst>
      <p:ext uri="{BB962C8B-B14F-4D97-AF65-F5344CB8AC3E}">
        <p14:creationId xmlns:p14="http://schemas.microsoft.com/office/powerpoint/2010/main" val="3206992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Right Lightbulb Dark">
    <p:bg>
      <p:bgPr>
        <a:blipFill dpi="0" rotWithShape="1">
          <a:blip r:embed="rId2" cstate="screen">
            <a:lum/>
            <a:extLst>
              <a:ext uri="{28A0092B-C50C-407E-A947-70E740481C1C}">
                <a14:useLocalDpi xmlns:a14="http://schemas.microsoft.com/office/drawing/2010/main"/>
              </a:ext>
            </a:extLst>
          </a:blip>
          <a:srcRect/>
          <a:stretch>
            <a:fillRect t="-2000" b="-2000"/>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789553" y="1183038"/>
            <a:ext cx="6322448" cy="749300"/>
          </a:xfrm>
        </p:spPr>
        <p:txBody>
          <a:bodyPr>
            <a:noAutofit/>
          </a:bodyPr>
          <a:lstStyle>
            <a:lvl1pPr marL="0" indent="0">
              <a:buFontTx/>
              <a:buNone/>
              <a:defRPr sz="5334">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789552" y="2806700"/>
            <a:ext cx="7397858" cy="2552700"/>
          </a:xfrm>
        </p:spPr>
        <p:txBody>
          <a:bodyPr>
            <a:normAutofit/>
          </a:bodyPr>
          <a:lstStyle>
            <a:lvl1pPr>
              <a:defRPr sz="1333">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Body copy</a:t>
            </a:r>
          </a:p>
        </p:txBody>
      </p:sp>
      <p:sp>
        <p:nvSpPr>
          <p:cNvPr id="6" name="Text Placeholder 5">
            <a:extLst>
              <a:ext uri="{FF2B5EF4-FFF2-40B4-BE49-F238E27FC236}">
                <a16:creationId xmlns:a16="http://schemas.microsoft.com/office/drawing/2014/main" id="{62DEDA27-263F-3F55-92F5-FE2F49447D67}"/>
              </a:ext>
            </a:extLst>
          </p:cNvPr>
          <p:cNvSpPr>
            <a:spLocks noGrp="1"/>
          </p:cNvSpPr>
          <p:nvPr>
            <p:ph type="body" sz="quarter" idx="14" hasCustomPrompt="1"/>
          </p:nvPr>
        </p:nvSpPr>
        <p:spPr>
          <a:xfrm>
            <a:off x="789552" y="2159000"/>
            <a:ext cx="7397858" cy="495300"/>
          </a:xfrm>
        </p:spPr>
        <p:txBody>
          <a:bodyPr>
            <a:normAutofit/>
          </a:bodyPr>
          <a:lstStyle>
            <a:lvl1pPr>
              <a:defRPr sz="1867">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Subheader</a:t>
            </a:r>
            <a:endParaRPr lang="en-US" dirty="0"/>
          </a:p>
        </p:txBody>
      </p:sp>
      <p:sp>
        <p:nvSpPr>
          <p:cNvPr id="7" name="Right Triangle 6">
            <a:extLst>
              <a:ext uri="{FF2B5EF4-FFF2-40B4-BE49-F238E27FC236}">
                <a16:creationId xmlns:a16="http://schemas.microsoft.com/office/drawing/2014/main" id="{FA031C20-7B2A-5533-57B8-7CADB571B2D1}"/>
              </a:ext>
            </a:extLst>
          </p:cNvPr>
          <p:cNvSpPr/>
          <p:nvPr userDrawn="1"/>
        </p:nvSpPr>
        <p:spPr>
          <a:xfrm rot="10800000">
            <a:off x="5283200" y="0"/>
            <a:ext cx="6921740" cy="44450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yellow text on a black background&#10;&#10;Description automatically generated">
            <a:extLst>
              <a:ext uri="{FF2B5EF4-FFF2-40B4-BE49-F238E27FC236}">
                <a16:creationId xmlns:a16="http://schemas.microsoft.com/office/drawing/2014/main" id="{0DD61197-0AE3-1D6B-6EC9-1BE9DCBB11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2400" y="475673"/>
            <a:ext cx="2485305" cy="684829"/>
          </a:xfrm>
          <a:prstGeom prst="rect">
            <a:avLst/>
          </a:prstGeom>
        </p:spPr>
      </p:pic>
      <p:pic>
        <p:nvPicPr>
          <p:cNvPr id="14" name="Picture 13" descr="A close up of a light bulb&#10;&#10;Description automatically generated">
            <a:extLst>
              <a:ext uri="{FF2B5EF4-FFF2-40B4-BE49-F238E27FC236}">
                <a16:creationId xmlns:a16="http://schemas.microsoft.com/office/drawing/2014/main" id="{47FBAA26-4D60-A513-FACA-9A55F2DD718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143433" y="1508180"/>
            <a:ext cx="2544900" cy="4867221"/>
          </a:xfrm>
          <a:prstGeom prst="rect">
            <a:avLst/>
          </a:prstGeom>
        </p:spPr>
      </p:pic>
    </p:spTree>
    <p:extLst>
      <p:ext uri="{BB962C8B-B14F-4D97-AF65-F5344CB8AC3E}">
        <p14:creationId xmlns:p14="http://schemas.microsoft.com/office/powerpoint/2010/main" val="2566170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Right Lightbulb Dark">
    <p:bg>
      <p:bgPr>
        <a:blipFill dpi="0" rotWithShape="1">
          <a:blip r:embed="rId2" cstate="screen">
            <a:lum/>
            <a:extLst>
              <a:ext uri="{28A0092B-C50C-407E-A947-70E740481C1C}">
                <a14:useLocalDpi xmlns:a14="http://schemas.microsoft.com/office/drawing/2010/main"/>
              </a:ext>
            </a:extLst>
          </a:blip>
          <a:srcRect/>
          <a:stretch>
            <a:fillRect t="-2000" b="-2000"/>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789553" y="1183038"/>
            <a:ext cx="6322448" cy="749300"/>
          </a:xfrm>
        </p:spPr>
        <p:txBody>
          <a:bodyPr>
            <a:noAutofit/>
          </a:bodyPr>
          <a:lstStyle>
            <a:lvl1pPr marL="0" indent="0">
              <a:buFontTx/>
              <a:buNone/>
              <a:defRPr sz="5334">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789552" y="2806700"/>
            <a:ext cx="7397858" cy="2552700"/>
          </a:xfrm>
        </p:spPr>
        <p:txBody>
          <a:bodyPr>
            <a:normAutofit/>
          </a:bodyPr>
          <a:lstStyle>
            <a:lvl1pPr>
              <a:defRPr sz="1333">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Body copy</a:t>
            </a:r>
          </a:p>
        </p:txBody>
      </p:sp>
      <p:sp>
        <p:nvSpPr>
          <p:cNvPr id="6" name="Text Placeholder 5">
            <a:extLst>
              <a:ext uri="{FF2B5EF4-FFF2-40B4-BE49-F238E27FC236}">
                <a16:creationId xmlns:a16="http://schemas.microsoft.com/office/drawing/2014/main" id="{62DEDA27-263F-3F55-92F5-FE2F49447D67}"/>
              </a:ext>
            </a:extLst>
          </p:cNvPr>
          <p:cNvSpPr>
            <a:spLocks noGrp="1"/>
          </p:cNvSpPr>
          <p:nvPr>
            <p:ph type="body" sz="quarter" idx="14" hasCustomPrompt="1"/>
          </p:nvPr>
        </p:nvSpPr>
        <p:spPr>
          <a:xfrm>
            <a:off x="789552" y="2159000"/>
            <a:ext cx="7397858" cy="495300"/>
          </a:xfrm>
        </p:spPr>
        <p:txBody>
          <a:bodyPr>
            <a:normAutofit/>
          </a:bodyPr>
          <a:lstStyle>
            <a:lvl1pPr>
              <a:defRPr sz="1867">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Subheader</a:t>
            </a:r>
            <a:endParaRPr lang="en-US" dirty="0"/>
          </a:p>
        </p:txBody>
      </p:sp>
      <p:sp>
        <p:nvSpPr>
          <p:cNvPr id="7" name="Right Triangle 6">
            <a:extLst>
              <a:ext uri="{FF2B5EF4-FFF2-40B4-BE49-F238E27FC236}">
                <a16:creationId xmlns:a16="http://schemas.microsoft.com/office/drawing/2014/main" id="{FA031C20-7B2A-5533-57B8-7CADB571B2D1}"/>
              </a:ext>
            </a:extLst>
          </p:cNvPr>
          <p:cNvSpPr/>
          <p:nvPr userDrawn="1"/>
        </p:nvSpPr>
        <p:spPr>
          <a:xfrm rot="10800000">
            <a:off x="5283200" y="0"/>
            <a:ext cx="6921740" cy="44450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yellow text on a black background&#10;&#10;Description automatically generated">
            <a:extLst>
              <a:ext uri="{FF2B5EF4-FFF2-40B4-BE49-F238E27FC236}">
                <a16:creationId xmlns:a16="http://schemas.microsoft.com/office/drawing/2014/main" id="{0DD61197-0AE3-1D6B-6EC9-1BE9DCBB11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2400" y="475673"/>
            <a:ext cx="2485305" cy="684829"/>
          </a:xfrm>
          <a:prstGeom prst="rect">
            <a:avLst/>
          </a:prstGeom>
        </p:spPr>
      </p:pic>
      <p:pic>
        <p:nvPicPr>
          <p:cNvPr id="14" name="Picture 13" descr="A close up of a light bulb&#10;&#10;Description automatically generated">
            <a:extLst>
              <a:ext uri="{FF2B5EF4-FFF2-40B4-BE49-F238E27FC236}">
                <a16:creationId xmlns:a16="http://schemas.microsoft.com/office/drawing/2014/main" id="{47FBAA26-4D60-A513-FACA-9A55F2DD718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143433" y="1508180"/>
            <a:ext cx="2544900" cy="4867221"/>
          </a:xfrm>
          <a:prstGeom prst="rect">
            <a:avLst/>
          </a:prstGeom>
        </p:spPr>
      </p:pic>
    </p:spTree>
    <p:extLst>
      <p:ext uri="{BB962C8B-B14F-4D97-AF65-F5344CB8AC3E}">
        <p14:creationId xmlns:p14="http://schemas.microsoft.com/office/powerpoint/2010/main" val="1253259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Right Lightbulb Dark">
    <p:bg>
      <p:bgPr>
        <a:blipFill dpi="0" rotWithShape="1">
          <a:blip r:embed="rId2" cstate="screen">
            <a:lum/>
            <a:extLst>
              <a:ext uri="{28A0092B-C50C-407E-A947-70E740481C1C}">
                <a14:useLocalDpi xmlns:a14="http://schemas.microsoft.com/office/drawing/2010/main"/>
              </a:ext>
            </a:extLst>
          </a:blip>
          <a:srcRect/>
          <a:stretch>
            <a:fillRect t="-2000" b="-2000"/>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789553" y="1183038"/>
            <a:ext cx="6322448" cy="749300"/>
          </a:xfrm>
        </p:spPr>
        <p:txBody>
          <a:bodyPr>
            <a:noAutofit/>
          </a:bodyPr>
          <a:lstStyle>
            <a:lvl1pPr marL="0" indent="0">
              <a:buFontTx/>
              <a:buNone/>
              <a:defRPr sz="5334">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789552" y="2806700"/>
            <a:ext cx="7397858" cy="2552700"/>
          </a:xfrm>
        </p:spPr>
        <p:txBody>
          <a:bodyPr>
            <a:normAutofit/>
          </a:bodyPr>
          <a:lstStyle>
            <a:lvl1pPr>
              <a:defRPr sz="1333">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Body copy</a:t>
            </a:r>
          </a:p>
        </p:txBody>
      </p:sp>
      <p:sp>
        <p:nvSpPr>
          <p:cNvPr id="6" name="Text Placeholder 5">
            <a:extLst>
              <a:ext uri="{FF2B5EF4-FFF2-40B4-BE49-F238E27FC236}">
                <a16:creationId xmlns:a16="http://schemas.microsoft.com/office/drawing/2014/main" id="{62DEDA27-263F-3F55-92F5-FE2F49447D67}"/>
              </a:ext>
            </a:extLst>
          </p:cNvPr>
          <p:cNvSpPr>
            <a:spLocks noGrp="1"/>
          </p:cNvSpPr>
          <p:nvPr>
            <p:ph type="body" sz="quarter" idx="14" hasCustomPrompt="1"/>
          </p:nvPr>
        </p:nvSpPr>
        <p:spPr>
          <a:xfrm>
            <a:off x="789552" y="2159000"/>
            <a:ext cx="7397858" cy="495300"/>
          </a:xfrm>
        </p:spPr>
        <p:txBody>
          <a:bodyPr>
            <a:normAutofit/>
          </a:bodyPr>
          <a:lstStyle>
            <a:lvl1pPr>
              <a:defRPr sz="1867">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Subheader</a:t>
            </a:r>
            <a:endParaRPr lang="en-US" dirty="0"/>
          </a:p>
        </p:txBody>
      </p:sp>
      <p:sp>
        <p:nvSpPr>
          <p:cNvPr id="7" name="Right Triangle 6">
            <a:extLst>
              <a:ext uri="{FF2B5EF4-FFF2-40B4-BE49-F238E27FC236}">
                <a16:creationId xmlns:a16="http://schemas.microsoft.com/office/drawing/2014/main" id="{FA031C20-7B2A-5533-57B8-7CADB571B2D1}"/>
              </a:ext>
            </a:extLst>
          </p:cNvPr>
          <p:cNvSpPr/>
          <p:nvPr userDrawn="1"/>
        </p:nvSpPr>
        <p:spPr>
          <a:xfrm rot="10800000">
            <a:off x="5283200" y="0"/>
            <a:ext cx="6921740" cy="44450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yellow text on a black background&#10;&#10;Description automatically generated">
            <a:extLst>
              <a:ext uri="{FF2B5EF4-FFF2-40B4-BE49-F238E27FC236}">
                <a16:creationId xmlns:a16="http://schemas.microsoft.com/office/drawing/2014/main" id="{0DD61197-0AE3-1D6B-6EC9-1BE9DCBB11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2400" y="475673"/>
            <a:ext cx="2485305" cy="684829"/>
          </a:xfrm>
          <a:prstGeom prst="rect">
            <a:avLst/>
          </a:prstGeom>
        </p:spPr>
      </p:pic>
      <p:pic>
        <p:nvPicPr>
          <p:cNvPr id="14" name="Picture 13" descr="A close up of a light bulb&#10;&#10;Description automatically generated">
            <a:extLst>
              <a:ext uri="{FF2B5EF4-FFF2-40B4-BE49-F238E27FC236}">
                <a16:creationId xmlns:a16="http://schemas.microsoft.com/office/drawing/2014/main" id="{47FBAA26-4D60-A513-FACA-9A55F2DD718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143433" y="1508180"/>
            <a:ext cx="2544900" cy="4867221"/>
          </a:xfrm>
          <a:prstGeom prst="rect">
            <a:avLst/>
          </a:prstGeom>
        </p:spPr>
      </p:pic>
    </p:spTree>
    <p:extLst>
      <p:ext uri="{BB962C8B-B14F-4D97-AF65-F5344CB8AC3E}">
        <p14:creationId xmlns:p14="http://schemas.microsoft.com/office/powerpoint/2010/main" val="3393509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Right Lightbulb Dark">
    <p:bg>
      <p:bgPr>
        <a:blipFill dpi="0" rotWithShape="1">
          <a:blip r:embed="rId2" cstate="screen">
            <a:lum/>
            <a:extLst>
              <a:ext uri="{28A0092B-C50C-407E-A947-70E740481C1C}">
                <a14:useLocalDpi xmlns:a14="http://schemas.microsoft.com/office/drawing/2010/main"/>
              </a:ext>
            </a:extLst>
          </a:blip>
          <a:srcRect/>
          <a:stretch>
            <a:fillRect t="-2000" b="-2000"/>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789553" y="1183038"/>
            <a:ext cx="6322448" cy="749300"/>
          </a:xfrm>
        </p:spPr>
        <p:txBody>
          <a:bodyPr>
            <a:noAutofit/>
          </a:bodyPr>
          <a:lstStyle>
            <a:lvl1pPr marL="0" indent="0">
              <a:buFontTx/>
              <a:buNone/>
              <a:defRPr sz="5334">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789552" y="2806700"/>
            <a:ext cx="7397858" cy="2552700"/>
          </a:xfrm>
        </p:spPr>
        <p:txBody>
          <a:bodyPr>
            <a:normAutofit/>
          </a:bodyPr>
          <a:lstStyle>
            <a:lvl1pPr>
              <a:defRPr sz="1333">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Body copy</a:t>
            </a:r>
          </a:p>
        </p:txBody>
      </p:sp>
      <p:sp>
        <p:nvSpPr>
          <p:cNvPr id="6" name="Text Placeholder 5">
            <a:extLst>
              <a:ext uri="{FF2B5EF4-FFF2-40B4-BE49-F238E27FC236}">
                <a16:creationId xmlns:a16="http://schemas.microsoft.com/office/drawing/2014/main" id="{62DEDA27-263F-3F55-92F5-FE2F49447D67}"/>
              </a:ext>
            </a:extLst>
          </p:cNvPr>
          <p:cNvSpPr>
            <a:spLocks noGrp="1"/>
          </p:cNvSpPr>
          <p:nvPr>
            <p:ph type="body" sz="quarter" idx="14" hasCustomPrompt="1"/>
          </p:nvPr>
        </p:nvSpPr>
        <p:spPr>
          <a:xfrm>
            <a:off x="789552" y="2159000"/>
            <a:ext cx="7397858" cy="495300"/>
          </a:xfrm>
        </p:spPr>
        <p:txBody>
          <a:bodyPr>
            <a:normAutofit/>
          </a:bodyPr>
          <a:lstStyle>
            <a:lvl1pPr>
              <a:defRPr sz="1867">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Subheader</a:t>
            </a:r>
            <a:endParaRPr lang="en-US" dirty="0"/>
          </a:p>
        </p:txBody>
      </p:sp>
      <p:sp>
        <p:nvSpPr>
          <p:cNvPr id="7" name="Right Triangle 6">
            <a:extLst>
              <a:ext uri="{FF2B5EF4-FFF2-40B4-BE49-F238E27FC236}">
                <a16:creationId xmlns:a16="http://schemas.microsoft.com/office/drawing/2014/main" id="{FA031C20-7B2A-5533-57B8-7CADB571B2D1}"/>
              </a:ext>
            </a:extLst>
          </p:cNvPr>
          <p:cNvSpPr/>
          <p:nvPr userDrawn="1"/>
        </p:nvSpPr>
        <p:spPr>
          <a:xfrm rot="10800000">
            <a:off x="5283200" y="0"/>
            <a:ext cx="6921740" cy="44450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yellow text on a black background&#10;&#10;Description automatically generated">
            <a:extLst>
              <a:ext uri="{FF2B5EF4-FFF2-40B4-BE49-F238E27FC236}">
                <a16:creationId xmlns:a16="http://schemas.microsoft.com/office/drawing/2014/main" id="{0DD61197-0AE3-1D6B-6EC9-1BE9DCBB11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2400" y="475673"/>
            <a:ext cx="2485305" cy="684829"/>
          </a:xfrm>
          <a:prstGeom prst="rect">
            <a:avLst/>
          </a:prstGeom>
        </p:spPr>
      </p:pic>
      <p:pic>
        <p:nvPicPr>
          <p:cNvPr id="14" name="Picture 13" descr="A close up of a light bulb&#10;&#10;Description automatically generated">
            <a:extLst>
              <a:ext uri="{FF2B5EF4-FFF2-40B4-BE49-F238E27FC236}">
                <a16:creationId xmlns:a16="http://schemas.microsoft.com/office/drawing/2014/main" id="{47FBAA26-4D60-A513-FACA-9A55F2DD718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143433" y="1508180"/>
            <a:ext cx="2544900" cy="4867221"/>
          </a:xfrm>
          <a:prstGeom prst="rect">
            <a:avLst/>
          </a:prstGeom>
        </p:spPr>
      </p:pic>
    </p:spTree>
    <p:extLst>
      <p:ext uri="{BB962C8B-B14F-4D97-AF65-F5344CB8AC3E}">
        <p14:creationId xmlns:p14="http://schemas.microsoft.com/office/powerpoint/2010/main" val="2709251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Right Lightbulb Dark">
    <p:bg>
      <p:bgPr>
        <a:blipFill dpi="0" rotWithShape="1">
          <a:blip r:embed="rId2" cstate="screen">
            <a:lum/>
            <a:extLst>
              <a:ext uri="{28A0092B-C50C-407E-A947-70E740481C1C}">
                <a14:useLocalDpi xmlns:a14="http://schemas.microsoft.com/office/drawing/2010/main"/>
              </a:ext>
            </a:extLst>
          </a:blip>
          <a:srcRect/>
          <a:stretch>
            <a:fillRect t="-2000" b="-2000"/>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789553" y="1183038"/>
            <a:ext cx="6322448" cy="749300"/>
          </a:xfrm>
        </p:spPr>
        <p:txBody>
          <a:bodyPr>
            <a:noAutofit/>
          </a:bodyPr>
          <a:lstStyle>
            <a:lvl1pPr marL="0" indent="0">
              <a:buFontTx/>
              <a:buNone/>
              <a:defRPr sz="5334">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789552" y="2806700"/>
            <a:ext cx="7397858" cy="2552700"/>
          </a:xfrm>
        </p:spPr>
        <p:txBody>
          <a:bodyPr>
            <a:normAutofit/>
          </a:bodyPr>
          <a:lstStyle>
            <a:lvl1pPr>
              <a:defRPr sz="1333">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Body copy</a:t>
            </a:r>
          </a:p>
        </p:txBody>
      </p:sp>
      <p:sp>
        <p:nvSpPr>
          <p:cNvPr id="6" name="Text Placeholder 5">
            <a:extLst>
              <a:ext uri="{FF2B5EF4-FFF2-40B4-BE49-F238E27FC236}">
                <a16:creationId xmlns:a16="http://schemas.microsoft.com/office/drawing/2014/main" id="{62DEDA27-263F-3F55-92F5-FE2F49447D67}"/>
              </a:ext>
            </a:extLst>
          </p:cNvPr>
          <p:cNvSpPr>
            <a:spLocks noGrp="1"/>
          </p:cNvSpPr>
          <p:nvPr>
            <p:ph type="body" sz="quarter" idx="14" hasCustomPrompt="1"/>
          </p:nvPr>
        </p:nvSpPr>
        <p:spPr>
          <a:xfrm>
            <a:off x="789552" y="2159000"/>
            <a:ext cx="7397858" cy="495300"/>
          </a:xfrm>
        </p:spPr>
        <p:txBody>
          <a:bodyPr>
            <a:normAutofit/>
          </a:bodyPr>
          <a:lstStyle>
            <a:lvl1pPr>
              <a:defRPr sz="1867" b="1">
                <a:solidFill>
                  <a:srgbClr val="D5A529"/>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Subheader</a:t>
            </a:r>
            <a:endParaRPr lang="en-US" dirty="0"/>
          </a:p>
        </p:txBody>
      </p:sp>
      <p:sp>
        <p:nvSpPr>
          <p:cNvPr id="7" name="Right Triangle 6">
            <a:extLst>
              <a:ext uri="{FF2B5EF4-FFF2-40B4-BE49-F238E27FC236}">
                <a16:creationId xmlns:a16="http://schemas.microsoft.com/office/drawing/2014/main" id="{FA031C20-7B2A-5533-57B8-7CADB571B2D1}"/>
              </a:ext>
            </a:extLst>
          </p:cNvPr>
          <p:cNvSpPr/>
          <p:nvPr userDrawn="1"/>
        </p:nvSpPr>
        <p:spPr>
          <a:xfrm rot="10800000">
            <a:off x="5283200" y="0"/>
            <a:ext cx="6921740" cy="44450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yellow text on a black background&#10;&#10;Description automatically generated">
            <a:extLst>
              <a:ext uri="{FF2B5EF4-FFF2-40B4-BE49-F238E27FC236}">
                <a16:creationId xmlns:a16="http://schemas.microsoft.com/office/drawing/2014/main" id="{0DD61197-0AE3-1D6B-6EC9-1BE9DCBB11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2400" y="475673"/>
            <a:ext cx="2485305" cy="684829"/>
          </a:xfrm>
          <a:prstGeom prst="rect">
            <a:avLst/>
          </a:prstGeom>
        </p:spPr>
      </p:pic>
      <p:pic>
        <p:nvPicPr>
          <p:cNvPr id="14" name="Picture 13" descr="A close up of a light bulb&#10;&#10;Description automatically generated">
            <a:extLst>
              <a:ext uri="{FF2B5EF4-FFF2-40B4-BE49-F238E27FC236}">
                <a16:creationId xmlns:a16="http://schemas.microsoft.com/office/drawing/2014/main" id="{47FBAA26-4D60-A513-FACA-9A55F2DD718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143433" y="1508180"/>
            <a:ext cx="2544900" cy="4867221"/>
          </a:xfrm>
          <a:prstGeom prst="rect">
            <a:avLst/>
          </a:prstGeom>
        </p:spPr>
      </p:pic>
    </p:spTree>
    <p:extLst>
      <p:ext uri="{BB962C8B-B14F-4D97-AF65-F5344CB8AC3E}">
        <p14:creationId xmlns:p14="http://schemas.microsoft.com/office/powerpoint/2010/main" val="2804943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ight content Dark">
    <p:bg>
      <p:bgPr>
        <a:solidFill>
          <a:srgbClr val="1A181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E73C3B-B446-B62A-6F3B-001DC79B8D24}"/>
              </a:ext>
            </a:extLst>
          </p:cNvPr>
          <p:cNvSpPr/>
          <p:nvPr userDrawn="1"/>
        </p:nvSpPr>
        <p:spPr>
          <a:xfrm>
            <a:off x="762000" y="0"/>
            <a:ext cx="2558942" cy="1828801"/>
          </a:xfrm>
          <a:prstGeom prst="rect">
            <a:avLst/>
          </a:prstGeom>
          <a:solidFill>
            <a:srgbClr val="D5A5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black background&#10;&#10;Description automatically generated">
            <a:extLst>
              <a:ext uri="{FF2B5EF4-FFF2-40B4-BE49-F238E27FC236}">
                <a16:creationId xmlns:a16="http://schemas.microsoft.com/office/drawing/2014/main" id="{9051B8C0-9988-5457-3EB3-27CC2010D6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9604" y="614114"/>
            <a:ext cx="2103733" cy="579686"/>
          </a:xfrm>
          <a:prstGeom prst="rect">
            <a:avLst/>
          </a:prstGeom>
        </p:spPr>
      </p:pic>
    </p:spTree>
    <p:extLst>
      <p:ext uri="{BB962C8B-B14F-4D97-AF65-F5344CB8AC3E}">
        <p14:creationId xmlns:p14="http://schemas.microsoft.com/office/powerpoint/2010/main" val="1095881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Ma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1371600" y="1549400"/>
            <a:ext cx="6553200" cy="1168400"/>
          </a:xfrm>
        </p:spPr>
        <p:txBody>
          <a:bodyPr>
            <a:noAutofit/>
          </a:bodyPr>
          <a:lstStyle>
            <a:lvl1pPr marL="0" indent="0">
              <a:buFontTx/>
              <a:buNone/>
              <a:defRPr sz="7867">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pic>
        <p:nvPicPr>
          <p:cNvPr id="10" name="Picture 9" descr="A yellow text on a black background&#10;&#10;Description automatically generated">
            <a:extLst>
              <a:ext uri="{FF2B5EF4-FFF2-40B4-BE49-F238E27FC236}">
                <a16:creationId xmlns:a16="http://schemas.microsoft.com/office/drawing/2014/main" id="{07930FBA-7FF4-A23E-6C12-8304CEB652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2905" y="343184"/>
            <a:ext cx="3505199" cy="456956"/>
          </a:xfrm>
          <a:prstGeom prst="rect">
            <a:avLst/>
          </a:prstGeom>
        </p:spPr>
      </p:pic>
      <p:sp>
        <p:nvSpPr>
          <p:cNvPr id="11" name="TextBox 10">
            <a:extLst>
              <a:ext uri="{FF2B5EF4-FFF2-40B4-BE49-F238E27FC236}">
                <a16:creationId xmlns:a16="http://schemas.microsoft.com/office/drawing/2014/main" id="{C17270E9-6EF6-0455-CD08-9E20FADB06DB}"/>
              </a:ext>
            </a:extLst>
          </p:cNvPr>
          <p:cNvSpPr txBox="1"/>
          <p:nvPr userDrawn="1"/>
        </p:nvSpPr>
        <p:spPr>
          <a:xfrm>
            <a:off x="457200" y="6070600"/>
            <a:ext cx="3810000" cy="297454"/>
          </a:xfrm>
          <a:prstGeom prst="rect">
            <a:avLst/>
          </a:prstGeom>
          <a:noFill/>
        </p:spPr>
        <p:txBody>
          <a:bodyPr wrap="square" rtlCol="0">
            <a:spAutoFit/>
          </a:bodyPr>
          <a:lstStyle/>
          <a:p>
            <a:r>
              <a:rPr lang="en-US" sz="1333" dirty="0">
                <a:solidFill>
                  <a:schemeClr val="bg1">
                    <a:lumMod val="75000"/>
                  </a:schemeClr>
                </a:solidFill>
              </a:rPr>
              <a:t>www.UrgentCareConsultants.com</a:t>
            </a:r>
          </a:p>
        </p:txBody>
      </p:sp>
      <p:sp>
        <p:nvSpPr>
          <p:cNvPr id="13" name="Text Placeholder 12">
            <a:extLst>
              <a:ext uri="{FF2B5EF4-FFF2-40B4-BE49-F238E27FC236}">
                <a16:creationId xmlns:a16="http://schemas.microsoft.com/office/drawing/2014/main" id="{354D1622-9D20-816F-172C-E4CC96E5344B}"/>
              </a:ext>
            </a:extLst>
          </p:cNvPr>
          <p:cNvSpPr>
            <a:spLocks noGrp="1"/>
          </p:cNvSpPr>
          <p:nvPr>
            <p:ph type="body" sz="quarter" idx="11" hasCustomPrompt="1"/>
          </p:nvPr>
        </p:nvSpPr>
        <p:spPr>
          <a:xfrm>
            <a:off x="1371600" y="2717800"/>
            <a:ext cx="6553200" cy="863600"/>
          </a:xfrm>
        </p:spPr>
        <p:txBody>
          <a:bodyPr>
            <a:noAutofit/>
          </a:bodyPr>
          <a:lstStyle>
            <a:lvl1pPr marL="0" indent="0">
              <a:buFontTx/>
              <a:buNone/>
              <a:defRPr sz="6400">
                <a:solidFill>
                  <a:schemeClr val="bg1"/>
                </a:solidFill>
                <a:latin typeface="+mn-lt"/>
              </a:defRPr>
            </a:lvl1pPr>
          </a:lstStyle>
          <a:p>
            <a:pPr lvl="0"/>
            <a:r>
              <a:rPr lang="en-US" dirty="0"/>
              <a:t>Title</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1371600" y="3886200"/>
            <a:ext cx="6553200" cy="1219200"/>
          </a:xfrm>
        </p:spPr>
        <p:txBody>
          <a:bodyPr>
            <a:normAutofit/>
          </a:bodyPr>
          <a:lstStyle>
            <a:lvl1pPr>
              <a:defRPr sz="1867">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Description, or overview text</a:t>
            </a:r>
          </a:p>
        </p:txBody>
      </p:sp>
    </p:spTree>
    <p:extLst>
      <p:ext uri="{BB962C8B-B14F-4D97-AF65-F5344CB8AC3E}">
        <p14:creationId xmlns:p14="http://schemas.microsoft.com/office/powerpoint/2010/main" val="2914054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5B8E-5338-77BA-DFB3-FF2376A6B80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E08344-BA44-57F2-8682-7E4E6680C5A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AF2686-E0FC-5CFC-1A9C-DDF6D56D9D09}"/>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5" name="Footer Placeholder 4">
            <a:extLst>
              <a:ext uri="{FF2B5EF4-FFF2-40B4-BE49-F238E27FC236}">
                <a16:creationId xmlns:a16="http://schemas.microsoft.com/office/drawing/2014/main" id="{6A1B6299-91D2-0D6A-218E-ACD00A8DFC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4F1EB11-69F4-9D61-0DE0-4EFAB22A084D}"/>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3079288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6929-77B4-4780-9EB4-5F37D7C0D30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BA0EE29-288C-35A4-0229-88DDEBD9A4F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374313-69B0-1D60-ED5E-1D52BD919C95}"/>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5" name="Footer Placeholder 4">
            <a:extLst>
              <a:ext uri="{FF2B5EF4-FFF2-40B4-BE49-F238E27FC236}">
                <a16:creationId xmlns:a16="http://schemas.microsoft.com/office/drawing/2014/main" id="{BC38A771-024C-4E16-2C7A-9BD721657F8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5678-D780-08DC-5545-8AA23116C14F}"/>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283829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707BE-898E-AB84-BB2E-6597BDDC7AE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375852-F2E4-53DD-D961-138EB7E19AB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08166B-1CB5-C9E4-F6FB-9D9A8DA1D861}"/>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5" name="Footer Placeholder 4">
            <a:extLst>
              <a:ext uri="{FF2B5EF4-FFF2-40B4-BE49-F238E27FC236}">
                <a16:creationId xmlns:a16="http://schemas.microsoft.com/office/drawing/2014/main" id="{08011123-F4EB-6E6E-1F3E-A285518488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3658D97-394C-3356-412B-650DC322E00F}"/>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1078853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F33E-EF4D-C742-B4AE-2802CC8CAD9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FE2F923-0CFA-439F-88A2-F3CD7B2EA561}"/>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D96F7F-75FD-A88D-1CCE-E1EC5E56516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8FA6FD-D811-51DF-603E-3B1E70AEF404}"/>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6" name="Footer Placeholder 5">
            <a:extLst>
              <a:ext uri="{FF2B5EF4-FFF2-40B4-BE49-F238E27FC236}">
                <a16:creationId xmlns:a16="http://schemas.microsoft.com/office/drawing/2014/main" id="{788CC282-6840-D3D4-F550-1B711394C96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BE54C43-A48F-C54F-1775-D1491A0167AD}"/>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1512879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E613E-EFB8-557B-6F28-7F36C01A6CDB}"/>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B4AB3F7-48D8-C692-58AF-EF63DAB0219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4E1ACF-6B7A-D7DA-3B79-B6E6CC75F1C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7C1BF3-26BF-405F-8929-76FF3C35254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8981EE-F73F-13AA-0939-D312EBF4D720}"/>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01C85A-8D61-1A71-7C92-F99C88F9F3EA}"/>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8" name="Footer Placeholder 7">
            <a:extLst>
              <a:ext uri="{FF2B5EF4-FFF2-40B4-BE49-F238E27FC236}">
                <a16:creationId xmlns:a16="http://schemas.microsoft.com/office/drawing/2014/main" id="{656040AF-2A94-B5AF-3DD0-A9107D6CF70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F9BE6DA-F83B-851F-56EC-391B37564DAC}"/>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3477277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FD70-9E02-CBCD-9E84-028B55C5BAE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CDF9EB7-670E-B4CE-6E60-DF61DFFF9F38}"/>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4" name="Footer Placeholder 3">
            <a:extLst>
              <a:ext uri="{FF2B5EF4-FFF2-40B4-BE49-F238E27FC236}">
                <a16:creationId xmlns:a16="http://schemas.microsoft.com/office/drawing/2014/main" id="{1DE811B3-7975-261B-74FB-96B9F4A60E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782CCD3-04B0-E971-B917-D61AE6C5118E}"/>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2991269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0E2DD4-6B8D-319E-59E9-836F4B1435C2}"/>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3" name="Footer Placeholder 2">
            <a:extLst>
              <a:ext uri="{FF2B5EF4-FFF2-40B4-BE49-F238E27FC236}">
                <a16:creationId xmlns:a16="http://schemas.microsoft.com/office/drawing/2014/main" id="{5739D4DE-7310-3424-A30C-A69DEB093F1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74521B6-D39D-0D5C-2AA7-60BE01E13CD4}"/>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2245108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4C7A1-BED9-F621-6E5A-183702878D2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ACB88D-DD90-C3CF-EAB4-56999152163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483E44-5FB9-E573-7AC9-3DDA049D870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0A8BBC-1652-3B60-9D6E-3C5F5C5DE019}"/>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6" name="Footer Placeholder 5">
            <a:extLst>
              <a:ext uri="{FF2B5EF4-FFF2-40B4-BE49-F238E27FC236}">
                <a16:creationId xmlns:a16="http://schemas.microsoft.com/office/drawing/2014/main" id="{FB621098-E313-2EEA-173F-6239F2569F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9FD7B00-4290-7A2F-6C22-BA5389D2FDF1}"/>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26849069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867B5-A81D-93B6-4ECD-925E007C78B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B1F1AE-C6DC-8403-A952-0D3B351BD68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A8B978-9111-17D4-3E1D-CB84CAFCF7A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B8090B-0FEC-CA56-314F-7F5B75F6669F}"/>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6" name="Footer Placeholder 5">
            <a:extLst>
              <a:ext uri="{FF2B5EF4-FFF2-40B4-BE49-F238E27FC236}">
                <a16:creationId xmlns:a16="http://schemas.microsoft.com/office/drawing/2014/main" id="{40CB2800-2AC1-7113-64B2-C8CA73E221E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910B0D9-DCC7-3CE5-EC45-457FC8F621A7}"/>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2401717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CBFE3-62AF-FB20-B36D-E7030107865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318F8F-BC30-A3BD-DE17-CBF37B08242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67BA1-CBA4-2206-A0E6-2EC2FDB0D64C}"/>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5" name="Footer Placeholder 4">
            <a:extLst>
              <a:ext uri="{FF2B5EF4-FFF2-40B4-BE49-F238E27FC236}">
                <a16:creationId xmlns:a16="http://schemas.microsoft.com/office/drawing/2014/main" id="{94EB677B-3CCD-F5C3-BA08-DD17728F2A6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5A49BE9-8808-E750-D779-AC0B1EF62159}"/>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38072845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DD45CD-C030-E384-B610-8E863470D9A6}"/>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9F4E43-48F2-7C0F-6A69-BE0CA7AFCFAA}"/>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25FE9-16C8-6016-4AF4-C43507799C13}"/>
              </a:ext>
            </a:extLst>
          </p:cNvPr>
          <p:cNvSpPr>
            <a:spLocks noGrp="1"/>
          </p:cNvSpPr>
          <p:nvPr>
            <p:ph type="dt" sz="half" idx="10"/>
          </p:nvPr>
        </p:nvSpPr>
        <p:spPr>
          <a:xfrm>
            <a:off x="838200" y="6356350"/>
            <a:ext cx="2743200" cy="365125"/>
          </a:xfrm>
          <a:prstGeom prst="rect">
            <a:avLst/>
          </a:prstGeom>
        </p:spPr>
        <p:txBody>
          <a:bodyPr/>
          <a:lstStyle/>
          <a:p>
            <a:fld id="{4F6C8A22-8759-4F48-9E63-BD129B41D50E}" type="datetimeFigureOut">
              <a:rPr lang="en-US" smtClean="0"/>
              <a:t>3/4/2025</a:t>
            </a:fld>
            <a:endParaRPr lang="en-US"/>
          </a:p>
        </p:txBody>
      </p:sp>
      <p:sp>
        <p:nvSpPr>
          <p:cNvPr id="5" name="Footer Placeholder 4">
            <a:extLst>
              <a:ext uri="{FF2B5EF4-FFF2-40B4-BE49-F238E27FC236}">
                <a16:creationId xmlns:a16="http://schemas.microsoft.com/office/drawing/2014/main" id="{4576730F-5F63-D59C-A1F9-2FB2986D355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096B8CB-8462-FC59-AB51-28595DFEA4F6}"/>
              </a:ext>
            </a:extLst>
          </p:cNvPr>
          <p:cNvSpPr>
            <a:spLocks noGrp="1"/>
          </p:cNvSpPr>
          <p:nvPr>
            <p:ph type="sldNum" sz="quarter" idx="12"/>
          </p:nvPr>
        </p:nvSpPr>
        <p:spPr>
          <a:xfrm>
            <a:off x="8610600" y="6356350"/>
            <a:ext cx="2743200" cy="365125"/>
          </a:xfrm>
          <a:prstGeom prst="rect">
            <a:avLst/>
          </a:prstGeom>
        </p:spPr>
        <p:txBody>
          <a:bodyPr/>
          <a:lstStyle/>
          <a:p>
            <a:fld id="{54B177D1-BC11-4DA5-BB56-D07B387EC2B7}" type="slidenum">
              <a:rPr lang="en-US" smtClean="0"/>
              <a:t>‹#›</a:t>
            </a:fld>
            <a:endParaRPr lang="en-US"/>
          </a:p>
        </p:txBody>
      </p:sp>
    </p:spTree>
    <p:extLst>
      <p:ext uri="{BB962C8B-B14F-4D97-AF65-F5344CB8AC3E}">
        <p14:creationId xmlns:p14="http://schemas.microsoft.com/office/powerpoint/2010/main" val="923750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Right Lightbulb Dark">
    <p:bg>
      <p:bgPr>
        <a:blipFill dpi="0" rotWithShape="1">
          <a:blip r:embed="rId2" cstate="screen">
            <a:lum/>
            <a:extLst>
              <a:ext uri="{28A0092B-C50C-407E-A947-70E740481C1C}">
                <a14:useLocalDpi xmlns:a14="http://schemas.microsoft.com/office/drawing/2010/main"/>
              </a:ext>
            </a:extLst>
          </a:blip>
          <a:srcRect/>
          <a:stretch>
            <a:fillRect t="-2000" b="-2000"/>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92209D-40F2-D03C-9120-611A70CD9A6F}"/>
              </a:ext>
            </a:extLst>
          </p:cNvPr>
          <p:cNvSpPr>
            <a:spLocks noGrp="1"/>
          </p:cNvSpPr>
          <p:nvPr>
            <p:ph type="body" sz="quarter" idx="10" hasCustomPrompt="1"/>
          </p:nvPr>
        </p:nvSpPr>
        <p:spPr>
          <a:xfrm>
            <a:off x="789553" y="1183038"/>
            <a:ext cx="6322448" cy="749300"/>
          </a:xfrm>
        </p:spPr>
        <p:txBody>
          <a:bodyPr>
            <a:noAutofit/>
          </a:bodyPr>
          <a:lstStyle>
            <a:lvl1pPr marL="0" indent="0">
              <a:buFontTx/>
              <a:buNone/>
              <a:defRPr sz="5334">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Header</a:t>
            </a:r>
          </a:p>
        </p:txBody>
      </p:sp>
      <p:sp>
        <p:nvSpPr>
          <p:cNvPr id="15" name="Text Placeholder 14">
            <a:extLst>
              <a:ext uri="{FF2B5EF4-FFF2-40B4-BE49-F238E27FC236}">
                <a16:creationId xmlns:a16="http://schemas.microsoft.com/office/drawing/2014/main" id="{6A4D6C12-ED95-F63F-01FC-E2DBEAFE6D48}"/>
              </a:ext>
            </a:extLst>
          </p:cNvPr>
          <p:cNvSpPr>
            <a:spLocks noGrp="1"/>
          </p:cNvSpPr>
          <p:nvPr>
            <p:ph type="body" sz="quarter" idx="12" hasCustomPrompt="1"/>
          </p:nvPr>
        </p:nvSpPr>
        <p:spPr>
          <a:xfrm>
            <a:off x="789552" y="2806700"/>
            <a:ext cx="7397858" cy="2552700"/>
          </a:xfrm>
        </p:spPr>
        <p:txBody>
          <a:bodyPr>
            <a:normAutofit/>
          </a:bodyPr>
          <a:lstStyle>
            <a:lvl1pPr>
              <a:defRPr sz="1333">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Body copy</a:t>
            </a:r>
          </a:p>
        </p:txBody>
      </p:sp>
      <p:sp>
        <p:nvSpPr>
          <p:cNvPr id="6" name="Text Placeholder 5">
            <a:extLst>
              <a:ext uri="{FF2B5EF4-FFF2-40B4-BE49-F238E27FC236}">
                <a16:creationId xmlns:a16="http://schemas.microsoft.com/office/drawing/2014/main" id="{62DEDA27-263F-3F55-92F5-FE2F49447D67}"/>
              </a:ext>
            </a:extLst>
          </p:cNvPr>
          <p:cNvSpPr>
            <a:spLocks noGrp="1"/>
          </p:cNvSpPr>
          <p:nvPr>
            <p:ph type="body" sz="quarter" idx="14" hasCustomPrompt="1"/>
          </p:nvPr>
        </p:nvSpPr>
        <p:spPr>
          <a:xfrm>
            <a:off x="789552" y="2159000"/>
            <a:ext cx="7397858" cy="495300"/>
          </a:xfrm>
        </p:spPr>
        <p:txBody>
          <a:bodyPr>
            <a:normAutofit/>
          </a:bodyPr>
          <a:lstStyle>
            <a:lvl1pPr>
              <a:defRPr sz="1867">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Subheader</a:t>
            </a:r>
            <a:endParaRPr lang="en-US" dirty="0"/>
          </a:p>
        </p:txBody>
      </p:sp>
      <p:sp>
        <p:nvSpPr>
          <p:cNvPr id="7" name="Right Triangle 6">
            <a:extLst>
              <a:ext uri="{FF2B5EF4-FFF2-40B4-BE49-F238E27FC236}">
                <a16:creationId xmlns:a16="http://schemas.microsoft.com/office/drawing/2014/main" id="{FA031C20-7B2A-5533-57B8-7CADB571B2D1}"/>
              </a:ext>
            </a:extLst>
          </p:cNvPr>
          <p:cNvSpPr/>
          <p:nvPr userDrawn="1"/>
        </p:nvSpPr>
        <p:spPr>
          <a:xfrm rot="10800000">
            <a:off x="5283200" y="0"/>
            <a:ext cx="6921740" cy="44450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yellow text on a black background&#10;&#10;Description automatically generated">
            <a:extLst>
              <a:ext uri="{FF2B5EF4-FFF2-40B4-BE49-F238E27FC236}">
                <a16:creationId xmlns:a16="http://schemas.microsoft.com/office/drawing/2014/main" id="{0DD61197-0AE3-1D6B-6EC9-1BE9DCBB11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2400" y="475673"/>
            <a:ext cx="2485305" cy="684829"/>
          </a:xfrm>
          <a:prstGeom prst="rect">
            <a:avLst/>
          </a:prstGeom>
        </p:spPr>
      </p:pic>
      <p:pic>
        <p:nvPicPr>
          <p:cNvPr id="14" name="Picture 13" descr="A close up of a light bulb&#10;&#10;Description automatically generated">
            <a:extLst>
              <a:ext uri="{FF2B5EF4-FFF2-40B4-BE49-F238E27FC236}">
                <a16:creationId xmlns:a16="http://schemas.microsoft.com/office/drawing/2014/main" id="{47FBAA26-4D60-A513-FACA-9A55F2DD718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143433" y="1508180"/>
            <a:ext cx="2544900" cy="4867221"/>
          </a:xfrm>
          <a:prstGeom prst="rect">
            <a:avLst/>
          </a:prstGeom>
        </p:spPr>
      </p:pic>
    </p:spTree>
    <p:extLst>
      <p:ext uri="{BB962C8B-B14F-4D97-AF65-F5344CB8AC3E}">
        <p14:creationId xmlns:p14="http://schemas.microsoft.com/office/powerpoint/2010/main" val="39431102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screen">
            <a:extLst>
              <a:ext uri="{28A0092B-C50C-407E-A947-70E740481C1C}">
                <a14:useLocalDpi xmlns:a14="http://schemas.microsoft.com/office/drawing/2010/main"/>
              </a:ext>
            </a:extLst>
          </a:blip>
          <a:stretch>
            <a:fillRect/>
          </a:stretch>
        </p:blipFill>
        <p:spPr>
          <a:xfrm>
            <a:off x="9453258" y="157988"/>
            <a:ext cx="2577578" cy="336045"/>
          </a:xfrm>
          <a:prstGeom prst="rect">
            <a:avLst/>
          </a:prstGeom>
        </p:spPr>
      </p:pic>
      <p:sp>
        <p:nvSpPr>
          <p:cNvPr id="17" name="bg object 17"/>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2" name="Holder 2"/>
          <p:cNvSpPr>
            <a:spLocks noGrp="1"/>
          </p:cNvSpPr>
          <p:nvPr>
            <p:ph type="title"/>
          </p:nvPr>
        </p:nvSpPr>
        <p:spPr>
          <a:xfrm>
            <a:off x="444500" y="594229"/>
            <a:ext cx="10883265" cy="415498"/>
          </a:xfrm>
          <a:prstGeom prst="rect">
            <a:avLst/>
          </a:prstGeom>
        </p:spPr>
        <p:txBody>
          <a:bodyPr wrap="square" lIns="0" tIns="0" rIns="0" bIns="0">
            <a:spAutoFit/>
          </a:bodyPr>
          <a:lstStyle>
            <a:lvl1pPr>
              <a:defRPr sz="2700" b="0" i="0">
                <a:solidFill>
                  <a:srgbClr val="231F20"/>
                </a:solidFill>
                <a:latin typeface="Arial Black"/>
                <a:cs typeface="Arial Black"/>
              </a:defRPr>
            </a:lvl1pPr>
          </a:lstStyle>
          <a:p>
            <a:endParaRPr dirty="0"/>
          </a:p>
        </p:txBody>
      </p:sp>
      <p:sp>
        <p:nvSpPr>
          <p:cNvPr id="3" name="Holder 3"/>
          <p:cNvSpPr>
            <a:spLocks noGrp="1"/>
          </p:cNvSpPr>
          <p:nvPr>
            <p:ph type="body" idx="1"/>
          </p:nvPr>
        </p:nvSpPr>
        <p:spPr>
          <a:xfrm>
            <a:off x="419100" y="1581911"/>
            <a:ext cx="5256530" cy="36880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3/4/2025</a:t>
            </a:fld>
            <a:endParaRPr lang="en-US"/>
          </a:p>
        </p:txBody>
      </p:sp>
      <p:sp>
        <p:nvSpPr>
          <p:cNvPr id="6" name="Holder 6"/>
          <p:cNvSpPr>
            <a:spLocks noGrp="1"/>
          </p:cNvSpPr>
          <p:nvPr>
            <p:ph type="sldNum" sz="quarter" idx="7"/>
          </p:nvPr>
        </p:nvSpPr>
        <p:spPr>
          <a:xfrm>
            <a:off x="11739855" y="6527496"/>
            <a:ext cx="225425" cy="194309"/>
          </a:xfrm>
          <a:prstGeom prst="rect">
            <a:avLst/>
          </a:prstGeom>
        </p:spPr>
        <p:txBody>
          <a:bodyPr wrap="square" lIns="0" tIns="0" rIns="0" bIns="0">
            <a:spAutoFit/>
          </a:bodyPr>
          <a:lstStyle>
            <a:lvl1pPr>
              <a:defRPr sz="1000" b="1" i="0">
                <a:solidFill>
                  <a:srgbClr val="231F20"/>
                </a:solidFill>
                <a:latin typeface="Montserrat SemiBold"/>
                <a:cs typeface="Montserrat SemiBold"/>
              </a:defRPr>
            </a:lvl1pPr>
          </a:lstStyle>
          <a:p>
            <a:pPr marL="38100">
              <a:lnSpc>
                <a:spcPct val="100000"/>
              </a:lnSpc>
              <a:spcBef>
                <a:spcPts val="165"/>
              </a:spcBef>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Heebo ExtraBold" pitchFamily="2" charset="-79"/>
          <a:ea typeface="+mj-ea"/>
          <a:cs typeface="Heebo ExtraBold" pitchFamily="2" charset="-79"/>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45335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6" r:id="rId3"/>
    <p:sldLayoutId id="2147483685" r:id="rId4"/>
    <p:sldLayoutId id="2147483684" r:id="rId5"/>
    <p:sldLayoutId id="2147483682" r:id="rId6"/>
    <p:sldLayoutId id="2147483681" r:id="rId7"/>
    <p:sldLayoutId id="2147483679" r:id="rId8"/>
    <p:sldLayoutId id="2147483666"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80"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4.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4.xml"/><Relationship Id="rId4" Type="http://schemas.openxmlformats.org/officeDocument/2006/relationships/image" Target="../media/image65.emf"/></Relationships>
</file>

<file path=ppt/slides/_rels/slide5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4.xml"/><Relationship Id="rId5" Type="http://schemas.openxmlformats.org/officeDocument/2006/relationships/image" Target="../media/image77.png"/><Relationship Id="rId4" Type="http://schemas.openxmlformats.org/officeDocument/2006/relationships/image" Target="../media/image76.png"/></Relationships>
</file>

<file path=ppt/slides/_rels/slide6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4.xml"/><Relationship Id="rId5" Type="http://schemas.openxmlformats.org/officeDocument/2006/relationships/image" Target="../media/image85.jpeg"/><Relationship Id="rId4" Type="http://schemas.openxmlformats.org/officeDocument/2006/relationships/image" Target="../media/image84.png"/></Relationships>
</file>

<file path=ppt/slides/_rels/slide6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image" Target="../media/image106.emf"/><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08.emf"/><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image" Target="../media/image106.emf"/><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hyperlink" Target="https://www.jucm.com/patient-arrival-times-in-urgent-care/" TargetMode="Externa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4.xml"/><Relationship Id="rId4" Type="http://schemas.openxmlformats.org/officeDocument/2006/relationships/image" Target="../media/image123.jpe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00F295-9BD7-C01D-DCE5-05FE9CAFDEE1}"/>
              </a:ext>
            </a:extLst>
          </p:cNvPr>
          <p:cNvSpPr>
            <a:spLocks noGrp="1"/>
          </p:cNvSpPr>
          <p:nvPr>
            <p:ph type="body" sz="quarter" idx="4294967295"/>
          </p:nvPr>
        </p:nvSpPr>
        <p:spPr>
          <a:xfrm>
            <a:off x="1371600" y="1549400"/>
            <a:ext cx="6553200" cy="1168400"/>
          </a:xfrm>
        </p:spPr>
        <p:txBody>
          <a:bodyPr/>
          <a:lstStyle/>
          <a:p>
            <a:r>
              <a:rPr lang="en-US" dirty="0"/>
              <a:t>Welcome</a:t>
            </a:r>
          </a:p>
        </p:txBody>
      </p:sp>
      <p:sp>
        <p:nvSpPr>
          <p:cNvPr id="3" name="Text Placeholder 2">
            <a:extLst>
              <a:ext uri="{FF2B5EF4-FFF2-40B4-BE49-F238E27FC236}">
                <a16:creationId xmlns:a16="http://schemas.microsoft.com/office/drawing/2014/main" id="{F7C9980D-B3EF-1764-5BAE-699C0CE2371B}"/>
              </a:ext>
            </a:extLst>
          </p:cNvPr>
          <p:cNvSpPr>
            <a:spLocks noGrp="1"/>
          </p:cNvSpPr>
          <p:nvPr>
            <p:ph type="body" sz="quarter" idx="4294967295"/>
          </p:nvPr>
        </p:nvSpPr>
        <p:spPr>
          <a:xfrm>
            <a:off x="1371600" y="2717800"/>
            <a:ext cx="7061200" cy="863600"/>
          </a:xfrm>
        </p:spPr>
        <p:txBody>
          <a:bodyPr/>
          <a:lstStyle/>
          <a:p>
            <a:r>
              <a:rPr lang="en-US" dirty="0"/>
              <a:t>2025 Urgent Care</a:t>
            </a:r>
          </a:p>
          <a:p>
            <a:r>
              <a:rPr lang="en-US" dirty="0"/>
              <a:t>Startup Experience</a:t>
            </a:r>
          </a:p>
        </p:txBody>
      </p:sp>
      <p:sp>
        <p:nvSpPr>
          <p:cNvPr id="4" name="Text Placeholder 1">
            <a:extLst>
              <a:ext uri="{FF2B5EF4-FFF2-40B4-BE49-F238E27FC236}">
                <a16:creationId xmlns:a16="http://schemas.microsoft.com/office/drawing/2014/main" id="{983976DA-87C6-F3F3-AC0A-F1BDB128BBD2}"/>
              </a:ext>
            </a:extLst>
          </p:cNvPr>
          <p:cNvSpPr txBox="1">
            <a:spLocks/>
          </p:cNvSpPr>
          <p:nvPr/>
        </p:nvSpPr>
        <p:spPr>
          <a:xfrm>
            <a:off x="800100" y="1600499"/>
            <a:ext cx="9829800" cy="1752600"/>
          </a:xfrm>
        </p:spPr>
        <p:txBody>
          <a:bodyPr>
            <a:noAutofit/>
          </a:bodyPr>
          <a:lstStyle>
            <a:lvl1pPr marL="0" indent="0" algn="l" defTabSz="914400" rtl="0" eaLnBrk="1" latinLnBrk="0" hangingPunct="1">
              <a:lnSpc>
                <a:spcPct val="90000"/>
              </a:lnSpc>
              <a:spcBef>
                <a:spcPts val="1000"/>
              </a:spcBef>
              <a:buFontTx/>
              <a:buNone/>
              <a:defRPr sz="7867"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Welcome</a:t>
            </a:r>
          </a:p>
        </p:txBody>
      </p:sp>
      <p:sp>
        <p:nvSpPr>
          <p:cNvPr id="5" name="Text Placeholder 2">
            <a:extLst>
              <a:ext uri="{FF2B5EF4-FFF2-40B4-BE49-F238E27FC236}">
                <a16:creationId xmlns:a16="http://schemas.microsoft.com/office/drawing/2014/main" id="{5D6E69E6-0642-0492-189B-163DF9CC833E}"/>
              </a:ext>
            </a:extLst>
          </p:cNvPr>
          <p:cNvSpPr txBox="1">
            <a:spLocks/>
          </p:cNvSpPr>
          <p:nvPr/>
        </p:nvSpPr>
        <p:spPr>
          <a:xfrm>
            <a:off x="800100" y="2710778"/>
            <a:ext cx="10591800" cy="1295400"/>
          </a:xfrm>
        </p:spPr>
        <p:txBody>
          <a:bodyPr>
            <a:noAutofit/>
          </a:bodyPr>
          <a:lstStyle>
            <a:lvl1pPr marL="0" indent="0" algn="l" defTabSz="914400" rtl="0" eaLnBrk="1" latinLnBrk="0" hangingPunct="1">
              <a:lnSpc>
                <a:spcPct val="90000"/>
              </a:lnSpc>
              <a:spcBef>
                <a:spcPts val="1000"/>
              </a:spcBef>
              <a:buFontTx/>
              <a:buNone/>
              <a:defRPr sz="6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2025 Urgent Care</a:t>
            </a:r>
          </a:p>
          <a:p>
            <a:r>
              <a:rPr lang="en-US"/>
              <a:t>Startup Experience</a:t>
            </a:r>
            <a:endParaRPr lang="en-US" dirty="0"/>
          </a:p>
        </p:txBody>
      </p:sp>
    </p:spTree>
    <p:extLst>
      <p:ext uri="{BB962C8B-B14F-4D97-AF65-F5344CB8AC3E}">
        <p14:creationId xmlns:p14="http://schemas.microsoft.com/office/powerpoint/2010/main" val="1123887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5" dirty="0"/>
              <a:t>UCC</a:t>
            </a:r>
            <a:r>
              <a:rPr spc="-215" dirty="0"/>
              <a:t> </a:t>
            </a:r>
            <a:r>
              <a:rPr spc="-130" dirty="0"/>
              <a:t>Startup</a:t>
            </a:r>
            <a:r>
              <a:rPr spc="-215" dirty="0"/>
              <a:t> </a:t>
            </a:r>
            <a:r>
              <a:rPr spc="-150" dirty="0"/>
              <a:t>Experience—</a:t>
            </a:r>
            <a:r>
              <a:rPr spc="-105" dirty="0"/>
              <a:t>Agenda</a:t>
            </a:r>
          </a:p>
        </p:txBody>
      </p:sp>
      <p:sp>
        <p:nvSpPr>
          <p:cNvPr id="3" name="object 3"/>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graphicFrame>
        <p:nvGraphicFramePr>
          <p:cNvPr id="4" name="object 4"/>
          <p:cNvGraphicFramePr>
            <a:graphicFrameLocks noGrp="1"/>
          </p:cNvGraphicFramePr>
          <p:nvPr>
            <p:extLst>
              <p:ext uri="{D42A27DB-BD31-4B8C-83A1-F6EECF244321}">
                <p14:modId xmlns:p14="http://schemas.microsoft.com/office/powerpoint/2010/main" val="905285899"/>
              </p:ext>
            </p:extLst>
          </p:nvPr>
        </p:nvGraphicFramePr>
        <p:xfrm>
          <a:off x="457200" y="1387606"/>
          <a:ext cx="5638800" cy="4901565"/>
        </p:xfrm>
        <a:graphic>
          <a:graphicData uri="http://schemas.openxmlformats.org/drawingml/2006/table">
            <a:tbl>
              <a:tblPr firstRow="1" bandRow="1">
                <a:tableStyleId>{2D5ABB26-0587-4C30-8999-92F81FD0307C}</a:tableStyleId>
              </a:tblPr>
              <a:tblGrid>
                <a:gridCol w="875930">
                  <a:extLst>
                    <a:ext uri="{9D8B030D-6E8A-4147-A177-3AD203B41FA5}">
                      <a16:colId xmlns:a16="http://schemas.microsoft.com/office/drawing/2014/main" val="20000"/>
                    </a:ext>
                  </a:extLst>
                </a:gridCol>
                <a:gridCol w="4762870">
                  <a:extLst>
                    <a:ext uri="{9D8B030D-6E8A-4147-A177-3AD203B41FA5}">
                      <a16:colId xmlns:a16="http://schemas.microsoft.com/office/drawing/2014/main" val="20001"/>
                    </a:ext>
                  </a:extLst>
                </a:gridCol>
              </a:tblGrid>
              <a:tr h="285750">
                <a:tc gridSpan="2">
                  <a:txBody>
                    <a:bodyPr/>
                    <a:lstStyle/>
                    <a:p>
                      <a:pPr marL="60325">
                        <a:lnSpc>
                          <a:spcPct val="100000"/>
                        </a:lnSpc>
                        <a:spcBef>
                          <a:spcPts val="195"/>
                        </a:spcBef>
                      </a:pPr>
                      <a:r>
                        <a:rPr sz="1800" b="1" spc="-30" dirty="0">
                          <a:solidFill>
                            <a:srgbClr val="231F20"/>
                          </a:solidFill>
                          <a:latin typeface="+mn-lt"/>
                          <a:cs typeface="Montserrat SemiBold"/>
                        </a:rPr>
                        <a:t>Tuesday,</a:t>
                      </a:r>
                      <a:r>
                        <a:rPr sz="1800" b="1" spc="-65" dirty="0">
                          <a:solidFill>
                            <a:srgbClr val="231F20"/>
                          </a:solidFill>
                          <a:latin typeface="+mn-lt"/>
                          <a:cs typeface="Montserrat SemiBold"/>
                        </a:rPr>
                        <a:t> </a:t>
                      </a:r>
                      <a:r>
                        <a:rPr sz="1800" b="1" dirty="0">
                          <a:solidFill>
                            <a:srgbClr val="231F20"/>
                          </a:solidFill>
                          <a:latin typeface="+mn-lt"/>
                          <a:cs typeface="Montserrat SemiBold"/>
                        </a:rPr>
                        <a:t>March</a:t>
                      </a:r>
                      <a:r>
                        <a:rPr sz="1800" b="1" spc="-50" dirty="0">
                          <a:solidFill>
                            <a:srgbClr val="231F20"/>
                          </a:solidFill>
                          <a:latin typeface="+mn-lt"/>
                          <a:cs typeface="Montserrat SemiBold"/>
                        </a:rPr>
                        <a:t> </a:t>
                      </a:r>
                      <a:r>
                        <a:rPr sz="1800" b="1" spc="-25" dirty="0">
                          <a:solidFill>
                            <a:srgbClr val="231F20"/>
                          </a:solidFill>
                          <a:latin typeface="+mn-lt"/>
                          <a:cs typeface="Montserrat SemiBold"/>
                        </a:rPr>
                        <a:t>4th</a:t>
                      </a:r>
                      <a:endParaRPr sz="1800" dirty="0">
                        <a:latin typeface="+mn-lt"/>
                        <a:cs typeface="Montserrat SemiBold"/>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3A22A"/>
                    </a:solidFill>
                  </a:tcPr>
                </a:tc>
                <a:tc hMerge="1">
                  <a:txBody>
                    <a:bodyPr/>
                    <a:lstStyle/>
                    <a:p>
                      <a:endParaRPr/>
                    </a:p>
                  </a:txBody>
                  <a:tcPr marL="0" marR="0" marT="0" marB="0"/>
                </a:tc>
                <a:extLst>
                  <a:ext uri="{0D108BD9-81ED-4DB2-BD59-A6C34878D82A}">
                    <a16:rowId xmlns:a16="http://schemas.microsoft.com/office/drawing/2014/main" val="10000"/>
                  </a:ext>
                </a:extLst>
              </a:tr>
              <a:tr h="228600">
                <a:tc>
                  <a:txBody>
                    <a:bodyPr/>
                    <a:lstStyle/>
                    <a:p>
                      <a:pPr marL="60325">
                        <a:lnSpc>
                          <a:spcPct val="100000"/>
                        </a:lnSpc>
                        <a:spcBef>
                          <a:spcPts val="204"/>
                        </a:spcBef>
                      </a:pPr>
                      <a:r>
                        <a:rPr sz="1400" b="0" spc="-10" dirty="0">
                          <a:solidFill>
                            <a:srgbClr val="231F20"/>
                          </a:solidFill>
                          <a:latin typeface="+mn-lt"/>
                          <a:cs typeface="Montserrat Light"/>
                        </a:rPr>
                        <a:t>8:00am</a:t>
                      </a:r>
                      <a:endParaRPr sz="1400" dirty="0">
                        <a:latin typeface="+mn-lt"/>
                        <a:cs typeface="Montserrat Light"/>
                      </a:endParaRPr>
                    </a:p>
                  </a:txBody>
                  <a:tcPr marL="45720" marR="45720" anchor="ctr">
                    <a:lnT w="381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Breakfast</a:t>
                      </a:r>
                      <a:endParaRPr sz="1400" dirty="0">
                        <a:latin typeface="+mn-lt"/>
                        <a:cs typeface="Montserrat Light"/>
                      </a:endParaRPr>
                    </a:p>
                  </a:txBody>
                  <a:tcPr marL="45720" marR="45720" anchor="ct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r h="228600">
                <a:tc>
                  <a:txBody>
                    <a:bodyPr/>
                    <a:lstStyle/>
                    <a:p>
                      <a:pPr marL="60325">
                        <a:lnSpc>
                          <a:spcPct val="100000"/>
                        </a:lnSpc>
                        <a:spcBef>
                          <a:spcPts val="204"/>
                        </a:spcBef>
                      </a:pPr>
                      <a:r>
                        <a:rPr sz="1400" b="0" spc="-10" dirty="0">
                          <a:solidFill>
                            <a:srgbClr val="231F20"/>
                          </a:solidFill>
                          <a:latin typeface="+mn-lt"/>
                          <a:cs typeface="Montserrat Light"/>
                        </a:rPr>
                        <a:t>9:00am</a:t>
                      </a:r>
                      <a:endParaRPr sz="140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Opening</a:t>
                      </a:r>
                      <a:r>
                        <a:rPr sz="1400" b="0" spc="-45" dirty="0">
                          <a:solidFill>
                            <a:srgbClr val="231F20"/>
                          </a:solidFill>
                          <a:latin typeface="+mn-lt"/>
                          <a:cs typeface="Montserrat Light"/>
                        </a:rPr>
                        <a:t> </a:t>
                      </a:r>
                      <a:r>
                        <a:rPr sz="1400" b="0" spc="-10" dirty="0">
                          <a:solidFill>
                            <a:srgbClr val="231F20"/>
                          </a:solidFill>
                          <a:latin typeface="+mn-lt"/>
                          <a:cs typeface="Montserrat Light"/>
                        </a:rPr>
                        <a:t>Keynote:</a:t>
                      </a:r>
                      <a:r>
                        <a:rPr sz="1400" b="0" spc="-40" dirty="0">
                          <a:solidFill>
                            <a:srgbClr val="231F20"/>
                          </a:solidFill>
                          <a:latin typeface="+mn-lt"/>
                          <a:cs typeface="Montserrat Light"/>
                        </a:rPr>
                        <a:t> </a:t>
                      </a:r>
                      <a:r>
                        <a:rPr sz="1400" b="0" dirty="0">
                          <a:solidFill>
                            <a:srgbClr val="231F20"/>
                          </a:solidFill>
                          <a:latin typeface="+mn-lt"/>
                          <a:cs typeface="Montserrat Light"/>
                        </a:rPr>
                        <a:t>David</a:t>
                      </a:r>
                      <a:r>
                        <a:rPr sz="1400" b="0" spc="-40" dirty="0">
                          <a:solidFill>
                            <a:srgbClr val="231F20"/>
                          </a:solidFill>
                          <a:latin typeface="+mn-lt"/>
                          <a:cs typeface="Montserrat Light"/>
                        </a:rPr>
                        <a:t> </a:t>
                      </a:r>
                      <a:r>
                        <a:rPr sz="1400" b="0" spc="-10" dirty="0">
                          <a:solidFill>
                            <a:srgbClr val="231F20"/>
                          </a:solidFill>
                          <a:latin typeface="+mn-lt"/>
                          <a:cs typeface="Montserrat Light"/>
                        </a:rPr>
                        <a:t>Stern</a:t>
                      </a:r>
                      <a:endParaRPr sz="1400" dirty="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02"/>
                  </a:ext>
                </a:extLst>
              </a:tr>
              <a:tr h="228600">
                <a:tc>
                  <a:txBody>
                    <a:bodyPr/>
                    <a:lstStyle/>
                    <a:p>
                      <a:pPr marL="60325">
                        <a:lnSpc>
                          <a:spcPct val="100000"/>
                        </a:lnSpc>
                        <a:spcBef>
                          <a:spcPts val="204"/>
                        </a:spcBef>
                      </a:pPr>
                      <a:r>
                        <a:rPr sz="1400" b="0" spc="-10" dirty="0">
                          <a:solidFill>
                            <a:srgbClr val="231F20"/>
                          </a:solidFill>
                          <a:latin typeface="+mn-lt"/>
                          <a:cs typeface="Montserrat Light"/>
                        </a:rPr>
                        <a:t>10:00am</a:t>
                      </a:r>
                      <a:endParaRPr sz="1400">
                        <a:latin typeface="+mn-lt"/>
                        <a:cs typeface="Montserrat Light"/>
                      </a:endParaRPr>
                    </a:p>
                  </a:txBody>
                  <a:tcPr marL="45720" marR="45720" anchor="ctr">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nchor="ct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228600">
                <a:tc>
                  <a:txBody>
                    <a:bodyPr/>
                    <a:lstStyle/>
                    <a:p>
                      <a:pPr marL="60325">
                        <a:lnSpc>
                          <a:spcPct val="100000"/>
                        </a:lnSpc>
                        <a:spcBef>
                          <a:spcPts val="204"/>
                        </a:spcBef>
                      </a:pPr>
                      <a:r>
                        <a:rPr sz="1400" b="0" spc="-10" dirty="0">
                          <a:solidFill>
                            <a:srgbClr val="231F20"/>
                          </a:solidFill>
                          <a:latin typeface="+mn-lt"/>
                          <a:cs typeface="Montserrat Light"/>
                        </a:rPr>
                        <a:t>10:20am</a:t>
                      </a:r>
                      <a:endParaRPr sz="140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Urgent</a:t>
                      </a:r>
                      <a:r>
                        <a:rPr sz="1400" b="0" spc="-55" dirty="0">
                          <a:solidFill>
                            <a:srgbClr val="231F20"/>
                          </a:solidFill>
                          <a:latin typeface="+mn-lt"/>
                          <a:cs typeface="Montserrat Light"/>
                        </a:rPr>
                        <a:t> </a:t>
                      </a:r>
                      <a:r>
                        <a:rPr sz="1400" b="0" dirty="0">
                          <a:solidFill>
                            <a:srgbClr val="231F20"/>
                          </a:solidFill>
                          <a:latin typeface="+mn-lt"/>
                          <a:cs typeface="Montserrat Light"/>
                        </a:rPr>
                        <a:t>Care</a:t>
                      </a:r>
                      <a:r>
                        <a:rPr sz="1400" b="0" spc="-45" dirty="0">
                          <a:solidFill>
                            <a:srgbClr val="231F20"/>
                          </a:solidFill>
                          <a:latin typeface="+mn-lt"/>
                          <a:cs typeface="Montserrat Light"/>
                        </a:rPr>
                        <a:t> </a:t>
                      </a:r>
                      <a:r>
                        <a:rPr sz="1400" b="0" dirty="0">
                          <a:solidFill>
                            <a:srgbClr val="231F20"/>
                          </a:solidFill>
                          <a:latin typeface="+mn-lt"/>
                          <a:cs typeface="Montserrat Light"/>
                        </a:rPr>
                        <a:t>Overview,</a:t>
                      </a:r>
                      <a:r>
                        <a:rPr sz="1400" b="0" spc="-45" dirty="0">
                          <a:solidFill>
                            <a:srgbClr val="231F20"/>
                          </a:solidFill>
                          <a:latin typeface="+mn-lt"/>
                          <a:cs typeface="Montserrat Light"/>
                        </a:rPr>
                        <a:t> </a:t>
                      </a:r>
                      <a:r>
                        <a:rPr sz="1400" b="0" spc="-20" dirty="0">
                          <a:solidFill>
                            <a:srgbClr val="231F20"/>
                          </a:solidFill>
                          <a:latin typeface="+mn-lt"/>
                          <a:cs typeface="Montserrat Light"/>
                        </a:rPr>
                        <a:t>Trends,</a:t>
                      </a:r>
                      <a:r>
                        <a:rPr sz="1400" b="0" spc="-45" dirty="0">
                          <a:solidFill>
                            <a:srgbClr val="231F20"/>
                          </a:solidFill>
                          <a:latin typeface="+mn-lt"/>
                          <a:cs typeface="Montserrat Light"/>
                        </a:rPr>
                        <a:t> </a:t>
                      </a:r>
                      <a:r>
                        <a:rPr sz="1400" b="0" spc="-10" dirty="0">
                          <a:solidFill>
                            <a:srgbClr val="231F20"/>
                          </a:solidFill>
                          <a:latin typeface="+mn-lt"/>
                          <a:cs typeface="Montserrat Light"/>
                        </a:rPr>
                        <a:t>Differentiators</a:t>
                      </a:r>
                      <a:r>
                        <a:rPr sz="1400" b="0" spc="-45" dirty="0">
                          <a:solidFill>
                            <a:srgbClr val="231F20"/>
                          </a:solidFill>
                          <a:latin typeface="+mn-lt"/>
                          <a:cs typeface="Montserrat Light"/>
                        </a:rPr>
                        <a:t> </a:t>
                      </a:r>
                      <a:r>
                        <a:rPr lang="en-US" sz="1400" b="0" dirty="0">
                          <a:solidFill>
                            <a:srgbClr val="231F20"/>
                          </a:solidFill>
                          <a:latin typeface="+mn-lt"/>
                          <a:cs typeface="Montserrat Light"/>
                        </a:rPr>
                        <a:t>&amp;</a:t>
                      </a:r>
                      <a:r>
                        <a:rPr sz="1400" b="0" spc="-45" dirty="0">
                          <a:solidFill>
                            <a:srgbClr val="231F20"/>
                          </a:solidFill>
                          <a:latin typeface="+mn-lt"/>
                          <a:cs typeface="Montserrat Light"/>
                        </a:rPr>
                        <a:t> </a:t>
                      </a:r>
                      <a:r>
                        <a:rPr sz="1400" b="0" spc="-10" dirty="0">
                          <a:solidFill>
                            <a:srgbClr val="231F20"/>
                          </a:solidFill>
                          <a:latin typeface="+mn-lt"/>
                          <a:cs typeface="Montserrat Light"/>
                        </a:rPr>
                        <a:t>Economics</a:t>
                      </a:r>
                      <a:endParaRPr sz="1400" dirty="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04"/>
                  </a:ext>
                </a:extLst>
              </a:tr>
              <a:tr h="228600">
                <a:tc>
                  <a:txBody>
                    <a:bodyPr/>
                    <a:lstStyle/>
                    <a:p>
                      <a:pPr marL="60325">
                        <a:lnSpc>
                          <a:spcPct val="100000"/>
                        </a:lnSpc>
                        <a:spcBef>
                          <a:spcPts val="204"/>
                        </a:spcBef>
                      </a:pPr>
                      <a:r>
                        <a:rPr sz="1400" b="0" spc="-10" dirty="0">
                          <a:solidFill>
                            <a:srgbClr val="231F20"/>
                          </a:solidFill>
                          <a:latin typeface="+mn-lt"/>
                          <a:cs typeface="Montserrat Light"/>
                        </a:rPr>
                        <a:t>11:05am</a:t>
                      </a:r>
                      <a:endParaRPr sz="1400">
                        <a:latin typeface="+mn-lt"/>
                        <a:cs typeface="Montserrat Light"/>
                      </a:endParaRPr>
                    </a:p>
                  </a:txBody>
                  <a:tcPr marL="45720" marR="45720" anchor="ctr">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nchor="ct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5"/>
                  </a:ext>
                </a:extLst>
              </a:tr>
              <a:tr h="228600">
                <a:tc>
                  <a:txBody>
                    <a:bodyPr/>
                    <a:lstStyle/>
                    <a:p>
                      <a:pPr marL="60325">
                        <a:lnSpc>
                          <a:spcPct val="100000"/>
                        </a:lnSpc>
                        <a:spcBef>
                          <a:spcPts val="204"/>
                        </a:spcBef>
                      </a:pPr>
                      <a:r>
                        <a:rPr sz="1400" b="0" spc="-10" dirty="0">
                          <a:solidFill>
                            <a:srgbClr val="231F20"/>
                          </a:solidFill>
                          <a:latin typeface="+mn-lt"/>
                          <a:cs typeface="Montserrat Light"/>
                        </a:rPr>
                        <a:t>11:20am</a:t>
                      </a:r>
                      <a:endParaRPr sz="140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dirty="0">
                          <a:solidFill>
                            <a:srgbClr val="231F20"/>
                          </a:solidFill>
                          <a:latin typeface="+mn-lt"/>
                          <a:cs typeface="Montserrat Light"/>
                        </a:rPr>
                        <a:t>Data</a:t>
                      </a:r>
                      <a:r>
                        <a:rPr sz="1400" b="0" spc="-55" dirty="0">
                          <a:solidFill>
                            <a:srgbClr val="231F20"/>
                          </a:solidFill>
                          <a:latin typeface="+mn-lt"/>
                          <a:cs typeface="Montserrat Light"/>
                        </a:rPr>
                        <a:t> </a:t>
                      </a:r>
                      <a:r>
                        <a:rPr sz="1400" b="0" dirty="0">
                          <a:solidFill>
                            <a:srgbClr val="231F20"/>
                          </a:solidFill>
                          <a:latin typeface="+mn-lt"/>
                          <a:cs typeface="Montserrat Light"/>
                        </a:rPr>
                        <a:t>Driven</a:t>
                      </a:r>
                      <a:r>
                        <a:rPr sz="1400" b="0" spc="-45" dirty="0">
                          <a:solidFill>
                            <a:srgbClr val="231F20"/>
                          </a:solidFill>
                          <a:latin typeface="+mn-lt"/>
                          <a:cs typeface="Montserrat Light"/>
                        </a:rPr>
                        <a:t> </a:t>
                      </a:r>
                      <a:r>
                        <a:rPr sz="1400" b="0" spc="-10" dirty="0">
                          <a:solidFill>
                            <a:srgbClr val="231F20"/>
                          </a:solidFill>
                          <a:latin typeface="+mn-lt"/>
                          <a:cs typeface="Montserrat Light"/>
                        </a:rPr>
                        <a:t>Approaches</a:t>
                      </a:r>
                      <a:r>
                        <a:rPr sz="1400" b="0" spc="-45" dirty="0">
                          <a:solidFill>
                            <a:srgbClr val="231F20"/>
                          </a:solidFill>
                          <a:latin typeface="+mn-lt"/>
                          <a:cs typeface="Montserrat Light"/>
                        </a:rPr>
                        <a:t> </a:t>
                      </a:r>
                      <a:r>
                        <a:rPr sz="1400" b="0" dirty="0">
                          <a:solidFill>
                            <a:srgbClr val="231F20"/>
                          </a:solidFill>
                          <a:latin typeface="+mn-lt"/>
                          <a:cs typeface="Montserrat Light"/>
                        </a:rPr>
                        <a:t>to</a:t>
                      </a:r>
                      <a:r>
                        <a:rPr sz="1400" b="0" spc="-45" dirty="0">
                          <a:solidFill>
                            <a:srgbClr val="231F20"/>
                          </a:solidFill>
                          <a:latin typeface="+mn-lt"/>
                          <a:cs typeface="Montserrat Light"/>
                        </a:rPr>
                        <a:t> </a:t>
                      </a:r>
                      <a:r>
                        <a:rPr sz="1400" b="0" dirty="0">
                          <a:solidFill>
                            <a:srgbClr val="231F20"/>
                          </a:solidFill>
                          <a:latin typeface="+mn-lt"/>
                          <a:cs typeface="Montserrat Light"/>
                        </a:rPr>
                        <a:t>Site</a:t>
                      </a:r>
                      <a:r>
                        <a:rPr sz="1400" b="0" spc="-45" dirty="0">
                          <a:solidFill>
                            <a:srgbClr val="231F20"/>
                          </a:solidFill>
                          <a:latin typeface="+mn-lt"/>
                          <a:cs typeface="Montserrat Light"/>
                        </a:rPr>
                        <a:t> </a:t>
                      </a:r>
                      <a:r>
                        <a:rPr sz="1400" b="0" spc="-10" dirty="0">
                          <a:solidFill>
                            <a:srgbClr val="231F20"/>
                          </a:solidFill>
                          <a:latin typeface="+mn-lt"/>
                          <a:cs typeface="Montserrat Light"/>
                        </a:rPr>
                        <a:t>Analysis</a:t>
                      </a:r>
                      <a:endParaRPr sz="1400" dirty="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06"/>
                  </a:ext>
                </a:extLst>
              </a:tr>
              <a:tr h="228600">
                <a:tc>
                  <a:txBody>
                    <a:bodyPr/>
                    <a:lstStyle/>
                    <a:p>
                      <a:pPr marL="60325">
                        <a:lnSpc>
                          <a:spcPct val="100000"/>
                        </a:lnSpc>
                        <a:spcBef>
                          <a:spcPts val="204"/>
                        </a:spcBef>
                      </a:pPr>
                      <a:r>
                        <a:rPr sz="1400" b="0" spc="-10" dirty="0">
                          <a:solidFill>
                            <a:srgbClr val="231F20"/>
                          </a:solidFill>
                          <a:latin typeface="+mn-lt"/>
                          <a:cs typeface="Montserrat Light"/>
                        </a:rPr>
                        <a:t>12:05pm</a:t>
                      </a:r>
                      <a:endParaRPr sz="1400">
                        <a:latin typeface="+mn-lt"/>
                        <a:cs typeface="Montserrat Light"/>
                      </a:endParaRPr>
                    </a:p>
                  </a:txBody>
                  <a:tcPr marL="45720" marR="45720" anchor="ctr">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Lunch</a:t>
                      </a:r>
                      <a:endParaRPr sz="1400" dirty="0">
                        <a:latin typeface="+mn-lt"/>
                        <a:cs typeface="Montserrat Light"/>
                      </a:endParaRPr>
                    </a:p>
                  </a:txBody>
                  <a:tcPr marL="45720" marR="45720" anchor="ct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7"/>
                  </a:ext>
                </a:extLst>
              </a:tr>
              <a:tr h="228600">
                <a:tc>
                  <a:txBody>
                    <a:bodyPr/>
                    <a:lstStyle/>
                    <a:p>
                      <a:pPr marL="60325">
                        <a:lnSpc>
                          <a:spcPct val="100000"/>
                        </a:lnSpc>
                        <a:spcBef>
                          <a:spcPts val="204"/>
                        </a:spcBef>
                      </a:pPr>
                      <a:r>
                        <a:rPr sz="1400" b="0" spc="-10" dirty="0">
                          <a:solidFill>
                            <a:srgbClr val="231F20"/>
                          </a:solidFill>
                          <a:latin typeface="+mn-lt"/>
                          <a:cs typeface="Montserrat Light"/>
                        </a:rPr>
                        <a:t>1:05pm</a:t>
                      </a:r>
                      <a:endParaRPr sz="140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Urgent</a:t>
                      </a:r>
                      <a:r>
                        <a:rPr sz="1400" b="0" spc="-40" dirty="0">
                          <a:solidFill>
                            <a:srgbClr val="231F20"/>
                          </a:solidFill>
                          <a:latin typeface="+mn-lt"/>
                          <a:cs typeface="Montserrat Light"/>
                        </a:rPr>
                        <a:t> </a:t>
                      </a:r>
                      <a:r>
                        <a:rPr sz="1400" b="0" dirty="0">
                          <a:solidFill>
                            <a:srgbClr val="231F20"/>
                          </a:solidFill>
                          <a:latin typeface="+mn-lt"/>
                          <a:cs typeface="Montserrat Light"/>
                        </a:rPr>
                        <a:t>Care</a:t>
                      </a:r>
                      <a:r>
                        <a:rPr sz="1400" b="0" spc="-40" dirty="0">
                          <a:solidFill>
                            <a:srgbClr val="231F20"/>
                          </a:solidFill>
                          <a:latin typeface="+mn-lt"/>
                          <a:cs typeface="Montserrat Light"/>
                        </a:rPr>
                        <a:t> </a:t>
                      </a:r>
                      <a:r>
                        <a:rPr sz="1400" b="0" dirty="0">
                          <a:solidFill>
                            <a:srgbClr val="231F20"/>
                          </a:solidFill>
                          <a:latin typeface="+mn-lt"/>
                          <a:cs typeface="Montserrat Light"/>
                        </a:rPr>
                        <a:t>Business</a:t>
                      </a:r>
                      <a:r>
                        <a:rPr sz="1400" b="0" spc="-40" dirty="0">
                          <a:solidFill>
                            <a:srgbClr val="231F20"/>
                          </a:solidFill>
                          <a:latin typeface="+mn-lt"/>
                          <a:cs typeface="Montserrat Light"/>
                        </a:rPr>
                        <a:t> </a:t>
                      </a:r>
                      <a:r>
                        <a:rPr sz="1400" b="0" spc="-20" dirty="0">
                          <a:solidFill>
                            <a:srgbClr val="231F20"/>
                          </a:solidFill>
                          <a:latin typeface="+mn-lt"/>
                          <a:cs typeface="Montserrat Light"/>
                        </a:rPr>
                        <a:t>Planning</a:t>
                      </a:r>
                      <a:r>
                        <a:rPr sz="1400" b="0" spc="-40" dirty="0">
                          <a:solidFill>
                            <a:srgbClr val="231F20"/>
                          </a:solidFill>
                          <a:latin typeface="+mn-lt"/>
                          <a:cs typeface="Montserrat Light"/>
                        </a:rPr>
                        <a:t> </a:t>
                      </a:r>
                      <a:r>
                        <a:rPr lang="en-US" sz="1400" b="0" dirty="0">
                          <a:solidFill>
                            <a:srgbClr val="231F20"/>
                          </a:solidFill>
                          <a:latin typeface="+mn-lt"/>
                          <a:cs typeface="Montserrat Light"/>
                        </a:rPr>
                        <a:t>&amp;</a:t>
                      </a:r>
                      <a:r>
                        <a:rPr sz="1400" b="0" spc="-40" dirty="0">
                          <a:solidFill>
                            <a:srgbClr val="231F20"/>
                          </a:solidFill>
                          <a:latin typeface="+mn-lt"/>
                          <a:cs typeface="Montserrat Light"/>
                        </a:rPr>
                        <a:t> </a:t>
                      </a:r>
                      <a:r>
                        <a:rPr sz="1400" b="0" spc="-10" dirty="0">
                          <a:solidFill>
                            <a:srgbClr val="231F20"/>
                          </a:solidFill>
                          <a:latin typeface="+mn-lt"/>
                          <a:cs typeface="Montserrat Light"/>
                        </a:rPr>
                        <a:t>Development</a:t>
                      </a:r>
                      <a:r>
                        <a:rPr sz="1400" b="0" spc="-35" dirty="0">
                          <a:solidFill>
                            <a:srgbClr val="231F20"/>
                          </a:solidFill>
                          <a:latin typeface="+mn-lt"/>
                          <a:cs typeface="Montserrat Light"/>
                        </a:rPr>
                        <a:t> </a:t>
                      </a:r>
                      <a:r>
                        <a:rPr sz="1400" b="0" spc="-10" dirty="0">
                          <a:solidFill>
                            <a:srgbClr val="231F20"/>
                          </a:solidFill>
                          <a:latin typeface="+mn-lt"/>
                          <a:cs typeface="Montserrat Light"/>
                        </a:rPr>
                        <a:t>Process</a:t>
                      </a:r>
                      <a:endParaRPr sz="1400" dirty="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08"/>
                  </a:ext>
                </a:extLst>
              </a:tr>
              <a:tr h="228600">
                <a:tc>
                  <a:txBody>
                    <a:bodyPr/>
                    <a:lstStyle/>
                    <a:p>
                      <a:pPr marL="60325">
                        <a:lnSpc>
                          <a:spcPct val="100000"/>
                        </a:lnSpc>
                        <a:spcBef>
                          <a:spcPts val="204"/>
                        </a:spcBef>
                      </a:pPr>
                      <a:r>
                        <a:rPr sz="1400" b="0" spc="-10" dirty="0">
                          <a:solidFill>
                            <a:srgbClr val="231F20"/>
                          </a:solidFill>
                          <a:latin typeface="+mn-lt"/>
                          <a:cs typeface="Montserrat Light"/>
                        </a:rPr>
                        <a:t>1:50pm</a:t>
                      </a:r>
                      <a:endParaRPr sz="1400">
                        <a:latin typeface="+mn-lt"/>
                        <a:cs typeface="Montserrat Light"/>
                      </a:endParaRPr>
                    </a:p>
                  </a:txBody>
                  <a:tcPr marL="45720" marR="45720" anchor="ctr">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nchor="ct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9"/>
                  </a:ext>
                </a:extLst>
              </a:tr>
              <a:tr h="228600">
                <a:tc>
                  <a:txBody>
                    <a:bodyPr/>
                    <a:lstStyle/>
                    <a:p>
                      <a:pPr marL="60325">
                        <a:lnSpc>
                          <a:spcPct val="100000"/>
                        </a:lnSpc>
                        <a:spcBef>
                          <a:spcPts val="204"/>
                        </a:spcBef>
                      </a:pPr>
                      <a:r>
                        <a:rPr sz="1400" b="0" spc="-10" dirty="0">
                          <a:solidFill>
                            <a:srgbClr val="231F20"/>
                          </a:solidFill>
                          <a:latin typeface="+mn-lt"/>
                          <a:cs typeface="Montserrat Light"/>
                        </a:rPr>
                        <a:t>2:05pm</a:t>
                      </a:r>
                      <a:endParaRPr sz="140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dirty="0">
                          <a:solidFill>
                            <a:srgbClr val="231F20"/>
                          </a:solidFill>
                          <a:latin typeface="+mn-lt"/>
                          <a:cs typeface="Montserrat Light"/>
                        </a:rPr>
                        <a:t>Life</a:t>
                      </a:r>
                      <a:r>
                        <a:rPr sz="1400" b="0" spc="-25" dirty="0">
                          <a:solidFill>
                            <a:srgbClr val="231F20"/>
                          </a:solidFill>
                          <a:latin typeface="+mn-lt"/>
                          <a:cs typeface="Montserrat Light"/>
                        </a:rPr>
                        <a:t> </a:t>
                      </a:r>
                      <a:r>
                        <a:rPr sz="1400" b="0" dirty="0">
                          <a:solidFill>
                            <a:srgbClr val="231F20"/>
                          </a:solidFill>
                          <a:latin typeface="+mn-lt"/>
                          <a:cs typeface="Montserrat Light"/>
                        </a:rPr>
                        <a:t>of</a:t>
                      </a:r>
                      <a:r>
                        <a:rPr sz="1400" b="0" spc="-15" dirty="0">
                          <a:solidFill>
                            <a:srgbClr val="231F20"/>
                          </a:solidFill>
                          <a:latin typeface="+mn-lt"/>
                          <a:cs typeface="Montserrat Light"/>
                        </a:rPr>
                        <a:t> </a:t>
                      </a:r>
                      <a:r>
                        <a:rPr sz="1400" b="0" dirty="0">
                          <a:solidFill>
                            <a:srgbClr val="231F20"/>
                          </a:solidFill>
                          <a:latin typeface="+mn-lt"/>
                          <a:cs typeface="Montserrat Light"/>
                        </a:rPr>
                        <a:t>a</a:t>
                      </a:r>
                      <a:r>
                        <a:rPr sz="1400" b="0" spc="-15" dirty="0">
                          <a:solidFill>
                            <a:srgbClr val="231F20"/>
                          </a:solidFill>
                          <a:latin typeface="+mn-lt"/>
                          <a:cs typeface="Montserrat Light"/>
                        </a:rPr>
                        <a:t> </a:t>
                      </a:r>
                      <a:r>
                        <a:rPr sz="1400" b="0" spc="-10" dirty="0">
                          <a:solidFill>
                            <a:srgbClr val="231F20"/>
                          </a:solidFill>
                          <a:latin typeface="+mn-lt"/>
                          <a:cs typeface="Montserrat Light"/>
                        </a:rPr>
                        <a:t>Claim,</a:t>
                      </a:r>
                      <a:r>
                        <a:rPr sz="1400" b="0" spc="-15" dirty="0">
                          <a:solidFill>
                            <a:srgbClr val="231F20"/>
                          </a:solidFill>
                          <a:latin typeface="+mn-lt"/>
                          <a:cs typeface="Montserrat Light"/>
                        </a:rPr>
                        <a:t> </a:t>
                      </a:r>
                      <a:r>
                        <a:rPr sz="1400" b="0" dirty="0">
                          <a:solidFill>
                            <a:srgbClr val="231F20"/>
                          </a:solidFill>
                          <a:latin typeface="+mn-lt"/>
                          <a:cs typeface="Montserrat Light"/>
                        </a:rPr>
                        <a:t>C&amp;C,</a:t>
                      </a:r>
                      <a:r>
                        <a:rPr sz="1400" b="0" spc="-15" dirty="0">
                          <a:solidFill>
                            <a:srgbClr val="231F20"/>
                          </a:solidFill>
                          <a:latin typeface="+mn-lt"/>
                          <a:cs typeface="Montserrat Light"/>
                        </a:rPr>
                        <a:t> </a:t>
                      </a:r>
                      <a:r>
                        <a:rPr sz="1400" b="0" dirty="0">
                          <a:solidFill>
                            <a:srgbClr val="231F20"/>
                          </a:solidFill>
                          <a:latin typeface="+mn-lt"/>
                          <a:cs typeface="Montserrat Light"/>
                        </a:rPr>
                        <a:t>RCM</a:t>
                      </a:r>
                      <a:r>
                        <a:rPr sz="1400" b="0" spc="-15" dirty="0">
                          <a:solidFill>
                            <a:srgbClr val="231F20"/>
                          </a:solidFill>
                          <a:latin typeface="+mn-lt"/>
                          <a:cs typeface="Montserrat Light"/>
                        </a:rPr>
                        <a:t> </a:t>
                      </a:r>
                      <a:r>
                        <a:rPr sz="1400" b="0" spc="-10" dirty="0">
                          <a:solidFill>
                            <a:srgbClr val="231F20"/>
                          </a:solidFill>
                          <a:latin typeface="+mn-lt"/>
                          <a:cs typeface="Montserrat Light"/>
                        </a:rPr>
                        <a:t>Compliance</a:t>
                      </a:r>
                      <a:endParaRPr sz="1400" dirty="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10"/>
                  </a:ext>
                </a:extLst>
              </a:tr>
              <a:tr h="228600">
                <a:tc>
                  <a:txBody>
                    <a:bodyPr/>
                    <a:lstStyle/>
                    <a:p>
                      <a:pPr marL="60325">
                        <a:lnSpc>
                          <a:spcPct val="100000"/>
                        </a:lnSpc>
                        <a:spcBef>
                          <a:spcPts val="204"/>
                        </a:spcBef>
                      </a:pPr>
                      <a:r>
                        <a:rPr sz="1400" b="0" spc="-10" dirty="0">
                          <a:solidFill>
                            <a:srgbClr val="231F20"/>
                          </a:solidFill>
                          <a:latin typeface="+mn-lt"/>
                          <a:cs typeface="Montserrat Light"/>
                        </a:rPr>
                        <a:t>2:50pm</a:t>
                      </a:r>
                      <a:endParaRPr sz="1400">
                        <a:latin typeface="+mn-lt"/>
                        <a:cs typeface="Montserrat Light"/>
                      </a:endParaRPr>
                    </a:p>
                  </a:txBody>
                  <a:tcPr marL="45720" marR="45720" anchor="ctr">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nchor="ct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11"/>
                  </a:ext>
                </a:extLst>
              </a:tr>
              <a:tr h="228600">
                <a:tc>
                  <a:txBody>
                    <a:bodyPr/>
                    <a:lstStyle/>
                    <a:p>
                      <a:pPr marL="60325">
                        <a:lnSpc>
                          <a:spcPct val="100000"/>
                        </a:lnSpc>
                        <a:spcBef>
                          <a:spcPts val="204"/>
                        </a:spcBef>
                      </a:pPr>
                      <a:r>
                        <a:rPr sz="1400" b="0" spc="-10" dirty="0">
                          <a:solidFill>
                            <a:srgbClr val="231F20"/>
                          </a:solidFill>
                          <a:latin typeface="+mn-lt"/>
                          <a:cs typeface="Montserrat Light"/>
                        </a:rPr>
                        <a:t>3:15pm</a:t>
                      </a:r>
                      <a:endParaRPr sz="140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Urgent</a:t>
                      </a:r>
                      <a:r>
                        <a:rPr sz="1400" b="0" spc="-60" dirty="0">
                          <a:solidFill>
                            <a:srgbClr val="231F20"/>
                          </a:solidFill>
                          <a:latin typeface="+mn-lt"/>
                          <a:cs typeface="Montserrat Light"/>
                        </a:rPr>
                        <a:t> </a:t>
                      </a:r>
                      <a:r>
                        <a:rPr sz="1400" b="0" dirty="0">
                          <a:solidFill>
                            <a:srgbClr val="231F20"/>
                          </a:solidFill>
                          <a:latin typeface="+mn-lt"/>
                          <a:cs typeface="Montserrat Light"/>
                        </a:rPr>
                        <a:t>Care</a:t>
                      </a:r>
                      <a:r>
                        <a:rPr sz="1400" b="0" spc="-50" dirty="0">
                          <a:solidFill>
                            <a:srgbClr val="231F20"/>
                          </a:solidFill>
                          <a:latin typeface="+mn-lt"/>
                          <a:cs typeface="Montserrat Light"/>
                        </a:rPr>
                        <a:t> </a:t>
                      </a:r>
                      <a:r>
                        <a:rPr sz="1400" b="0" spc="-20" dirty="0">
                          <a:solidFill>
                            <a:srgbClr val="231F20"/>
                          </a:solidFill>
                          <a:latin typeface="+mn-lt"/>
                          <a:cs typeface="Montserrat Light"/>
                        </a:rPr>
                        <a:t>Financial</a:t>
                      </a:r>
                      <a:r>
                        <a:rPr sz="1400" b="0" spc="-50" dirty="0">
                          <a:solidFill>
                            <a:srgbClr val="231F20"/>
                          </a:solidFill>
                          <a:latin typeface="+mn-lt"/>
                          <a:cs typeface="Montserrat Light"/>
                        </a:rPr>
                        <a:t> </a:t>
                      </a:r>
                      <a:r>
                        <a:rPr sz="1400" b="0" dirty="0">
                          <a:solidFill>
                            <a:srgbClr val="231F20"/>
                          </a:solidFill>
                          <a:latin typeface="+mn-lt"/>
                          <a:cs typeface="Montserrat Light"/>
                        </a:rPr>
                        <a:t>Pro</a:t>
                      </a:r>
                      <a:r>
                        <a:rPr sz="1400" b="0" spc="-50" dirty="0">
                          <a:solidFill>
                            <a:srgbClr val="231F20"/>
                          </a:solidFill>
                          <a:latin typeface="+mn-lt"/>
                          <a:cs typeface="Montserrat Light"/>
                        </a:rPr>
                        <a:t> </a:t>
                      </a:r>
                      <a:r>
                        <a:rPr sz="1400" b="0" dirty="0">
                          <a:solidFill>
                            <a:srgbClr val="231F20"/>
                          </a:solidFill>
                          <a:latin typeface="+mn-lt"/>
                          <a:cs typeface="Montserrat Light"/>
                        </a:rPr>
                        <a:t>Forma</a:t>
                      </a:r>
                      <a:r>
                        <a:rPr sz="1400" b="0" spc="-45" dirty="0">
                          <a:solidFill>
                            <a:srgbClr val="231F20"/>
                          </a:solidFill>
                          <a:latin typeface="+mn-lt"/>
                          <a:cs typeface="Montserrat Light"/>
                        </a:rPr>
                        <a:t> </a:t>
                      </a:r>
                      <a:r>
                        <a:rPr sz="1400" b="0" spc="-10" dirty="0">
                          <a:solidFill>
                            <a:srgbClr val="231F20"/>
                          </a:solidFill>
                          <a:latin typeface="+mn-lt"/>
                          <a:cs typeface="Montserrat Light"/>
                        </a:rPr>
                        <a:t>Review</a:t>
                      </a:r>
                      <a:endParaRPr sz="1400" dirty="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12"/>
                  </a:ext>
                </a:extLst>
              </a:tr>
              <a:tr h="228600">
                <a:tc>
                  <a:txBody>
                    <a:bodyPr/>
                    <a:lstStyle/>
                    <a:p>
                      <a:pPr marL="60325">
                        <a:lnSpc>
                          <a:spcPct val="100000"/>
                        </a:lnSpc>
                        <a:spcBef>
                          <a:spcPts val="204"/>
                        </a:spcBef>
                      </a:pPr>
                      <a:r>
                        <a:rPr sz="1400" b="0" spc="-10" dirty="0">
                          <a:solidFill>
                            <a:srgbClr val="231F20"/>
                          </a:solidFill>
                          <a:latin typeface="+mn-lt"/>
                          <a:cs typeface="Montserrat Light"/>
                        </a:rPr>
                        <a:t>4:00pm</a:t>
                      </a:r>
                      <a:endParaRPr sz="1400">
                        <a:latin typeface="+mn-lt"/>
                        <a:cs typeface="Montserrat Light"/>
                      </a:endParaRPr>
                    </a:p>
                  </a:txBody>
                  <a:tcPr marL="45720" marR="45720" anchor="ctr">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nchor="ct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13"/>
                  </a:ext>
                </a:extLst>
              </a:tr>
              <a:tr h="228600">
                <a:tc>
                  <a:txBody>
                    <a:bodyPr/>
                    <a:lstStyle/>
                    <a:p>
                      <a:pPr marL="60325">
                        <a:lnSpc>
                          <a:spcPct val="100000"/>
                        </a:lnSpc>
                        <a:spcBef>
                          <a:spcPts val="204"/>
                        </a:spcBef>
                      </a:pPr>
                      <a:r>
                        <a:rPr sz="1400" b="0" spc="-10" dirty="0">
                          <a:solidFill>
                            <a:srgbClr val="231F20"/>
                          </a:solidFill>
                          <a:latin typeface="+mn-lt"/>
                          <a:cs typeface="Montserrat Light"/>
                        </a:rPr>
                        <a:t>4:15pm</a:t>
                      </a:r>
                      <a:endParaRPr sz="140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General</a:t>
                      </a:r>
                      <a:r>
                        <a:rPr sz="1400" b="0" spc="-30" dirty="0">
                          <a:solidFill>
                            <a:srgbClr val="231F20"/>
                          </a:solidFill>
                          <a:latin typeface="+mn-lt"/>
                          <a:cs typeface="Montserrat Light"/>
                        </a:rPr>
                        <a:t> </a:t>
                      </a:r>
                      <a:r>
                        <a:rPr sz="1400" b="0" dirty="0">
                          <a:solidFill>
                            <a:srgbClr val="231F20"/>
                          </a:solidFill>
                          <a:latin typeface="+mn-lt"/>
                          <a:cs typeface="Montserrat Light"/>
                        </a:rPr>
                        <a:t>Assembly:</a:t>
                      </a:r>
                      <a:r>
                        <a:rPr sz="1400" b="0" spc="-15" dirty="0">
                          <a:solidFill>
                            <a:srgbClr val="231F20"/>
                          </a:solidFill>
                          <a:latin typeface="+mn-lt"/>
                          <a:cs typeface="Montserrat Light"/>
                        </a:rPr>
                        <a:t> </a:t>
                      </a:r>
                      <a:r>
                        <a:rPr sz="1400" b="0" spc="-10" dirty="0">
                          <a:solidFill>
                            <a:srgbClr val="231F20"/>
                          </a:solidFill>
                          <a:latin typeface="+mn-lt"/>
                          <a:cs typeface="Montserrat Light"/>
                        </a:rPr>
                        <a:t>Client</a:t>
                      </a:r>
                      <a:r>
                        <a:rPr sz="1400" b="0" spc="-15" dirty="0">
                          <a:solidFill>
                            <a:srgbClr val="231F20"/>
                          </a:solidFill>
                          <a:latin typeface="+mn-lt"/>
                          <a:cs typeface="Montserrat Light"/>
                        </a:rPr>
                        <a:t> </a:t>
                      </a:r>
                      <a:r>
                        <a:rPr sz="1400" b="0" spc="-10" dirty="0">
                          <a:solidFill>
                            <a:srgbClr val="231F20"/>
                          </a:solidFill>
                          <a:latin typeface="+mn-lt"/>
                          <a:cs typeface="Montserrat Light"/>
                        </a:rPr>
                        <a:t>Panel</a:t>
                      </a:r>
                      <a:endParaRPr sz="1400" dirty="0">
                        <a:latin typeface="+mn-lt"/>
                        <a:cs typeface="Montserrat Light"/>
                      </a:endParaRPr>
                    </a:p>
                  </a:txBody>
                  <a:tcPr marL="45720" marR="4572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14"/>
                  </a:ext>
                </a:extLst>
              </a:tr>
              <a:tr h="201930">
                <a:tc>
                  <a:txBody>
                    <a:bodyPr/>
                    <a:lstStyle/>
                    <a:p>
                      <a:pPr marL="60325">
                        <a:lnSpc>
                          <a:spcPts val="1285"/>
                        </a:lnSpc>
                        <a:spcBef>
                          <a:spcPts val="204"/>
                        </a:spcBef>
                      </a:pPr>
                      <a:r>
                        <a:rPr sz="1400" b="0" spc="-10" dirty="0">
                          <a:solidFill>
                            <a:srgbClr val="231F20"/>
                          </a:solidFill>
                          <a:latin typeface="+mn-lt"/>
                          <a:cs typeface="Montserrat Light"/>
                        </a:rPr>
                        <a:t>5:15pm</a:t>
                      </a:r>
                      <a:endParaRPr sz="1400">
                        <a:latin typeface="+mn-lt"/>
                        <a:cs typeface="Montserrat Light"/>
                      </a:endParaRPr>
                    </a:p>
                  </a:txBody>
                  <a:tcPr marL="45720" marR="45720" anchor="ctr">
                    <a:lnT w="12700">
                      <a:solidFill>
                        <a:srgbClr val="FFFFFF"/>
                      </a:solidFill>
                      <a:prstDash val="solid"/>
                    </a:lnT>
                  </a:tcPr>
                </a:tc>
                <a:tc>
                  <a:txBody>
                    <a:bodyPr/>
                    <a:lstStyle/>
                    <a:p>
                      <a:pPr marL="60325">
                        <a:lnSpc>
                          <a:spcPts val="1285"/>
                        </a:lnSpc>
                        <a:spcBef>
                          <a:spcPts val="204"/>
                        </a:spcBef>
                      </a:pPr>
                      <a:r>
                        <a:rPr sz="1400" b="0" spc="-10" dirty="0">
                          <a:solidFill>
                            <a:srgbClr val="231F20"/>
                          </a:solidFill>
                          <a:latin typeface="+mn-lt"/>
                          <a:cs typeface="Montserrat Light"/>
                        </a:rPr>
                        <a:t>Welcome</a:t>
                      </a:r>
                      <a:r>
                        <a:rPr sz="1400" b="0" spc="-35" dirty="0">
                          <a:solidFill>
                            <a:srgbClr val="231F20"/>
                          </a:solidFill>
                          <a:latin typeface="+mn-lt"/>
                          <a:cs typeface="Montserrat Light"/>
                        </a:rPr>
                        <a:t> </a:t>
                      </a:r>
                      <a:r>
                        <a:rPr sz="1400" b="0" spc="-10" dirty="0">
                          <a:solidFill>
                            <a:srgbClr val="231F20"/>
                          </a:solidFill>
                          <a:latin typeface="+mn-lt"/>
                          <a:cs typeface="Montserrat Light"/>
                        </a:rPr>
                        <a:t>Reception</a:t>
                      </a:r>
                      <a:endParaRPr sz="1400" dirty="0">
                        <a:latin typeface="+mn-lt"/>
                        <a:cs typeface="Montserrat Light"/>
                      </a:endParaRPr>
                    </a:p>
                  </a:txBody>
                  <a:tcPr marL="45720" marR="45720" anchor="ctr">
                    <a:lnT w="12700">
                      <a:solidFill>
                        <a:srgbClr val="FFFFFF"/>
                      </a:solidFill>
                      <a:prstDash val="solid"/>
                    </a:lnT>
                  </a:tcPr>
                </a:tc>
                <a:extLst>
                  <a:ext uri="{0D108BD9-81ED-4DB2-BD59-A6C34878D82A}">
                    <a16:rowId xmlns:a16="http://schemas.microsoft.com/office/drawing/2014/main" val="10015"/>
                  </a:ext>
                </a:extLst>
              </a:tr>
            </a:tbl>
          </a:graphicData>
        </a:graphic>
      </p:graphicFrame>
      <p:sp>
        <p:nvSpPr>
          <p:cNvPr id="6" name="object 6"/>
          <p:cNvSpPr txBox="1">
            <a:spLocks noGrp="1"/>
          </p:cNvSpPr>
          <p:nvPr>
            <p:ph type="sldNum" sz="quarter" idx="7"/>
          </p:nvPr>
        </p:nvSpPr>
        <p:spPr>
          <a:prstGeom prst="rect">
            <a:avLst/>
          </a:prstGeom>
        </p:spPr>
        <p:txBody>
          <a:bodyPr vert="horz" wrap="square" lIns="0" tIns="20955" rIns="0" bIns="0" rtlCol="0">
            <a:spAutoFit/>
          </a:bodyPr>
          <a:lstStyle/>
          <a:p>
            <a:pPr marL="38100">
              <a:lnSpc>
                <a:spcPct val="100000"/>
              </a:lnSpc>
              <a:spcBef>
                <a:spcPts val="165"/>
              </a:spcBef>
            </a:pPr>
            <a:fld id="{81D60167-4931-47E6-BA6A-407CBD079E47}" type="slidenum">
              <a:rPr spc="-25" dirty="0"/>
              <a:t>2</a:t>
            </a:fld>
            <a:endParaRPr spc="-25" dirty="0"/>
          </a:p>
        </p:txBody>
      </p:sp>
      <p:graphicFrame>
        <p:nvGraphicFramePr>
          <p:cNvPr id="5" name="object 5"/>
          <p:cNvGraphicFramePr>
            <a:graphicFrameLocks noGrp="1"/>
          </p:cNvGraphicFramePr>
          <p:nvPr>
            <p:extLst>
              <p:ext uri="{D42A27DB-BD31-4B8C-83A1-F6EECF244321}">
                <p14:modId xmlns:p14="http://schemas.microsoft.com/office/powerpoint/2010/main" val="4217094460"/>
              </p:ext>
            </p:extLst>
          </p:nvPr>
        </p:nvGraphicFramePr>
        <p:xfrm>
          <a:off x="6496406" y="1387606"/>
          <a:ext cx="5468874" cy="4901565"/>
        </p:xfrm>
        <a:graphic>
          <a:graphicData uri="http://schemas.openxmlformats.org/drawingml/2006/table">
            <a:tbl>
              <a:tblPr firstRow="1" bandRow="1">
                <a:tableStyleId>{2D5ABB26-0587-4C30-8999-92F81FD0307C}</a:tableStyleId>
              </a:tblPr>
              <a:tblGrid>
                <a:gridCol w="849535">
                  <a:extLst>
                    <a:ext uri="{9D8B030D-6E8A-4147-A177-3AD203B41FA5}">
                      <a16:colId xmlns:a16="http://schemas.microsoft.com/office/drawing/2014/main" val="20000"/>
                    </a:ext>
                  </a:extLst>
                </a:gridCol>
                <a:gridCol w="4619339">
                  <a:extLst>
                    <a:ext uri="{9D8B030D-6E8A-4147-A177-3AD203B41FA5}">
                      <a16:colId xmlns:a16="http://schemas.microsoft.com/office/drawing/2014/main" val="20001"/>
                    </a:ext>
                  </a:extLst>
                </a:gridCol>
              </a:tblGrid>
              <a:tr h="285750">
                <a:tc gridSpan="2">
                  <a:txBody>
                    <a:bodyPr/>
                    <a:lstStyle/>
                    <a:p>
                      <a:pPr marL="60960">
                        <a:lnSpc>
                          <a:spcPct val="100000"/>
                        </a:lnSpc>
                        <a:spcBef>
                          <a:spcPts val="195"/>
                        </a:spcBef>
                      </a:pPr>
                      <a:r>
                        <a:rPr sz="1800" b="1" spc="-20" dirty="0">
                          <a:solidFill>
                            <a:srgbClr val="231F20"/>
                          </a:solidFill>
                          <a:latin typeface="+mn-lt"/>
                          <a:cs typeface="Montserrat SemiBold"/>
                        </a:rPr>
                        <a:t>Wednesday,</a:t>
                      </a:r>
                      <a:r>
                        <a:rPr sz="1800" b="1" spc="-55" dirty="0">
                          <a:solidFill>
                            <a:srgbClr val="231F20"/>
                          </a:solidFill>
                          <a:latin typeface="+mn-lt"/>
                          <a:cs typeface="Montserrat SemiBold"/>
                        </a:rPr>
                        <a:t> </a:t>
                      </a:r>
                      <a:r>
                        <a:rPr sz="1800" b="1" dirty="0">
                          <a:solidFill>
                            <a:srgbClr val="231F20"/>
                          </a:solidFill>
                          <a:latin typeface="+mn-lt"/>
                          <a:cs typeface="Montserrat SemiBold"/>
                        </a:rPr>
                        <a:t>March</a:t>
                      </a:r>
                      <a:r>
                        <a:rPr sz="1800" b="1" spc="-50" dirty="0">
                          <a:solidFill>
                            <a:srgbClr val="231F20"/>
                          </a:solidFill>
                          <a:latin typeface="+mn-lt"/>
                          <a:cs typeface="Montserrat SemiBold"/>
                        </a:rPr>
                        <a:t> </a:t>
                      </a:r>
                      <a:r>
                        <a:rPr sz="1800" b="1" spc="-25" dirty="0">
                          <a:solidFill>
                            <a:srgbClr val="231F20"/>
                          </a:solidFill>
                          <a:latin typeface="+mn-lt"/>
                          <a:cs typeface="Montserrat SemiBold"/>
                        </a:rPr>
                        <a:t>5th</a:t>
                      </a:r>
                      <a:endParaRPr sz="1800" dirty="0">
                        <a:latin typeface="+mn-lt"/>
                        <a:cs typeface="Montserrat SemiBold"/>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3A22A"/>
                    </a:solidFill>
                  </a:tcPr>
                </a:tc>
                <a:tc hMerge="1">
                  <a:txBody>
                    <a:bodyPr/>
                    <a:lstStyle/>
                    <a:p>
                      <a:endParaRPr/>
                    </a:p>
                  </a:txBody>
                  <a:tcPr marL="0" marR="0" marT="0" marB="0"/>
                </a:tc>
                <a:extLst>
                  <a:ext uri="{0D108BD9-81ED-4DB2-BD59-A6C34878D82A}">
                    <a16:rowId xmlns:a16="http://schemas.microsoft.com/office/drawing/2014/main" val="10000"/>
                  </a:ext>
                </a:extLst>
              </a:tr>
              <a:tr h="228600">
                <a:tc>
                  <a:txBody>
                    <a:bodyPr/>
                    <a:lstStyle/>
                    <a:p>
                      <a:pPr marL="60960">
                        <a:lnSpc>
                          <a:spcPct val="100000"/>
                        </a:lnSpc>
                        <a:spcBef>
                          <a:spcPts val="204"/>
                        </a:spcBef>
                      </a:pPr>
                      <a:r>
                        <a:rPr sz="1400" b="0" spc="-10" dirty="0">
                          <a:solidFill>
                            <a:srgbClr val="231F20"/>
                          </a:solidFill>
                          <a:latin typeface="+mn-lt"/>
                          <a:cs typeface="Montserrat Light"/>
                        </a:rPr>
                        <a:t>8:00am</a:t>
                      </a:r>
                      <a:endParaRPr sz="1400" dirty="0">
                        <a:latin typeface="+mn-lt"/>
                        <a:cs typeface="Montserrat Light"/>
                      </a:endParaRPr>
                    </a:p>
                  </a:txBody>
                  <a:tcPr marL="45720" marR="45720">
                    <a:lnT w="381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Breakfast</a:t>
                      </a:r>
                      <a:endParaRPr sz="1400" dirty="0">
                        <a:latin typeface="+mn-lt"/>
                        <a:cs typeface="Montserrat Light"/>
                      </a:endParaRPr>
                    </a:p>
                  </a:txBody>
                  <a:tcPr marL="45720" marR="45720">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r h="228600">
                <a:tc>
                  <a:txBody>
                    <a:bodyPr/>
                    <a:lstStyle/>
                    <a:p>
                      <a:pPr marL="60960">
                        <a:lnSpc>
                          <a:spcPct val="100000"/>
                        </a:lnSpc>
                        <a:spcBef>
                          <a:spcPts val="204"/>
                        </a:spcBef>
                      </a:pPr>
                      <a:r>
                        <a:rPr sz="1400" b="0" spc="-10" dirty="0">
                          <a:solidFill>
                            <a:srgbClr val="231F20"/>
                          </a:solidFill>
                          <a:latin typeface="+mn-lt"/>
                          <a:cs typeface="Montserrat Light"/>
                        </a:rPr>
                        <a:t>9:00am</a:t>
                      </a:r>
                      <a:endParaRPr sz="140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dirty="0">
                          <a:solidFill>
                            <a:srgbClr val="231F20"/>
                          </a:solidFill>
                          <a:latin typeface="+mn-lt"/>
                          <a:cs typeface="Montserrat Light"/>
                        </a:rPr>
                        <a:t>Guest</a:t>
                      </a:r>
                      <a:r>
                        <a:rPr sz="1400" b="0" spc="-45" dirty="0">
                          <a:solidFill>
                            <a:srgbClr val="231F20"/>
                          </a:solidFill>
                          <a:latin typeface="+mn-lt"/>
                          <a:cs typeface="Montserrat Light"/>
                        </a:rPr>
                        <a:t> </a:t>
                      </a:r>
                      <a:r>
                        <a:rPr sz="1400" b="0" spc="-10" dirty="0">
                          <a:solidFill>
                            <a:srgbClr val="231F20"/>
                          </a:solidFill>
                          <a:latin typeface="+mn-lt"/>
                          <a:cs typeface="Montserrat Light"/>
                        </a:rPr>
                        <a:t>Keynote:</a:t>
                      </a:r>
                      <a:r>
                        <a:rPr sz="1400" b="0" spc="-45" dirty="0">
                          <a:solidFill>
                            <a:srgbClr val="231F20"/>
                          </a:solidFill>
                          <a:latin typeface="+mn-lt"/>
                          <a:cs typeface="Montserrat Light"/>
                        </a:rPr>
                        <a:t> </a:t>
                      </a:r>
                      <a:r>
                        <a:rPr sz="1400" b="0" spc="-10" dirty="0">
                          <a:solidFill>
                            <a:srgbClr val="231F20"/>
                          </a:solidFill>
                          <a:latin typeface="+mn-lt"/>
                          <a:cs typeface="Montserrat Light"/>
                        </a:rPr>
                        <a:t>Dr.</a:t>
                      </a:r>
                      <a:r>
                        <a:rPr sz="1400" b="0" spc="-45" dirty="0">
                          <a:solidFill>
                            <a:srgbClr val="231F20"/>
                          </a:solidFill>
                          <a:latin typeface="+mn-lt"/>
                          <a:cs typeface="Montserrat Light"/>
                        </a:rPr>
                        <a:t> </a:t>
                      </a:r>
                      <a:r>
                        <a:rPr sz="1400" b="0" dirty="0">
                          <a:solidFill>
                            <a:srgbClr val="231F20"/>
                          </a:solidFill>
                          <a:latin typeface="+mn-lt"/>
                          <a:cs typeface="Montserrat Light"/>
                        </a:rPr>
                        <a:t>Harvey</a:t>
                      </a:r>
                      <a:r>
                        <a:rPr sz="1400" b="0" spc="-40" dirty="0">
                          <a:solidFill>
                            <a:srgbClr val="231F20"/>
                          </a:solidFill>
                          <a:latin typeface="+mn-lt"/>
                          <a:cs typeface="Montserrat Light"/>
                        </a:rPr>
                        <a:t> </a:t>
                      </a:r>
                      <a:r>
                        <a:rPr sz="1400" b="0" spc="-10" dirty="0">
                          <a:solidFill>
                            <a:srgbClr val="231F20"/>
                          </a:solidFill>
                          <a:latin typeface="+mn-lt"/>
                          <a:cs typeface="Montserrat Light"/>
                        </a:rPr>
                        <a:t>Castro</a:t>
                      </a:r>
                      <a:endParaRPr sz="1400" dirty="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02"/>
                  </a:ext>
                </a:extLst>
              </a:tr>
              <a:tr h="228600">
                <a:tc>
                  <a:txBody>
                    <a:bodyPr/>
                    <a:lstStyle/>
                    <a:p>
                      <a:pPr marL="60960">
                        <a:lnSpc>
                          <a:spcPct val="100000"/>
                        </a:lnSpc>
                        <a:spcBef>
                          <a:spcPts val="204"/>
                        </a:spcBef>
                      </a:pPr>
                      <a:r>
                        <a:rPr sz="1400" b="0" spc="-10" dirty="0">
                          <a:solidFill>
                            <a:srgbClr val="231F20"/>
                          </a:solidFill>
                          <a:latin typeface="+mn-lt"/>
                          <a:cs typeface="Montserrat Light"/>
                        </a:rPr>
                        <a:t>10:00am</a:t>
                      </a:r>
                      <a:endParaRPr sz="1400">
                        <a:latin typeface="+mn-lt"/>
                        <a:cs typeface="Montserrat Light"/>
                      </a:endParaRPr>
                    </a:p>
                  </a:txBody>
                  <a:tcPr marL="45720" marR="45720">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a:latin typeface="+mn-lt"/>
                        <a:cs typeface="Montserrat Light"/>
                      </a:endParaRPr>
                    </a:p>
                  </a:txBody>
                  <a:tcPr marL="45720" marR="45720">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228600">
                <a:tc>
                  <a:txBody>
                    <a:bodyPr/>
                    <a:lstStyle/>
                    <a:p>
                      <a:pPr marL="60960">
                        <a:lnSpc>
                          <a:spcPct val="100000"/>
                        </a:lnSpc>
                        <a:spcBef>
                          <a:spcPts val="204"/>
                        </a:spcBef>
                      </a:pPr>
                      <a:r>
                        <a:rPr sz="1400" b="0" spc="-10" dirty="0">
                          <a:solidFill>
                            <a:srgbClr val="231F20"/>
                          </a:solidFill>
                          <a:latin typeface="+mn-lt"/>
                          <a:cs typeface="Montserrat Light"/>
                        </a:rPr>
                        <a:t>10:20am</a:t>
                      </a:r>
                      <a:endParaRPr sz="140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Urgent</a:t>
                      </a:r>
                      <a:r>
                        <a:rPr sz="1400" b="0" spc="-45" dirty="0">
                          <a:solidFill>
                            <a:srgbClr val="231F20"/>
                          </a:solidFill>
                          <a:latin typeface="+mn-lt"/>
                          <a:cs typeface="Montserrat Light"/>
                        </a:rPr>
                        <a:t> </a:t>
                      </a:r>
                      <a:r>
                        <a:rPr sz="1400" b="0" dirty="0">
                          <a:solidFill>
                            <a:srgbClr val="231F20"/>
                          </a:solidFill>
                          <a:latin typeface="+mn-lt"/>
                          <a:cs typeface="Montserrat Light"/>
                        </a:rPr>
                        <a:t>Care</a:t>
                      </a:r>
                      <a:r>
                        <a:rPr sz="1400" b="0" spc="-35" dirty="0">
                          <a:solidFill>
                            <a:srgbClr val="231F20"/>
                          </a:solidFill>
                          <a:latin typeface="+mn-lt"/>
                          <a:cs typeface="Montserrat Light"/>
                        </a:rPr>
                        <a:t> </a:t>
                      </a:r>
                      <a:r>
                        <a:rPr sz="1400" b="0" spc="-20" dirty="0">
                          <a:solidFill>
                            <a:srgbClr val="231F20"/>
                          </a:solidFill>
                          <a:latin typeface="+mn-lt"/>
                          <a:cs typeface="Montserrat Light"/>
                        </a:rPr>
                        <a:t>Marketing</a:t>
                      </a:r>
                      <a:r>
                        <a:rPr sz="1400" b="0" spc="-35" dirty="0">
                          <a:solidFill>
                            <a:srgbClr val="231F20"/>
                          </a:solidFill>
                          <a:latin typeface="+mn-lt"/>
                          <a:cs typeface="Montserrat Light"/>
                        </a:rPr>
                        <a:t> </a:t>
                      </a:r>
                      <a:r>
                        <a:rPr lang="en-US" sz="1400" b="0" dirty="0">
                          <a:solidFill>
                            <a:srgbClr val="231F20"/>
                          </a:solidFill>
                          <a:latin typeface="+mn-lt"/>
                          <a:cs typeface="Montserrat Light"/>
                        </a:rPr>
                        <a:t>&amp;</a:t>
                      </a:r>
                      <a:r>
                        <a:rPr sz="1400" b="0" spc="-35" dirty="0">
                          <a:solidFill>
                            <a:srgbClr val="231F20"/>
                          </a:solidFill>
                          <a:latin typeface="+mn-lt"/>
                          <a:cs typeface="Montserrat Light"/>
                        </a:rPr>
                        <a:t> </a:t>
                      </a:r>
                      <a:r>
                        <a:rPr sz="1400" b="0" spc="-10" dirty="0">
                          <a:solidFill>
                            <a:srgbClr val="231F20"/>
                          </a:solidFill>
                          <a:latin typeface="+mn-lt"/>
                          <a:cs typeface="Montserrat Light"/>
                        </a:rPr>
                        <a:t>Ancillary</a:t>
                      </a:r>
                      <a:r>
                        <a:rPr sz="1400" b="0" spc="-30" dirty="0">
                          <a:solidFill>
                            <a:srgbClr val="231F20"/>
                          </a:solidFill>
                          <a:latin typeface="+mn-lt"/>
                          <a:cs typeface="Montserrat Light"/>
                        </a:rPr>
                        <a:t> </a:t>
                      </a:r>
                      <a:r>
                        <a:rPr sz="1400" b="0" spc="-10" dirty="0">
                          <a:solidFill>
                            <a:srgbClr val="231F20"/>
                          </a:solidFill>
                          <a:latin typeface="+mn-lt"/>
                          <a:cs typeface="Montserrat Light"/>
                        </a:rPr>
                        <a:t>Services</a:t>
                      </a:r>
                      <a:endParaRPr sz="1400" dirty="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04"/>
                  </a:ext>
                </a:extLst>
              </a:tr>
              <a:tr h="228600">
                <a:tc>
                  <a:txBody>
                    <a:bodyPr/>
                    <a:lstStyle/>
                    <a:p>
                      <a:pPr marL="60960">
                        <a:lnSpc>
                          <a:spcPct val="100000"/>
                        </a:lnSpc>
                        <a:spcBef>
                          <a:spcPts val="204"/>
                        </a:spcBef>
                      </a:pPr>
                      <a:r>
                        <a:rPr sz="1400" b="0" spc="-10" dirty="0">
                          <a:solidFill>
                            <a:srgbClr val="231F20"/>
                          </a:solidFill>
                          <a:latin typeface="+mn-lt"/>
                          <a:cs typeface="Montserrat Light"/>
                        </a:rPr>
                        <a:t>11:05am</a:t>
                      </a:r>
                      <a:endParaRPr sz="1400">
                        <a:latin typeface="+mn-lt"/>
                        <a:cs typeface="Montserrat Light"/>
                      </a:endParaRPr>
                    </a:p>
                  </a:txBody>
                  <a:tcPr marL="45720" marR="45720">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5"/>
                  </a:ext>
                </a:extLst>
              </a:tr>
              <a:tr h="228600">
                <a:tc>
                  <a:txBody>
                    <a:bodyPr/>
                    <a:lstStyle/>
                    <a:p>
                      <a:pPr marL="60960">
                        <a:lnSpc>
                          <a:spcPct val="100000"/>
                        </a:lnSpc>
                        <a:spcBef>
                          <a:spcPts val="204"/>
                        </a:spcBef>
                      </a:pPr>
                      <a:r>
                        <a:rPr sz="1400" b="0" spc="-10" dirty="0">
                          <a:solidFill>
                            <a:srgbClr val="231F20"/>
                          </a:solidFill>
                          <a:latin typeface="+mn-lt"/>
                          <a:cs typeface="Montserrat Light"/>
                        </a:rPr>
                        <a:t>11:20am</a:t>
                      </a:r>
                      <a:endParaRPr sz="140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Practicing</a:t>
                      </a:r>
                      <a:r>
                        <a:rPr sz="1400" b="0" spc="-70" dirty="0">
                          <a:solidFill>
                            <a:srgbClr val="231F20"/>
                          </a:solidFill>
                          <a:latin typeface="+mn-lt"/>
                          <a:cs typeface="Montserrat Light"/>
                        </a:rPr>
                        <a:t> </a:t>
                      </a:r>
                      <a:r>
                        <a:rPr sz="1400" b="0" spc="-10" dirty="0">
                          <a:solidFill>
                            <a:srgbClr val="231F20"/>
                          </a:solidFill>
                          <a:latin typeface="+mn-lt"/>
                          <a:cs typeface="Montserrat Light"/>
                        </a:rPr>
                        <a:t>Urgent</a:t>
                      </a:r>
                      <a:r>
                        <a:rPr sz="1400" b="0" spc="-60" dirty="0">
                          <a:solidFill>
                            <a:srgbClr val="231F20"/>
                          </a:solidFill>
                          <a:latin typeface="+mn-lt"/>
                          <a:cs typeface="Montserrat Light"/>
                        </a:rPr>
                        <a:t> </a:t>
                      </a:r>
                      <a:r>
                        <a:rPr sz="1400" b="0" dirty="0">
                          <a:solidFill>
                            <a:srgbClr val="231F20"/>
                          </a:solidFill>
                          <a:latin typeface="+mn-lt"/>
                          <a:cs typeface="Montserrat Light"/>
                        </a:rPr>
                        <a:t>Care</a:t>
                      </a:r>
                      <a:r>
                        <a:rPr sz="1400" b="0" spc="-55" dirty="0">
                          <a:solidFill>
                            <a:srgbClr val="231F20"/>
                          </a:solidFill>
                          <a:latin typeface="+mn-lt"/>
                          <a:cs typeface="Montserrat Light"/>
                        </a:rPr>
                        <a:t> </a:t>
                      </a:r>
                      <a:r>
                        <a:rPr sz="1400" b="0" spc="-10" dirty="0">
                          <a:solidFill>
                            <a:srgbClr val="231F20"/>
                          </a:solidFill>
                          <a:latin typeface="+mn-lt"/>
                          <a:cs typeface="Montserrat Light"/>
                        </a:rPr>
                        <a:t>Medicine</a:t>
                      </a:r>
                      <a:endParaRPr sz="1400" dirty="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06"/>
                  </a:ext>
                </a:extLst>
              </a:tr>
              <a:tr h="228600">
                <a:tc>
                  <a:txBody>
                    <a:bodyPr/>
                    <a:lstStyle/>
                    <a:p>
                      <a:pPr marL="60960">
                        <a:lnSpc>
                          <a:spcPct val="100000"/>
                        </a:lnSpc>
                        <a:spcBef>
                          <a:spcPts val="204"/>
                        </a:spcBef>
                      </a:pPr>
                      <a:r>
                        <a:rPr sz="1400" b="0" spc="-10" dirty="0">
                          <a:solidFill>
                            <a:srgbClr val="231F20"/>
                          </a:solidFill>
                          <a:latin typeface="+mn-lt"/>
                          <a:cs typeface="Montserrat Light"/>
                        </a:rPr>
                        <a:t>12:05pm</a:t>
                      </a:r>
                      <a:endParaRPr sz="1400">
                        <a:latin typeface="+mn-lt"/>
                        <a:cs typeface="Montserrat Light"/>
                      </a:endParaRPr>
                    </a:p>
                  </a:txBody>
                  <a:tcPr marL="45720" marR="45720">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Lunch</a:t>
                      </a:r>
                      <a:endParaRPr sz="1400">
                        <a:latin typeface="+mn-lt"/>
                        <a:cs typeface="Montserrat Light"/>
                      </a:endParaRPr>
                    </a:p>
                  </a:txBody>
                  <a:tcPr marL="45720" marR="45720">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7"/>
                  </a:ext>
                </a:extLst>
              </a:tr>
              <a:tr h="228600">
                <a:tc>
                  <a:txBody>
                    <a:bodyPr/>
                    <a:lstStyle/>
                    <a:p>
                      <a:pPr marL="60960">
                        <a:lnSpc>
                          <a:spcPct val="100000"/>
                        </a:lnSpc>
                        <a:spcBef>
                          <a:spcPts val="204"/>
                        </a:spcBef>
                      </a:pPr>
                      <a:r>
                        <a:rPr sz="1400" b="0" spc="-10" dirty="0">
                          <a:solidFill>
                            <a:srgbClr val="231F20"/>
                          </a:solidFill>
                          <a:latin typeface="+mn-lt"/>
                          <a:cs typeface="Montserrat Light"/>
                        </a:rPr>
                        <a:t>1:05pm</a:t>
                      </a:r>
                      <a:endParaRPr sz="140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Urgent</a:t>
                      </a:r>
                      <a:r>
                        <a:rPr sz="1400" b="0" spc="-20" dirty="0">
                          <a:solidFill>
                            <a:srgbClr val="231F20"/>
                          </a:solidFill>
                          <a:latin typeface="+mn-lt"/>
                          <a:cs typeface="Montserrat Light"/>
                        </a:rPr>
                        <a:t> </a:t>
                      </a:r>
                      <a:r>
                        <a:rPr sz="1400" b="0" dirty="0">
                          <a:solidFill>
                            <a:srgbClr val="231F20"/>
                          </a:solidFill>
                          <a:latin typeface="+mn-lt"/>
                          <a:cs typeface="Montserrat Light"/>
                        </a:rPr>
                        <a:t>Care</a:t>
                      </a:r>
                      <a:r>
                        <a:rPr sz="1400" b="0" spc="-15" dirty="0">
                          <a:solidFill>
                            <a:srgbClr val="231F20"/>
                          </a:solidFill>
                          <a:latin typeface="+mn-lt"/>
                          <a:cs typeface="Montserrat Light"/>
                        </a:rPr>
                        <a:t> </a:t>
                      </a:r>
                      <a:r>
                        <a:rPr sz="1400" b="0" spc="-10" dirty="0">
                          <a:solidFill>
                            <a:srgbClr val="231F20"/>
                          </a:solidFill>
                          <a:latin typeface="+mn-lt"/>
                          <a:cs typeface="Montserrat Light"/>
                        </a:rPr>
                        <a:t>Operations,</a:t>
                      </a:r>
                      <a:r>
                        <a:rPr sz="1400" b="0" spc="-15" dirty="0">
                          <a:solidFill>
                            <a:srgbClr val="231F20"/>
                          </a:solidFill>
                          <a:latin typeface="+mn-lt"/>
                          <a:cs typeface="Montserrat Light"/>
                        </a:rPr>
                        <a:t> </a:t>
                      </a:r>
                      <a:r>
                        <a:rPr sz="1400" b="0" dirty="0">
                          <a:solidFill>
                            <a:srgbClr val="231F20"/>
                          </a:solidFill>
                          <a:latin typeface="+mn-lt"/>
                          <a:cs typeface="Montserrat Light"/>
                        </a:rPr>
                        <a:t>Staffing,</a:t>
                      </a:r>
                      <a:r>
                        <a:rPr sz="1400" b="0" spc="-15" dirty="0">
                          <a:solidFill>
                            <a:srgbClr val="231F20"/>
                          </a:solidFill>
                          <a:latin typeface="+mn-lt"/>
                          <a:cs typeface="Montserrat Light"/>
                        </a:rPr>
                        <a:t> </a:t>
                      </a:r>
                      <a:r>
                        <a:rPr sz="1400" b="0" dirty="0">
                          <a:solidFill>
                            <a:srgbClr val="231F20"/>
                          </a:solidFill>
                          <a:latin typeface="+mn-lt"/>
                          <a:cs typeface="Montserrat Light"/>
                        </a:rPr>
                        <a:t>Lab</a:t>
                      </a:r>
                      <a:r>
                        <a:rPr sz="1400" b="0" spc="-15" dirty="0">
                          <a:solidFill>
                            <a:srgbClr val="231F20"/>
                          </a:solidFill>
                          <a:latin typeface="+mn-lt"/>
                          <a:cs typeface="Montserrat Light"/>
                        </a:rPr>
                        <a:t> </a:t>
                      </a:r>
                      <a:r>
                        <a:rPr sz="1400" b="0" dirty="0">
                          <a:solidFill>
                            <a:srgbClr val="231F20"/>
                          </a:solidFill>
                          <a:latin typeface="+mn-lt"/>
                          <a:cs typeface="Montserrat Light"/>
                        </a:rPr>
                        <a:t>&amp;</a:t>
                      </a:r>
                      <a:r>
                        <a:rPr sz="1400" b="0" spc="-20" dirty="0">
                          <a:solidFill>
                            <a:srgbClr val="231F20"/>
                          </a:solidFill>
                          <a:latin typeface="+mn-lt"/>
                          <a:cs typeface="Montserrat Light"/>
                        </a:rPr>
                        <a:t> X-</a:t>
                      </a:r>
                      <a:r>
                        <a:rPr sz="1400" b="0" spc="-25" dirty="0">
                          <a:solidFill>
                            <a:srgbClr val="231F20"/>
                          </a:solidFill>
                          <a:latin typeface="+mn-lt"/>
                          <a:cs typeface="Montserrat Light"/>
                        </a:rPr>
                        <a:t>Ray</a:t>
                      </a:r>
                      <a:endParaRPr sz="1400" dirty="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08"/>
                  </a:ext>
                </a:extLst>
              </a:tr>
              <a:tr h="228600">
                <a:tc>
                  <a:txBody>
                    <a:bodyPr/>
                    <a:lstStyle/>
                    <a:p>
                      <a:pPr marL="60960">
                        <a:lnSpc>
                          <a:spcPct val="100000"/>
                        </a:lnSpc>
                        <a:spcBef>
                          <a:spcPts val="204"/>
                        </a:spcBef>
                      </a:pPr>
                      <a:r>
                        <a:rPr sz="1400" b="0" spc="-10" dirty="0">
                          <a:solidFill>
                            <a:srgbClr val="231F20"/>
                          </a:solidFill>
                          <a:latin typeface="+mn-lt"/>
                          <a:cs typeface="Montserrat Light"/>
                        </a:rPr>
                        <a:t>1:50pm</a:t>
                      </a:r>
                      <a:endParaRPr sz="1400">
                        <a:latin typeface="+mn-lt"/>
                        <a:cs typeface="Montserrat Light"/>
                      </a:endParaRPr>
                    </a:p>
                  </a:txBody>
                  <a:tcPr marL="45720" marR="45720">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9"/>
                  </a:ext>
                </a:extLst>
              </a:tr>
              <a:tr h="228600">
                <a:tc>
                  <a:txBody>
                    <a:bodyPr/>
                    <a:lstStyle/>
                    <a:p>
                      <a:pPr marL="60960">
                        <a:lnSpc>
                          <a:spcPct val="100000"/>
                        </a:lnSpc>
                        <a:spcBef>
                          <a:spcPts val="204"/>
                        </a:spcBef>
                      </a:pPr>
                      <a:r>
                        <a:rPr sz="1400" b="0" spc="-10" dirty="0">
                          <a:solidFill>
                            <a:srgbClr val="231F20"/>
                          </a:solidFill>
                          <a:latin typeface="+mn-lt"/>
                          <a:cs typeface="Montserrat Light"/>
                        </a:rPr>
                        <a:t>2:05pm</a:t>
                      </a:r>
                      <a:endParaRPr sz="140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Experiences</a:t>
                      </a:r>
                      <a:r>
                        <a:rPr sz="1400" b="0" spc="-20" dirty="0">
                          <a:solidFill>
                            <a:srgbClr val="231F20"/>
                          </a:solidFill>
                          <a:latin typeface="+mn-lt"/>
                          <a:cs typeface="Montserrat Light"/>
                        </a:rPr>
                        <a:t> </a:t>
                      </a:r>
                      <a:r>
                        <a:rPr sz="1400" b="0" spc="-10" dirty="0">
                          <a:solidFill>
                            <a:srgbClr val="231F20"/>
                          </a:solidFill>
                          <a:latin typeface="+mn-lt"/>
                          <a:cs typeface="Montserrat Light"/>
                        </a:rPr>
                        <a:t>Learned</a:t>
                      </a:r>
                      <a:r>
                        <a:rPr sz="1400" b="0" spc="-20" dirty="0">
                          <a:solidFill>
                            <a:srgbClr val="231F20"/>
                          </a:solidFill>
                          <a:latin typeface="+mn-lt"/>
                          <a:cs typeface="Montserrat Light"/>
                        </a:rPr>
                        <a:t> </a:t>
                      </a:r>
                      <a:r>
                        <a:rPr sz="1400" b="0" dirty="0">
                          <a:solidFill>
                            <a:srgbClr val="231F20"/>
                          </a:solidFill>
                          <a:latin typeface="+mn-lt"/>
                          <a:cs typeface="Montserrat Light"/>
                        </a:rPr>
                        <a:t>in</a:t>
                      </a:r>
                      <a:r>
                        <a:rPr sz="1400" b="0" spc="-15" dirty="0">
                          <a:solidFill>
                            <a:srgbClr val="231F20"/>
                          </a:solidFill>
                          <a:latin typeface="+mn-lt"/>
                          <a:cs typeface="Montserrat Light"/>
                        </a:rPr>
                        <a:t> </a:t>
                      </a:r>
                      <a:r>
                        <a:rPr sz="1400" b="0" dirty="0">
                          <a:solidFill>
                            <a:srgbClr val="231F20"/>
                          </a:solidFill>
                          <a:latin typeface="+mn-lt"/>
                          <a:cs typeface="Montserrat Light"/>
                        </a:rPr>
                        <a:t>35+</a:t>
                      </a:r>
                      <a:r>
                        <a:rPr sz="1400" b="0" spc="-20" dirty="0">
                          <a:solidFill>
                            <a:srgbClr val="231F20"/>
                          </a:solidFill>
                          <a:latin typeface="+mn-lt"/>
                          <a:cs typeface="Montserrat Light"/>
                        </a:rPr>
                        <a:t> Years </a:t>
                      </a:r>
                      <a:r>
                        <a:rPr sz="1400" b="0" dirty="0">
                          <a:solidFill>
                            <a:srgbClr val="231F20"/>
                          </a:solidFill>
                          <a:latin typeface="+mn-lt"/>
                          <a:cs typeface="Montserrat Light"/>
                        </a:rPr>
                        <a:t>of</a:t>
                      </a:r>
                      <a:r>
                        <a:rPr sz="1400" b="0" spc="-15" dirty="0">
                          <a:solidFill>
                            <a:srgbClr val="231F20"/>
                          </a:solidFill>
                          <a:latin typeface="+mn-lt"/>
                          <a:cs typeface="Montserrat Light"/>
                        </a:rPr>
                        <a:t> </a:t>
                      </a:r>
                      <a:r>
                        <a:rPr sz="1400" b="0" spc="-10" dirty="0">
                          <a:solidFill>
                            <a:srgbClr val="231F20"/>
                          </a:solidFill>
                          <a:latin typeface="+mn-lt"/>
                          <a:cs typeface="Montserrat Light"/>
                        </a:rPr>
                        <a:t>Ownership</a:t>
                      </a:r>
                      <a:endParaRPr sz="140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10"/>
                  </a:ext>
                </a:extLst>
              </a:tr>
              <a:tr h="228600">
                <a:tc>
                  <a:txBody>
                    <a:bodyPr/>
                    <a:lstStyle/>
                    <a:p>
                      <a:pPr marL="60960">
                        <a:lnSpc>
                          <a:spcPct val="100000"/>
                        </a:lnSpc>
                        <a:spcBef>
                          <a:spcPts val="204"/>
                        </a:spcBef>
                      </a:pPr>
                      <a:r>
                        <a:rPr sz="1400" b="0" spc="-10" dirty="0">
                          <a:solidFill>
                            <a:srgbClr val="231F20"/>
                          </a:solidFill>
                          <a:latin typeface="+mn-lt"/>
                          <a:cs typeface="Montserrat Light"/>
                        </a:rPr>
                        <a:t>2:50pm</a:t>
                      </a:r>
                      <a:endParaRPr sz="1400">
                        <a:latin typeface="+mn-lt"/>
                        <a:cs typeface="Montserrat Light"/>
                      </a:endParaRPr>
                    </a:p>
                  </a:txBody>
                  <a:tcPr marL="45720" marR="45720">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11"/>
                  </a:ext>
                </a:extLst>
              </a:tr>
              <a:tr h="228600">
                <a:tc>
                  <a:txBody>
                    <a:bodyPr/>
                    <a:lstStyle/>
                    <a:p>
                      <a:pPr marL="60960">
                        <a:lnSpc>
                          <a:spcPct val="100000"/>
                        </a:lnSpc>
                        <a:spcBef>
                          <a:spcPts val="204"/>
                        </a:spcBef>
                      </a:pPr>
                      <a:r>
                        <a:rPr sz="1400" b="0" spc="-10" dirty="0">
                          <a:solidFill>
                            <a:srgbClr val="231F20"/>
                          </a:solidFill>
                          <a:latin typeface="+mn-lt"/>
                          <a:cs typeface="Montserrat Light"/>
                        </a:rPr>
                        <a:t>3:15pm</a:t>
                      </a:r>
                      <a:endParaRPr sz="140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Avoiding</a:t>
                      </a:r>
                      <a:r>
                        <a:rPr sz="1400" b="0" spc="-40" dirty="0">
                          <a:solidFill>
                            <a:srgbClr val="231F20"/>
                          </a:solidFill>
                          <a:latin typeface="+mn-lt"/>
                          <a:cs typeface="Montserrat Light"/>
                        </a:rPr>
                        <a:t> </a:t>
                      </a:r>
                      <a:r>
                        <a:rPr sz="1400" b="0" dirty="0">
                          <a:solidFill>
                            <a:srgbClr val="231F20"/>
                          </a:solidFill>
                          <a:latin typeface="+mn-lt"/>
                          <a:cs typeface="Montserrat Light"/>
                        </a:rPr>
                        <a:t>the</a:t>
                      </a:r>
                      <a:r>
                        <a:rPr sz="1400" b="0" spc="-40" dirty="0">
                          <a:solidFill>
                            <a:srgbClr val="231F20"/>
                          </a:solidFill>
                          <a:latin typeface="+mn-lt"/>
                          <a:cs typeface="Montserrat Light"/>
                        </a:rPr>
                        <a:t> </a:t>
                      </a:r>
                      <a:r>
                        <a:rPr sz="1400" b="0" spc="-20" dirty="0">
                          <a:solidFill>
                            <a:srgbClr val="231F20"/>
                          </a:solidFill>
                          <a:latin typeface="+mn-lt"/>
                          <a:cs typeface="Montserrat Light"/>
                        </a:rPr>
                        <a:t>Top</a:t>
                      </a:r>
                      <a:r>
                        <a:rPr sz="1400" b="0" spc="-40" dirty="0">
                          <a:solidFill>
                            <a:srgbClr val="231F20"/>
                          </a:solidFill>
                          <a:latin typeface="+mn-lt"/>
                          <a:cs typeface="Montserrat Light"/>
                        </a:rPr>
                        <a:t> </a:t>
                      </a:r>
                      <a:r>
                        <a:rPr sz="1400" b="0" spc="-10" dirty="0">
                          <a:solidFill>
                            <a:srgbClr val="231F20"/>
                          </a:solidFill>
                          <a:latin typeface="+mn-lt"/>
                          <a:cs typeface="Montserrat Light"/>
                        </a:rPr>
                        <a:t>Mistakes</a:t>
                      </a:r>
                      <a:r>
                        <a:rPr sz="1400" b="0" spc="-40" dirty="0">
                          <a:solidFill>
                            <a:srgbClr val="231F20"/>
                          </a:solidFill>
                          <a:latin typeface="+mn-lt"/>
                          <a:cs typeface="Montserrat Light"/>
                        </a:rPr>
                        <a:t> </a:t>
                      </a:r>
                      <a:r>
                        <a:rPr sz="1400" b="0" dirty="0">
                          <a:solidFill>
                            <a:srgbClr val="231F20"/>
                          </a:solidFill>
                          <a:latin typeface="+mn-lt"/>
                          <a:cs typeface="Montserrat Light"/>
                        </a:rPr>
                        <a:t>of</a:t>
                      </a:r>
                      <a:r>
                        <a:rPr sz="1400" b="0" spc="-40" dirty="0">
                          <a:solidFill>
                            <a:srgbClr val="231F20"/>
                          </a:solidFill>
                          <a:latin typeface="+mn-lt"/>
                          <a:cs typeface="Montserrat Light"/>
                        </a:rPr>
                        <a:t> </a:t>
                      </a:r>
                      <a:r>
                        <a:rPr sz="1400" b="0" spc="-10" dirty="0">
                          <a:solidFill>
                            <a:srgbClr val="231F20"/>
                          </a:solidFill>
                          <a:latin typeface="+mn-lt"/>
                          <a:cs typeface="Montserrat Light"/>
                        </a:rPr>
                        <a:t>Urgent</a:t>
                      </a:r>
                      <a:r>
                        <a:rPr sz="1400" b="0" spc="-40" dirty="0">
                          <a:solidFill>
                            <a:srgbClr val="231F20"/>
                          </a:solidFill>
                          <a:latin typeface="+mn-lt"/>
                          <a:cs typeface="Montserrat Light"/>
                        </a:rPr>
                        <a:t> </a:t>
                      </a:r>
                      <a:r>
                        <a:rPr sz="1400" b="0" dirty="0">
                          <a:solidFill>
                            <a:srgbClr val="231F20"/>
                          </a:solidFill>
                          <a:latin typeface="+mn-lt"/>
                          <a:cs typeface="Montserrat Light"/>
                        </a:rPr>
                        <a:t>Care</a:t>
                      </a:r>
                      <a:r>
                        <a:rPr sz="1400" b="0" spc="-35" dirty="0">
                          <a:solidFill>
                            <a:srgbClr val="231F20"/>
                          </a:solidFill>
                          <a:latin typeface="+mn-lt"/>
                          <a:cs typeface="Montserrat Light"/>
                        </a:rPr>
                        <a:t> </a:t>
                      </a:r>
                      <a:r>
                        <a:rPr sz="1400" b="0" spc="-10" dirty="0">
                          <a:solidFill>
                            <a:srgbClr val="231F20"/>
                          </a:solidFill>
                          <a:latin typeface="+mn-lt"/>
                          <a:cs typeface="Montserrat Light"/>
                        </a:rPr>
                        <a:t>Startups</a:t>
                      </a:r>
                      <a:endParaRPr sz="1400" dirty="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12"/>
                  </a:ext>
                </a:extLst>
              </a:tr>
              <a:tr h="228600">
                <a:tc>
                  <a:txBody>
                    <a:bodyPr/>
                    <a:lstStyle/>
                    <a:p>
                      <a:pPr marL="60960">
                        <a:lnSpc>
                          <a:spcPct val="100000"/>
                        </a:lnSpc>
                        <a:spcBef>
                          <a:spcPts val="204"/>
                        </a:spcBef>
                      </a:pPr>
                      <a:r>
                        <a:rPr sz="1400" b="0" spc="-10" dirty="0">
                          <a:solidFill>
                            <a:srgbClr val="231F20"/>
                          </a:solidFill>
                          <a:latin typeface="+mn-lt"/>
                          <a:cs typeface="Montserrat Light"/>
                        </a:rPr>
                        <a:t>4:00pm</a:t>
                      </a:r>
                      <a:endParaRPr sz="1400">
                        <a:latin typeface="+mn-lt"/>
                        <a:cs typeface="Montserrat Light"/>
                      </a:endParaRPr>
                    </a:p>
                  </a:txBody>
                  <a:tcPr marL="45720" marR="45720">
                    <a:lnT w="12700">
                      <a:solidFill>
                        <a:srgbClr val="FFFFFF"/>
                      </a:solidFill>
                      <a:prstDash val="solid"/>
                    </a:lnT>
                    <a:lnB w="12700">
                      <a:solidFill>
                        <a:srgbClr val="FFFFFF"/>
                      </a:solidFill>
                      <a:prstDash val="solid"/>
                    </a:lnB>
                  </a:tcPr>
                </a:tc>
                <a:tc>
                  <a:txBody>
                    <a:bodyPr/>
                    <a:lstStyle/>
                    <a:p>
                      <a:pPr marL="60325">
                        <a:lnSpc>
                          <a:spcPct val="100000"/>
                        </a:lnSpc>
                        <a:spcBef>
                          <a:spcPts val="204"/>
                        </a:spcBef>
                      </a:pPr>
                      <a:r>
                        <a:rPr sz="1400" b="0" spc="-10" dirty="0">
                          <a:solidFill>
                            <a:srgbClr val="231F20"/>
                          </a:solidFill>
                          <a:latin typeface="+mn-lt"/>
                          <a:cs typeface="Montserrat Light"/>
                        </a:rPr>
                        <a:t>Break</a:t>
                      </a:r>
                      <a:endParaRPr sz="1400" dirty="0">
                        <a:latin typeface="+mn-lt"/>
                        <a:cs typeface="Montserrat Light"/>
                      </a:endParaRPr>
                    </a:p>
                  </a:txBody>
                  <a:tcPr marL="45720" marR="45720">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13"/>
                  </a:ext>
                </a:extLst>
              </a:tr>
              <a:tr h="228600">
                <a:tc>
                  <a:txBody>
                    <a:bodyPr/>
                    <a:lstStyle/>
                    <a:p>
                      <a:pPr marL="60960">
                        <a:lnSpc>
                          <a:spcPct val="100000"/>
                        </a:lnSpc>
                        <a:spcBef>
                          <a:spcPts val="204"/>
                        </a:spcBef>
                      </a:pPr>
                      <a:r>
                        <a:rPr sz="1400" b="0" spc="-10" dirty="0">
                          <a:solidFill>
                            <a:srgbClr val="231F20"/>
                          </a:solidFill>
                          <a:latin typeface="+mn-lt"/>
                          <a:cs typeface="Montserrat Light"/>
                        </a:rPr>
                        <a:t>4:15pm</a:t>
                      </a:r>
                      <a:endParaRPr sz="140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tc>
                  <a:txBody>
                    <a:bodyPr/>
                    <a:lstStyle/>
                    <a:p>
                      <a:pPr marL="60325">
                        <a:lnSpc>
                          <a:spcPct val="100000"/>
                        </a:lnSpc>
                        <a:spcBef>
                          <a:spcPts val="204"/>
                        </a:spcBef>
                      </a:pPr>
                      <a:r>
                        <a:rPr sz="1400" b="0" spc="-10" dirty="0">
                          <a:solidFill>
                            <a:srgbClr val="231F20"/>
                          </a:solidFill>
                          <a:latin typeface="+mn-lt"/>
                          <a:cs typeface="Montserrat Light"/>
                        </a:rPr>
                        <a:t>General</a:t>
                      </a:r>
                      <a:r>
                        <a:rPr sz="1400" b="0" spc="-30" dirty="0">
                          <a:solidFill>
                            <a:srgbClr val="231F20"/>
                          </a:solidFill>
                          <a:latin typeface="+mn-lt"/>
                          <a:cs typeface="Montserrat Light"/>
                        </a:rPr>
                        <a:t> </a:t>
                      </a:r>
                      <a:r>
                        <a:rPr sz="1400" b="0" dirty="0">
                          <a:solidFill>
                            <a:srgbClr val="231F20"/>
                          </a:solidFill>
                          <a:latin typeface="+mn-lt"/>
                          <a:cs typeface="Montserrat Light"/>
                        </a:rPr>
                        <a:t>Assembly:</a:t>
                      </a:r>
                      <a:r>
                        <a:rPr sz="1400" b="0" spc="-20" dirty="0">
                          <a:solidFill>
                            <a:srgbClr val="231F20"/>
                          </a:solidFill>
                          <a:latin typeface="+mn-lt"/>
                          <a:cs typeface="Montserrat Light"/>
                        </a:rPr>
                        <a:t> </a:t>
                      </a:r>
                      <a:r>
                        <a:rPr sz="1400" b="0" spc="-10" dirty="0">
                          <a:solidFill>
                            <a:srgbClr val="231F20"/>
                          </a:solidFill>
                          <a:latin typeface="+mn-lt"/>
                          <a:cs typeface="Montserrat Light"/>
                        </a:rPr>
                        <a:t>Closing</a:t>
                      </a:r>
                      <a:r>
                        <a:rPr sz="1400" b="0" spc="-20" dirty="0">
                          <a:solidFill>
                            <a:srgbClr val="231F20"/>
                          </a:solidFill>
                          <a:latin typeface="+mn-lt"/>
                          <a:cs typeface="Montserrat Light"/>
                        </a:rPr>
                        <a:t> </a:t>
                      </a:r>
                      <a:r>
                        <a:rPr sz="1400" b="0" spc="-10" dirty="0">
                          <a:solidFill>
                            <a:srgbClr val="231F20"/>
                          </a:solidFill>
                          <a:latin typeface="+mn-lt"/>
                          <a:cs typeface="Montserrat Light"/>
                        </a:rPr>
                        <a:t>Keynote</a:t>
                      </a:r>
                      <a:r>
                        <a:rPr sz="1400" b="0" spc="-20" dirty="0">
                          <a:solidFill>
                            <a:srgbClr val="231F20"/>
                          </a:solidFill>
                          <a:latin typeface="+mn-lt"/>
                          <a:cs typeface="Montserrat Light"/>
                        </a:rPr>
                        <a:t> </a:t>
                      </a:r>
                      <a:r>
                        <a:rPr lang="en-US" sz="1400" b="0" dirty="0">
                          <a:solidFill>
                            <a:srgbClr val="231F20"/>
                          </a:solidFill>
                          <a:latin typeface="+mn-lt"/>
                          <a:cs typeface="Montserrat Light"/>
                        </a:rPr>
                        <a:t>&amp;</a:t>
                      </a:r>
                      <a:r>
                        <a:rPr sz="1400" b="0" spc="-20" dirty="0">
                          <a:solidFill>
                            <a:srgbClr val="231F20"/>
                          </a:solidFill>
                          <a:latin typeface="+mn-lt"/>
                          <a:cs typeface="Montserrat Light"/>
                        </a:rPr>
                        <a:t> </a:t>
                      </a:r>
                      <a:r>
                        <a:rPr sz="1400" b="0" spc="-10" dirty="0">
                          <a:solidFill>
                            <a:srgbClr val="231F20"/>
                          </a:solidFill>
                          <a:latin typeface="+mn-lt"/>
                          <a:cs typeface="Montserrat Light"/>
                        </a:rPr>
                        <a:t>Roadmap</a:t>
                      </a:r>
                      <a:endParaRPr sz="1400" dirty="0">
                        <a:latin typeface="+mn-lt"/>
                        <a:cs typeface="Montserrat Light"/>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4E8C9"/>
                    </a:solidFill>
                  </a:tcPr>
                </a:tc>
                <a:extLst>
                  <a:ext uri="{0D108BD9-81ED-4DB2-BD59-A6C34878D82A}">
                    <a16:rowId xmlns:a16="http://schemas.microsoft.com/office/drawing/2014/main" val="10014"/>
                  </a:ext>
                </a:extLst>
              </a:tr>
              <a:tr h="201930">
                <a:tc>
                  <a:txBody>
                    <a:bodyPr/>
                    <a:lstStyle/>
                    <a:p>
                      <a:pPr marL="60960">
                        <a:lnSpc>
                          <a:spcPts val="1285"/>
                        </a:lnSpc>
                        <a:spcBef>
                          <a:spcPts val="204"/>
                        </a:spcBef>
                      </a:pPr>
                      <a:r>
                        <a:rPr sz="1400" b="0" spc="-10" dirty="0">
                          <a:solidFill>
                            <a:srgbClr val="231F20"/>
                          </a:solidFill>
                          <a:latin typeface="+mn-lt"/>
                          <a:cs typeface="Montserrat Light"/>
                        </a:rPr>
                        <a:t>6:00pm</a:t>
                      </a:r>
                      <a:endParaRPr sz="1400">
                        <a:latin typeface="+mn-lt"/>
                        <a:cs typeface="Montserrat Light"/>
                      </a:endParaRPr>
                    </a:p>
                  </a:txBody>
                  <a:tcPr marL="45720" marR="45720">
                    <a:lnT w="12700">
                      <a:solidFill>
                        <a:srgbClr val="FFFFFF"/>
                      </a:solidFill>
                      <a:prstDash val="solid"/>
                    </a:lnT>
                  </a:tcPr>
                </a:tc>
                <a:tc>
                  <a:txBody>
                    <a:bodyPr/>
                    <a:lstStyle/>
                    <a:p>
                      <a:pPr marL="60325">
                        <a:lnSpc>
                          <a:spcPts val="1285"/>
                        </a:lnSpc>
                        <a:spcBef>
                          <a:spcPts val="204"/>
                        </a:spcBef>
                      </a:pPr>
                      <a:r>
                        <a:rPr sz="1400" b="0" spc="-10" dirty="0">
                          <a:solidFill>
                            <a:srgbClr val="231F20"/>
                          </a:solidFill>
                          <a:latin typeface="+mn-lt"/>
                          <a:cs typeface="Montserrat Light"/>
                        </a:rPr>
                        <a:t>Closing</a:t>
                      </a:r>
                      <a:r>
                        <a:rPr sz="1400" b="0" spc="-20" dirty="0">
                          <a:solidFill>
                            <a:srgbClr val="231F20"/>
                          </a:solidFill>
                          <a:latin typeface="+mn-lt"/>
                          <a:cs typeface="Montserrat Light"/>
                        </a:rPr>
                        <a:t> </a:t>
                      </a:r>
                      <a:r>
                        <a:rPr sz="1400" b="0" dirty="0">
                          <a:solidFill>
                            <a:srgbClr val="231F20"/>
                          </a:solidFill>
                          <a:latin typeface="+mn-lt"/>
                          <a:cs typeface="Montserrat Light"/>
                        </a:rPr>
                        <a:t>Party</a:t>
                      </a:r>
                      <a:r>
                        <a:rPr sz="1400" b="0" spc="-10" dirty="0">
                          <a:solidFill>
                            <a:srgbClr val="231F20"/>
                          </a:solidFill>
                          <a:latin typeface="+mn-lt"/>
                          <a:cs typeface="Montserrat Light"/>
                        </a:rPr>
                        <a:t> </a:t>
                      </a:r>
                      <a:r>
                        <a:rPr sz="1400" b="0" dirty="0">
                          <a:solidFill>
                            <a:srgbClr val="231F20"/>
                          </a:solidFill>
                          <a:latin typeface="+mn-lt"/>
                          <a:cs typeface="Montserrat Light"/>
                        </a:rPr>
                        <a:t>@</a:t>
                      </a:r>
                      <a:r>
                        <a:rPr sz="1400" b="0" spc="-5" dirty="0">
                          <a:solidFill>
                            <a:srgbClr val="231F20"/>
                          </a:solidFill>
                          <a:latin typeface="+mn-lt"/>
                          <a:cs typeface="Montserrat Light"/>
                        </a:rPr>
                        <a:t> </a:t>
                      </a:r>
                      <a:r>
                        <a:rPr sz="1400" b="0" dirty="0">
                          <a:solidFill>
                            <a:srgbClr val="231F20"/>
                          </a:solidFill>
                          <a:latin typeface="+mn-lt"/>
                          <a:cs typeface="Montserrat Light"/>
                        </a:rPr>
                        <a:t>The</a:t>
                      </a:r>
                      <a:r>
                        <a:rPr sz="1400" b="0" spc="-10" dirty="0">
                          <a:solidFill>
                            <a:srgbClr val="231F20"/>
                          </a:solidFill>
                          <a:latin typeface="+mn-lt"/>
                          <a:cs typeface="Montserrat Light"/>
                        </a:rPr>
                        <a:t> Slugger</a:t>
                      </a:r>
                      <a:r>
                        <a:rPr sz="1400" b="0" spc="-5" dirty="0">
                          <a:solidFill>
                            <a:srgbClr val="231F20"/>
                          </a:solidFill>
                          <a:latin typeface="+mn-lt"/>
                          <a:cs typeface="Montserrat Light"/>
                        </a:rPr>
                        <a:t> </a:t>
                      </a:r>
                      <a:r>
                        <a:rPr sz="1400" b="0" spc="-10" dirty="0">
                          <a:solidFill>
                            <a:srgbClr val="231F20"/>
                          </a:solidFill>
                          <a:latin typeface="+mn-lt"/>
                          <a:cs typeface="Montserrat Light"/>
                        </a:rPr>
                        <a:t>Museum</a:t>
                      </a:r>
                      <a:endParaRPr sz="1400" dirty="0">
                        <a:latin typeface="+mn-lt"/>
                        <a:cs typeface="Montserrat Light"/>
                      </a:endParaRPr>
                    </a:p>
                  </a:txBody>
                  <a:tcPr marL="45720" marR="45720">
                    <a:lnT w="12700">
                      <a:solidFill>
                        <a:srgbClr val="FFFFFF"/>
                      </a:solidFill>
                      <a:prstDash val="solid"/>
                    </a:lnT>
                  </a:tcPr>
                </a:tc>
                <a:extLst>
                  <a:ext uri="{0D108BD9-81ED-4DB2-BD59-A6C34878D82A}">
                    <a16:rowId xmlns:a16="http://schemas.microsoft.com/office/drawing/2014/main" val="10015"/>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096E7-2E23-FD8B-D583-C020F67F37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D4D8B4C-BEF5-CFE1-2A79-066FDEB5C542}"/>
              </a:ext>
            </a:extLst>
          </p:cNvPr>
          <p:cNvSpPr>
            <a:spLocks noGrp="1"/>
          </p:cNvSpPr>
          <p:nvPr>
            <p:ph type="body" sz="quarter" idx="4294967295"/>
          </p:nvPr>
        </p:nvSpPr>
        <p:spPr>
          <a:xfrm>
            <a:off x="3505200" y="533400"/>
            <a:ext cx="7397858" cy="749300"/>
          </a:xfrm>
        </p:spPr>
        <p:txBody>
          <a:bodyPr vert="horz" wrap="square" lIns="60960" tIns="30480" rIns="60960" bIns="30480" rtlCol="0">
            <a:normAutofit/>
          </a:bodyPr>
          <a:lstStyle/>
          <a:p>
            <a:pPr marL="0" indent="0">
              <a:lnSpc>
                <a:spcPct val="90000"/>
              </a:lnSpc>
              <a:buNone/>
            </a:pPr>
            <a:r>
              <a:rPr lang="en-US" sz="4534" b="1" kern="1200" dirty="0">
                <a:solidFill>
                  <a:schemeClr val="bg1"/>
                </a:solidFill>
                <a:latin typeface="+mj-lt"/>
              </a:rPr>
              <a:t>Alan Ayers, MBA, </a:t>
            </a:r>
            <a:r>
              <a:rPr lang="en-US" sz="4534" b="1" kern="1200" dirty="0" err="1">
                <a:solidFill>
                  <a:schemeClr val="bg1"/>
                </a:solidFill>
                <a:latin typeface="+mj-lt"/>
              </a:rPr>
              <a:t>MAcc</a:t>
            </a:r>
            <a:endParaRPr lang="en-US" sz="4534" b="1" kern="1200" dirty="0">
              <a:solidFill>
                <a:schemeClr val="bg1"/>
              </a:solidFill>
              <a:latin typeface="+mj-lt"/>
            </a:endParaRPr>
          </a:p>
        </p:txBody>
      </p:sp>
      <p:sp>
        <p:nvSpPr>
          <p:cNvPr id="9" name="Content Placeholder 4">
            <a:extLst>
              <a:ext uri="{FF2B5EF4-FFF2-40B4-BE49-F238E27FC236}">
                <a16:creationId xmlns:a16="http://schemas.microsoft.com/office/drawing/2014/main" id="{159E554E-82EA-023E-D992-DAA6E1F27DB2}"/>
              </a:ext>
            </a:extLst>
          </p:cNvPr>
          <p:cNvSpPr txBox="1">
            <a:spLocks/>
          </p:cNvSpPr>
          <p:nvPr/>
        </p:nvSpPr>
        <p:spPr>
          <a:xfrm>
            <a:off x="3505200" y="2002034"/>
            <a:ext cx="8483600" cy="4464170"/>
          </a:xfrm>
          <a:prstGeom prst="rect">
            <a:avLst/>
          </a:prstGeom>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20000"/>
              </a:spcBef>
              <a:buNone/>
            </a:pPr>
            <a:r>
              <a:rPr lang="en-US" sz="1200" dirty="0">
                <a:solidFill>
                  <a:schemeClr val="bg1"/>
                </a:solidFill>
              </a:rPr>
              <a:t>Alan Ayers has 18 years’ experience in strategic planning, business development, clinical operations, sales/marketing and customer service for urgent care, occupational medicine, and primary care facilities. </a:t>
            </a:r>
            <a:br>
              <a:rPr lang="en-US" sz="1200" dirty="0">
                <a:solidFill>
                  <a:schemeClr val="bg1"/>
                </a:solidFill>
              </a:rPr>
            </a:br>
            <a:r>
              <a:rPr lang="en-US" sz="1200" dirty="0">
                <a:solidFill>
                  <a:schemeClr val="bg1"/>
                </a:solidFill>
              </a:rPr>
              <a:t>Currently, Ayers serves as President of Experity Consulting, responsible for helping clients identify and cultivate new revenue streams while supporting the company's strategic growth initiatives. Experity is a leading service provider to ~5,000 urgent care centers offering a proprietary electronic medical record and practice management platform as well as contracting and credentialing, billing, and teleradiology services. </a:t>
            </a:r>
            <a:br>
              <a:rPr lang="en-US" sz="1200" dirty="0">
                <a:solidFill>
                  <a:schemeClr val="bg1"/>
                </a:solidFill>
              </a:rPr>
            </a:br>
            <a:br>
              <a:rPr lang="en-US" sz="1200" dirty="0">
                <a:solidFill>
                  <a:schemeClr val="bg1"/>
                </a:solidFill>
              </a:rPr>
            </a:br>
            <a:r>
              <a:rPr lang="en-US" sz="1200" dirty="0">
                <a:solidFill>
                  <a:schemeClr val="bg1"/>
                </a:solidFill>
              </a:rPr>
              <a:t>Ayers has consulted with independent, PE-backed, and hospital-affiliated platforms representing well over 1,000 units. He has also served as an expert witness in landlord-tenant litigation involving urgent care. </a:t>
            </a:r>
            <a:br>
              <a:rPr lang="en-US" sz="1200" dirty="0">
                <a:solidFill>
                  <a:schemeClr val="bg1"/>
                </a:solidFill>
              </a:rPr>
            </a:br>
            <a:r>
              <a:rPr lang="en-US" sz="1200" dirty="0">
                <a:solidFill>
                  <a:schemeClr val="bg1"/>
                </a:solidFill>
              </a:rPr>
              <a:t>From 2017 to 2021, while still part of Experity, Ayers served as Chief Executive Officer of Velocity Urgent Care, a venture of Sentara Healthcare, growing the company from 7 to 17 locations building a complete operating and administrative infrastructure, assembling leadership and management teams, migrating systems, optimizing the staffing model, acquiring the hospital's occ med practice, and implementing a values-based culture. In 2020, Velocity Urgent Care became the leading provider of COVID19 test services in its markets.</a:t>
            </a:r>
            <a:br>
              <a:rPr lang="en-US" sz="1200" dirty="0">
                <a:solidFill>
                  <a:schemeClr val="bg1"/>
                </a:solidFill>
              </a:rPr>
            </a:br>
            <a:br>
              <a:rPr lang="en-US" sz="1200" dirty="0">
                <a:solidFill>
                  <a:schemeClr val="bg1"/>
                </a:solidFill>
              </a:rPr>
            </a:br>
            <a:r>
              <a:rPr lang="en-US" sz="1200" dirty="0">
                <a:solidFill>
                  <a:schemeClr val="bg1"/>
                </a:solidFill>
              </a:rPr>
              <a:t>A prolific and award-winning writer, Ayers is Senior Editor of The Journal of Urgent Care Medicine (JUCM), and has contributed well over 650 original articles, blog entries and presentations on urgent care-related subjects. In 2018 he was co-author of The Health Care Executives’ Guide to Urgent Care and Freestanding EDs, Second Edition.</a:t>
            </a:r>
            <a:br>
              <a:rPr lang="en-US" sz="1200" dirty="0">
                <a:solidFill>
                  <a:schemeClr val="bg1"/>
                </a:solidFill>
              </a:rPr>
            </a:br>
            <a:br>
              <a:rPr lang="en-US" sz="1200" dirty="0">
                <a:solidFill>
                  <a:schemeClr val="bg1"/>
                </a:solidFill>
              </a:rPr>
            </a:br>
            <a:r>
              <a:rPr lang="en-US" sz="1200" dirty="0">
                <a:solidFill>
                  <a:schemeClr val="bg1"/>
                </a:solidFill>
              </a:rPr>
              <a:t>Ayers has served as Chief Operating Officer of OhioHealth Urgent Care and spent eight years in various executive positions at Concentra including VP of Corporate Development responsible for acquisitions, divestitures, de </a:t>
            </a:r>
            <a:r>
              <a:rPr lang="en-US" sz="1200" dirty="0" err="1">
                <a:solidFill>
                  <a:schemeClr val="bg1"/>
                </a:solidFill>
              </a:rPr>
              <a:t>novos</a:t>
            </a:r>
            <a:r>
              <a:rPr lang="en-US" sz="1200" dirty="0">
                <a:solidFill>
                  <a:schemeClr val="bg1"/>
                </a:solidFill>
              </a:rPr>
              <a:t>, relocations, and major renovations. For eight years, Ayers served the Board of Directors of the national Urgent Care Association (UCA), providing expertise and guidance on emerging issues; identifying market and regulatory trends; defining content, planning educational programs, and speaking at industry events. In 2019, he received UCA’s prestigious Lifetime Membership Award. Ayers graduated Phi Beta Kappa from the University of North Carolina, has an MBA from the University of Mississippi, and a Masters of Accounting from The Ohio State University graduating first in his class.</a:t>
            </a:r>
          </a:p>
          <a:p>
            <a:pPr marL="0" indent="0">
              <a:spcBef>
                <a:spcPct val="20000"/>
              </a:spcBef>
              <a:buNone/>
            </a:pPr>
            <a:endParaRPr lang="en-US" sz="1200" dirty="0">
              <a:solidFill>
                <a:schemeClr val="bg1"/>
              </a:solidFill>
            </a:endParaRPr>
          </a:p>
        </p:txBody>
      </p:sp>
      <p:pic>
        <p:nvPicPr>
          <p:cNvPr id="11" name="Picture 10" descr="A person in a suit smiling&#10;&#10;AI-generated content may be incorrect.">
            <a:extLst>
              <a:ext uri="{FF2B5EF4-FFF2-40B4-BE49-F238E27FC236}">
                <a16:creationId xmlns:a16="http://schemas.microsoft.com/office/drawing/2014/main" id="{A6914FC5-78F6-BE1E-09E8-05F9DF7A4206}"/>
              </a:ext>
            </a:extLst>
          </p:cNvPr>
          <p:cNvPicPr>
            <a:picLocks noChangeAspect="1"/>
          </p:cNvPicPr>
          <p:nvPr/>
        </p:nvPicPr>
        <p:blipFill>
          <a:blip r:embed="rId2">
            <a:extLst>
              <a:ext uri="{28A0092B-C50C-407E-A947-70E740481C1C}">
                <a14:useLocalDpi xmlns:a14="http://schemas.microsoft.com/office/drawing/2010/main"/>
              </a:ext>
            </a:extLst>
          </a:blip>
          <a:srcRect l="33420" r="13669" b="-1"/>
          <a:stretch/>
        </p:blipFill>
        <p:spPr>
          <a:xfrm>
            <a:off x="780943" y="2057401"/>
            <a:ext cx="2539999" cy="4800599"/>
          </a:xfrm>
          <a:prstGeom prst="rect">
            <a:avLst/>
          </a:prstGeom>
          <a:noFill/>
        </p:spPr>
      </p:pic>
      <p:sp>
        <p:nvSpPr>
          <p:cNvPr id="4" name="Text Placeholder 3">
            <a:extLst>
              <a:ext uri="{FF2B5EF4-FFF2-40B4-BE49-F238E27FC236}">
                <a16:creationId xmlns:a16="http://schemas.microsoft.com/office/drawing/2014/main" id="{9889FF81-0082-ADD6-BD93-D40FEB58E18F}"/>
              </a:ext>
            </a:extLst>
          </p:cNvPr>
          <p:cNvSpPr>
            <a:spLocks noGrp="1"/>
          </p:cNvSpPr>
          <p:nvPr>
            <p:ph type="body" sz="quarter" idx="4294967295"/>
          </p:nvPr>
        </p:nvSpPr>
        <p:spPr>
          <a:xfrm>
            <a:off x="3505200" y="1282700"/>
            <a:ext cx="7397858" cy="495300"/>
          </a:xfrm>
        </p:spPr>
        <p:txBody>
          <a:bodyPr vert="horz" wrap="square" lIns="60960" tIns="30480" rIns="60960" bIns="30480" rtlCol="0">
            <a:normAutofit/>
          </a:bodyPr>
          <a:lstStyle/>
          <a:p>
            <a:pPr marL="0" indent="0">
              <a:buNone/>
            </a:pPr>
            <a:r>
              <a:rPr lang="en-US" sz="2400" b="1" dirty="0">
                <a:solidFill>
                  <a:srgbClr val="D5A529"/>
                </a:solidFill>
                <a:latin typeface="+mj-lt"/>
              </a:rPr>
              <a:t>President, Urgent Care Consultants</a:t>
            </a:r>
          </a:p>
          <a:p>
            <a:pPr marL="0" indent="0">
              <a:buNone/>
            </a:pPr>
            <a:endParaRPr lang="en-US" sz="2400" b="1" dirty="0">
              <a:solidFill>
                <a:srgbClr val="D5A529"/>
              </a:solidFill>
            </a:endParaRPr>
          </a:p>
        </p:txBody>
      </p:sp>
      <p:sp>
        <p:nvSpPr>
          <p:cNvPr id="3" name="object 3">
            <a:extLst>
              <a:ext uri="{FF2B5EF4-FFF2-40B4-BE49-F238E27FC236}">
                <a16:creationId xmlns:a16="http://schemas.microsoft.com/office/drawing/2014/main" id="{EBFEDA84-CF91-9BED-5C4F-DB237A21FD55}"/>
              </a:ext>
            </a:extLst>
          </p:cNvPr>
          <p:cNvSpPr txBox="1">
            <a:spLocks/>
          </p:cNvSpPr>
          <p:nvPr/>
        </p:nvSpPr>
        <p:spPr>
          <a:xfrm>
            <a:off x="11739855" y="6527496"/>
            <a:ext cx="225425" cy="175048"/>
          </a:xfrm>
          <a:prstGeom prst="rect">
            <a:avLst/>
          </a:prstGeom>
        </p:spPr>
        <p:txBody>
          <a:bodyPr vert="horz" wrap="square" lIns="0" tIns="20955" rIns="0" bIns="0" rtlCol="0">
            <a:spAutoFit/>
          </a:bodyPr>
          <a:lstStyle>
            <a:defPPr>
              <a:defRPr kern="0"/>
            </a:defPPr>
            <a:lvl1pPr>
              <a:defRPr sz="1000" b="1" i="0">
                <a:solidFill>
                  <a:srgbClr val="231F20"/>
                </a:solidFill>
                <a:latin typeface="Montserrat SemiBold"/>
                <a:cs typeface="Montserrat SemiBold"/>
              </a:defRPr>
            </a:lvl1pPr>
          </a:lstStyle>
          <a:p>
            <a:pPr marL="38100" marR="0" lvl="0" indent="0" defTabSz="914400" eaLnBrk="1" fontAlgn="auto" latinLnBrk="0" hangingPunct="1">
              <a:lnSpc>
                <a:spcPct val="100000"/>
              </a:lnSpc>
              <a:spcBef>
                <a:spcPts val="165"/>
              </a:spcBef>
              <a:spcAft>
                <a:spcPts val="0"/>
              </a:spcAft>
              <a:buClrTx/>
              <a:buSzTx/>
              <a:buFontTx/>
              <a:buNone/>
              <a:tabLst/>
              <a:defRPr/>
            </a:pPr>
            <a:fld id="{81D60167-4931-47E6-BA6A-407CBD079E47}" type="slidenum">
              <a:rPr kumimoji="0" lang="en-US" sz="1000" b="1" i="0" u="none" strike="noStrike" kern="0" cap="none" spc="-25" normalizeH="0" baseline="0" noProof="0" smtClean="0">
                <a:ln>
                  <a:noFill/>
                </a:ln>
                <a:solidFill>
                  <a:schemeClr val="bg1"/>
                </a:solidFill>
                <a:effectLst/>
                <a:uLnTx/>
                <a:uFillTx/>
                <a:latin typeface="Montserrat SemiBold"/>
              </a:rPr>
              <a:pPr marL="38100" marR="0" lvl="0" indent="0" defTabSz="914400" eaLnBrk="1" fontAlgn="auto" latinLnBrk="0" hangingPunct="1">
                <a:lnSpc>
                  <a:spcPct val="100000"/>
                </a:lnSpc>
                <a:spcBef>
                  <a:spcPts val="165"/>
                </a:spcBef>
                <a:spcAft>
                  <a:spcPts val="0"/>
                </a:spcAft>
                <a:buClrTx/>
                <a:buSzTx/>
                <a:buFontTx/>
                <a:buNone/>
                <a:tabLst/>
                <a:defRPr/>
              </a:pPr>
              <a:t>3</a:t>
            </a:fld>
            <a:endParaRPr kumimoji="0" lang="en-US" sz="1000" b="1" i="0" u="none" strike="noStrike" kern="0" cap="none" spc="-25" normalizeH="0" baseline="0" noProof="0" dirty="0">
              <a:ln>
                <a:noFill/>
              </a:ln>
              <a:solidFill>
                <a:schemeClr val="bg1"/>
              </a:solidFill>
              <a:effectLst/>
              <a:uLnTx/>
              <a:uFillTx/>
              <a:latin typeface="Montserrat SemiBold"/>
            </a:endParaRPr>
          </a:p>
        </p:txBody>
      </p:sp>
    </p:spTree>
    <p:extLst>
      <p:ext uri="{BB962C8B-B14F-4D97-AF65-F5344CB8AC3E}">
        <p14:creationId xmlns:p14="http://schemas.microsoft.com/office/powerpoint/2010/main" val="2318015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BCFE9-51C6-159A-9475-944AD52D58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AD91946-8D40-4ACF-8538-5F9DB81F11CD}"/>
              </a:ext>
            </a:extLst>
          </p:cNvPr>
          <p:cNvSpPr>
            <a:spLocks noGrp="1"/>
          </p:cNvSpPr>
          <p:nvPr>
            <p:ph type="body" sz="quarter" idx="4294967295"/>
          </p:nvPr>
        </p:nvSpPr>
        <p:spPr>
          <a:xfrm>
            <a:off x="3505200" y="533400"/>
            <a:ext cx="7397858" cy="749300"/>
          </a:xfrm>
        </p:spPr>
        <p:txBody>
          <a:bodyPr vert="horz" wrap="square" lIns="60960" tIns="30480" rIns="60960" bIns="30480" rtlCol="0">
            <a:normAutofit/>
          </a:bodyPr>
          <a:lstStyle/>
          <a:p>
            <a:pPr marL="0" indent="0">
              <a:lnSpc>
                <a:spcPct val="90000"/>
              </a:lnSpc>
              <a:buNone/>
            </a:pPr>
            <a:r>
              <a:rPr lang="en-US" sz="4534" b="1" kern="1200" dirty="0">
                <a:solidFill>
                  <a:schemeClr val="bg1"/>
                </a:solidFill>
                <a:latin typeface="+mj-lt"/>
              </a:rPr>
              <a:t>Heather Real</a:t>
            </a:r>
          </a:p>
        </p:txBody>
      </p:sp>
      <p:sp>
        <p:nvSpPr>
          <p:cNvPr id="3" name="Content Placeholder 4">
            <a:extLst>
              <a:ext uri="{FF2B5EF4-FFF2-40B4-BE49-F238E27FC236}">
                <a16:creationId xmlns:a16="http://schemas.microsoft.com/office/drawing/2014/main" id="{988DDE70-829A-0F9C-3FD8-730E75CA32D8}"/>
              </a:ext>
            </a:extLst>
          </p:cNvPr>
          <p:cNvSpPr txBox="1">
            <a:spLocks/>
          </p:cNvSpPr>
          <p:nvPr/>
        </p:nvSpPr>
        <p:spPr>
          <a:xfrm>
            <a:off x="3505200" y="2057401"/>
            <a:ext cx="7397858" cy="3263900"/>
          </a:xfrm>
          <a:prstGeom prst="rect">
            <a:avLst/>
          </a:prstGeom>
        </p:spPr>
        <p:txBody>
          <a:bodyPr vert="horz" lIns="60960" tIns="30480" rIns="60960" bIns="304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20000"/>
              </a:spcBef>
              <a:buNone/>
            </a:pPr>
            <a:r>
              <a:rPr lang="en-US" sz="1333" dirty="0">
                <a:solidFill>
                  <a:schemeClr val="bg1"/>
                </a:solidFill>
              </a:rPr>
              <a:t>Heather Real has been helping operators startup their own urgent cares for nearly 12 years. She has contributed to over 250 rooftop projects all over the country. </a:t>
            </a:r>
          </a:p>
          <a:p>
            <a:pPr marL="0" indent="0">
              <a:spcBef>
                <a:spcPct val="20000"/>
              </a:spcBef>
              <a:buNone/>
            </a:pPr>
            <a:r>
              <a:rPr lang="en-US" sz="1333" dirty="0">
                <a:solidFill>
                  <a:schemeClr val="bg1"/>
                </a:solidFill>
              </a:rPr>
              <a:t>Heather entered the urgent care industry as a consulting services assistant and quickly learned the intricacies of the urgent care industry. She leaned on her background in retail business management, client services, and operations optimization to assume primary responsibility for market research, financial planning, and preparing business plans.</a:t>
            </a:r>
          </a:p>
          <a:p>
            <a:pPr marL="0" indent="0">
              <a:spcBef>
                <a:spcPct val="20000"/>
              </a:spcBef>
              <a:buNone/>
            </a:pPr>
            <a:r>
              <a:rPr lang="en-US" sz="1333" dirty="0">
                <a:solidFill>
                  <a:schemeClr val="bg1"/>
                </a:solidFill>
              </a:rPr>
              <a:t>Throughout the years, and having contributed to hundreds of unique projects, Heather has become an expert in urgent care development and operations. Today, she guides enthusiastic entrepreneurs through the journey of starting an urgent care, from site selection through financing, build-out, operations set-up and post-opening. She also assists with due diligence projects, and provides operational assessments and growth strategy development for existing businesses.</a:t>
            </a:r>
          </a:p>
          <a:p>
            <a:pPr marL="0" indent="0">
              <a:spcBef>
                <a:spcPct val="20000"/>
              </a:spcBef>
              <a:buNone/>
            </a:pPr>
            <a:r>
              <a:rPr lang="en-US" sz="1333" dirty="0">
                <a:solidFill>
                  <a:schemeClr val="bg1"/>
                </a:solidFill>
              </a:rPr>
              <a:t>Heather has also contributed several articles to the Journal of Urgent Care Medicine on topics related to starting an urgent care. Heather has spoken at the Urgent Care Association Conference in 2023 and 2024,, analyzing the nuances of starting an urgent care in today’s competitive market.</a:t>
            </a:r>
          </a:p>
        </p:txBody>
      </p:sp>
      <p:pic>
        <p:nvPicPr>
          <p:cNvPr id="6" name="Picture 5" descr="A person smiling at camera&#10;&#10;AI-generated content may be incorrect.">
            <a:extLst>
              <a:ext uri="{FF2B5EF4-FFF2-40B4-BE49-F238E27FC236}">
                <a16:creationId xmlns:a16="http://schemas.microsoft.com/office/drawing/2014/main" id="{FA5364B2-0235-F1FC-CDD4-4686AF03EA90}"/>
              </a:ext>
            </a:extLst>
          </p:cNvPr>
          <p:cNvPicPr>
            <a:picLocks noChangeAspect="1"/>
          </p:cNvPicPr>
          <p:nvPr/>
        </p:nvPicPr>
        <p:blipFill>
          <a:blip r:embed="rId2" cstate="screen">
            <a:extLst>
              <a:ext uri="{28A0092B-C50C-407E-A947-70E740481C1C}">
                <a14:useLocalDpi xmlns:a14="http://schemas.microsoft.com/office/drawing/2010/main"/>
              </a:ext>
            </a:extLst>
          </a:blip>
          <a:srcRect l="11865" r="8868" b="-1"/>
          <a:stretch/>
        </p:blipFill>
        <p:spPr>
          <a:xfrm>
            <a:off x="780943" y="2057401"/>
            <a:ext cx="2539999" cy="4800599"/>
          </a:xfrm>
          <a:prstGeom prst="rect">
            <a:avLst/>
          </a:prstGeom>
          <a:noFill/>
        </p:spPr>
      </p:pic>
      <p:sp>
        <p:nvSpPr>
          <p:cNvPr id="4" name="Text Placeholder 3">
            <a:extLst>
              <a:ext uri="{FF2B5EF4-FFF2-40B4-BE49-F238E27FC236}">
                <a16:creationId xmlns:a16="http://schemas.microsoft.com/office/drawing/2014/main" id="{13B4B20C-C9DF-B035-C1B0-30C74EDBEF38}"/>
              </a:ext>
            </a:extLst>
          </p:cNvPr>
          <p:cNvSpPr>
            <a:spLocks noGrp="1"/>
          </p:cNvSpPr>
          <p:nvPr>
            <p:ph type="body" sz="quarter" idx="4294967295"/>
          </p:nvPr>
        </p:nvSpPr>
        <p:spPr>
          <a:xfrm>
            <a:off x="3505200" y="1282700"/>
            <a:ext cx="7397858" cy="495300"/>
          </a:xfrm>
        </p:spPr>
        <p:txBody>
          <a:bodyPr vert="horz" wrap="square" lIns="60960" tIns="30480" rIns="60960" bIns="30480" rtlCol="0">
            <a:normAutofit/>
          </a:bodyPr>
          <a:lstStyle/>
          <a:p>
            <a:pPr marL="0" indent="0">
              <a:buNone/>
            </a:pPr>
            <a:r>
              <a:rPr lang="en-US" sz="2400" b="1" dirty="0">
                <a:solidFill>
                  <a:srgbClr val="D5A529"/>
                </a:solidFill>
                <a:latin typeface="Heebo ExtraBold" pitchFamily="2" charset="-79"/>
                <a:cs typeface="Heebo ExtraBold" pitchFamily="2" charset="-79"/>
              </a:rPr>
              <a:t>Senior Consultant</a:t>
            </a:r>
          </a:p>
        </p:txBody>
      </p:sp>
      <p:sp>
        <p:nvSpPr>
          <p:cNvPr id="7" name="object 3">
            <a:extLst>
              <a:ext uri="{FF2B5EF4-FFF2-40B4-BE49-F238E27FC236}">
                <a16:creationId xmlns:a16="http://schemas.microsoft.com/office/drawing/2014/main" id="{944B834F-28FD-268F-319E-29986B5E5151}"/>
              </a:ext>
            </a:extLst>
          </p:cNvPr>
          <p:cNvSpPr txBox="1">
            <a:spLocks/>
          </p:cNvSpPr>
          <p:nvPr/>
        </p:nvSpPr>
        <p:spPr>
          <a:xfrm>
            <a:off x="11739855" y="6527496"/>
            <a:ext cx="225425" cy="175048"/>
          </a:xfrm>
          <a:prstGeom prst="rect">
            <a:avLst/>
          </a:prstGeom>
        </p:spPr>
        <p:txBody>
          <a:bodyPr vert="horz" wrap="square" lIns="0" tIns="20955" rIns="0" bIns="0" rtlCol="0">
            <a:spAutoFit/>
          </a:bodyPr>
          <a:lstStyle>
            <a:defPPr>
              <a:defRPr kern="0"/>
            </a:defPPr>
            <a:lvl1pPr>
              <a:defRPr sz="1000" b="1" i="0">
                <a:solidFill>
                  <a:srgbClr val="231F20"/>
                </a:solidFill>
                <a:latin typeface="Montserrat SemiBold"/>
                <a:cs typeface="Montserrat SemiBold"/>
              </a:defRPr>
            </a:lvl1pPr>
          </a:lstStyle>
          <a:p>
            <a:pPr marL="38100" marR="0" lvl="0" indent="0" defTabSz="914400" eaLnBrk="1" fontAlgn="auto" latinLnBrk="0" hangingPunct="1">
              <a:lnSpc>
                <a:spcPct val="100000"/>
              </a:lnSpc>
              <a:spcBef>
                <a:spcPts val="165"/>
              </a:spcBef>
              <a:spcAft>
                <a:spcPts val="0"/>
              </a:spcAft>
              <a:buClrTx/>
              <a:buSzTx/>
              <a:buFontTx/>
              <a:buNone/>
              <a:tabLst/>
              <a:defRPr/>
            </a:pPr>
            <a:fld id="{81D60167-4931-47E6-BA6A-407CBD079E47}" type="slidenum">
              <a:rPr kumimoji="0" lang="en-US" sz="1000" b="1" i="0" u="none" strike="noStrike" kern="0" cap="none" spc="-25" normalizeH="0" baseline="0" noProof="0" smtClean="0">
                <a:ln>
                  <a:noFill/>
                </a:ln>
                <a:solidFill>
                  <a:schemeClr val="bg1"/>
                </a:solidFill>
                <a:effectLst/>
                <a:uLnTx/>
                <a:uFillTx/>
                <a:latin typeface="Montserrat SemiBold"/>
              </a:rPr>
              <a:pPr marL="38100" marR="0" lvl="0" indent="0" defTabSz="914400" eaLnBrk="1" fontAlgn="auto" latinLnBrk="0" hangingPunct="1">
                <a:lnSpc>
                  <a:spcPct val="100000"/>
                </a:lnSpc>
                <a:spcBef>
                  <a:spcPts val="165"/>
                </a:spcBef>
                <a:spcAft>
                  <a:spcPts val="0"/>
                </a:spcAft>
                <a:buClrTx/>
                <a:buSzTx/>
                <a:buFontTx/>
                <a:buNone/>
                <a:tabLst/>
                <a:defRPr/>
              </a:pPr>
              <a:t>4</a:t>
            </a:fld>
            <a:endParaRPr kumimoji="0" lang="en-US" sz="1000" b="1" i="0" u="none" strike="noStrike" kern="0" cap="none" spc="-25" normalizeH="0" baseline="0" noProof="0" dirty="0">
              <a:ln>
                <a:noFill/>
              </a:ln>
              <a:solidFill>
                <a:schemeClr val="bg1"/>
              </a:solidFill>
              <a:effectLst/>
              <a:uLnTx/>
              <a:uFillTx/>
              <a:latin typeface="Montserrat SemiBold"/>
            </a:endParaRPr>
          </a:p>
        </p:txBody>
      </p:sp>
    </p:spTree>
    <p:extLst>
      <p:ext uri="{BB962C8B-B14F-4D97-AF65-F5344CB8AC3E}">
        <p14:creationId xmlns:p14="http://schemas.microsoft.com/office/powerpoint/2010/main" val="1073165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584CF-B136-4D2A-6B96-91B0CBD940F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5BB113C-E5A6-B5F3-C119-BA0C44F5CAC5}"/>
              </a:ext>
            </a:extLst>
          </p:cNvPr>
          <p:cNvSpPr>
            <a:spLocks noGrp="1"/>
          </p:cNvSpPr>
          <p:nvPr>
            <p:ph type="body" sz="quarter" idx="10"/>
          </p:nvPr>
        </p:nvSpPr>
        <p:spPr>
          <a:xfrm>
            <a:off x="355600" y="2463800"/>
            <a:ext cx="8077200" cy="3058762"/>
          </a:xfrm>
        </p:spPr>
        <p:txBody>
          <a:bodyPr/>
          <a:lstStyle/>
          <a:p>
            <a:r>
              <a:rPr lang="en-US" b="1" dirty="0"/>
              <a:t>Urgent Care Overview, Trends, Differentiators and Economics</a:t>
            </a:r>
          </a:p>
        </p:txBody>
      </p:sp>
    </p:spTree>
    <p:extLst>
      <p:ext uri="{BB962C8B-B14F-4D97-AF65-F5344CB8AC3E}">
        <p14:creationId xmlns:p14="http://schemas.microsoft.com/office/powerpoint/2010/main" val="3546936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594229"/>
            <a:ext cx="7053580" cy="436880"/>
          </a:xfrm>
          <a:prstGeom prst="rect">
            <a:avLst/>
          </a:prstGeom>
        </p:spPr>
        <p:txBody>
          <a:bodyPr vert="horz" wrap="square" lIns="0" tIns="12700" rIns="0" bIns="0" rtlCol="0">
            <a:spAutoFit/>
          </a:bodyPr>
          <a:lstStyle/>
          <a:p>
            <a:pPr marL="12700">
              <a:lnSpc>
                <a:spcPct val="100000"/>
              </a:lnSpc>
              <a:spcBef>
                <a:spcPts val="100"/>
              </a:spcBef>
            </a:pPr>
            <a:r>
              <a:rPr dirty="0"/>
              <a:t>25 Years of Profitable Urgent Care Growth</a:t>
            </a:r>
          </a:p>
        </p:txBody>
      </p:sp>
      <p:grpSp>
        <p:nvGrpSpPr>
          <p:cNvPr id="71" name="Group 70">
            <a:extLst>
              <a:ext uri="{FF2B5EF4-FFF2-40B4-BE49-F238E27FC236}">
                <a16:creationId xmlns:a16="http://schemas.microsoft.com/office/drawing/2014/main" id="{E3E72F54-8752-2FA8-1258-F92FA2B97825}"/>
              </a:ext>
            </a:extLst>
          </p:cNvPr>
          <p:cNvGrpSpPr>
            <a:grpSpLocks noChangeAspect="1"/>
          </p:cNvGrpSpPr>
          <p:nvPr/>
        </p:nvGrpSpPr>
        <p:grpSpPr>
          <a:xfrm>
            <a:off x="596709" y="1295400"/>
            <a:ext cx="10998581" cy="5751257"/>
            <a:chOff x="1260776" y="1967553"/>
            <a:chExt cx="16174386" cy="8457731"/>
          </a:xfrm>
        </p:grpSpPr>
        <p:sp>
          <p:nvSpPr>
            <p:cNvPr id="49" name="Arrow: Right 48">
              <a:extLst>
                <a:ext uri="{FF2B5EF4-FFF2-40B4-BE49-F238E27FC236}">
                  <a16:creationId xmlns:a16="http://schemas.microsoft.com/office/drawing/2014/main" id="{464B5B9F-BFB5-AE13-2C5D-EB62BEA59DB3}"/>
                </a:ext>
              </a:extLst>
            </p:cNvPr>
            <p:cNvSpPr/>
            <p:nvPr/>
          </p:nvSpPr>
          <p:spPr>
            <a:xfrm>
              <a:off x="1260776" y="1978382"/>
              <a:ext cx="3431742" cy="2273943"/>
            </a:xfrm>
            <a:prstGeom prst="rightArrow">
              <a:avLst/>
            </a:prstGeom>
            <a:solidFill>
              <a:srgbClr val="D4A32A"/>
            </a:solidFill>
            <a:ln w="25400" cap="flat" cmpd="sng" algn="ctr">
              <a:solidFill>
                <a:srgbClr val="D4A32A">
                  <a:shade val="50000"/>
                </a:srgbClr>
              </a:solidFill>
              <a:prstDash val="solid"/>
            </a:ln>
            <a:effectLst/>
          </p:spPr>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Physician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Entrepreneurs</a:t>
              </a:r>
            </a:p>
          </p:txBody>
        </p:sp>
        <p:sp>
          <p:nvSpPr>
            <p:cNvPr id="50" name="Arrow: Right 49">
              <a:extLst>
                <a:ext uri="{FF2B5EF4-FFF2-40B4-BE49-F238E27FC236}">
                  <a16:creationId xmlns:a16="http://schemas.microsoft.com/office/drawing/2014/main" id="{97EFA072-F526-0186-AB24-D5F1FD0E8A19}"/>
                </a:ext>
              </a:extLst>
            </p:cNvPr>
            <p:cNvSpPr/>
            <p:nvPr/>
          </p:nvSpPr>
          <p:spPr>
            <a:xfrm>
              <a:off x="4911158" y="1978382"/>
              <a:ext cx="3431742" cy="2273943"/>
            </a:xfrm>
            <a:prstGeom prst="rightArrow">
              <a:avLst/>
            </a:prstGeom>
            <a:solidFill>
              <a:srgbClr val="D4A32A"/>
            </a:solidFill>
            <a:ln w="25400" cap="flat" cmpd="sng" algn="ctr">
              <a:solidFill>
                <a:srgbClr val="D4A32A">
                  <a:shade val="50000"/>
                </a:srgbClr>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ebo Light"/>
                  <a:ea typeface="+mn-ea"/>
                  <a:cs typeface="+mn-cs"/>
                </a:rPr>
                <a:t>Local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ebo Light"/>
                  <a:ea typeface="+mn-ea"/>
                  <a:cs typeface="+mn-cs"/>
                </a:rPr>
                <a:t>Multi-Site Scaling</a:t>
              </a:r>
            </a:p>
          </p:txBody>
        </p:sp>
        <p:sp>
          <p:nvSpPr>
            <p:cNvPr id="51" name="Arrow: Right 50">
              <a:extLst>
                <a:ext uri="{FF2B5EF4-FFF2-40B4-BE49-F238E27FC236}">
                  <a16:creationId xmlns:a16="http://schemas.microsoft.com/office/drawing/2014/main" id="{8EB9E625-E7CD-3AF1-6709-3CB353DDBBFB}"/>
                </a:ext>
              </a:extLst>
            </p:cNvPr>
            <p:cNvSpPr/>
            <p:nvPr/>
          </p:nvSpPr>
          <p:spPr>
            <a:xfrm>
              <a:off x="8561540" y="1967553"/>
              <a:ext cx="3431742" cy="2273943"/>
            </a:xfrm>
            <a:prstGeom prst="rightArrow">
              <a:avLst/>
            </a:prstGeom>
            <a:solidFill>
              <a:srgbClr val="D4A32A"/>
            </a:solidFill>
            <a:ln w="25400" cap="flat" cmpd="sng" algn="ctr">
              <a:solidFill>
                <a:srgbClr val="D4A32A">
                  <a:shade val="50000"/>
                </a:srgbClr>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Platform Rooftop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Growth</a:t>
              </a:r>
            </a:p>
          </p:txBody>
        </p:sp>
        <p:sp>
          <p:nvSpPr>
            <p:cNvPr id="52" name="Arrow: Right 51">
              <a:extLst>
                <a:ext uri="{FF2B5EF4-FFF2-40B4-BE49-F238E27FC236}">
                  <a16:creationId xmlns:a16="http://schemas.microsoft.com/office/drawing/2014/main" id="{36AC6C0B-554C-3ADF-1F71-2CC302BAD45A}"/>
                </a:ext>
              </a:extLst>
            </p:cNvPr>
            <p:cNvSpPr/>
            <p:nvPr/>
          </p:nvSpPr>
          <p:spPr>
            <a:xfrm>
              <a:off x="13777772" y="1967553"/>
              <a:ext cx="3657390" cy="2273943"/>
            </a:xfrm>
            <a:prstGeom prst="rightArrow">
              <a:avLst/>
            </a:prstGeom>
            <a:solidFill>
              <a:srgbClr val="00B050"/>
            </a:solidFill>
            <a:ln w="25400" cap="flat" cmpd="sng" algn="ctr">
              <a:solidFill>
                <a:srgbClr val="D4A32A">
                  <a:shade val="50000"/>
                </a:srgbClr>
              </a:solidFill>
              <a:prstDash val="solid"/>
            </a:ln>
            <a:effectLst/>
          </p:spPr>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ebo Light"/>
                  <a:ea typeface="+mn-ea"/>
                  <a:cs typeface="+mn-cs"/>
                </a:rPr>
                <a:t>New/New/New/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ebo Light"/>
                  <a:ea typeface="+mn-ea"/>
                  <a:cs typeface="+mn-cs"/>
                </a:rPr>
                <a:t>New/New</a:t>
              </a:r>
            </a:p>
          </p:txBody>
        </p:sp>
        <p:sp>
          <p:nvSpPr>
            <p:cNvPr id="53" name="Rectangle 52">
              <a:extLst>
                <a:ext uri="{FF2B5EF4-FFF2-40B4-BE49-F238E27FC236}">
                  <a16:creationId xmlns:a16="http://schemas.microsoft.com/office/drawing/2014/main" id="{7F56DE66-FAE7-002D-D577-C1BC9458C27A}"/>
                </a:ext>
              </a:extLst>
            </p:cNvPr>
            <p:cNvSpPr/>
            <p:nvPr/>
          </p:nvSpPr>
          <p:spPr>
            <a:xfrm>
              <a:off x="1260776" y="4588384"/>
              <a:ext cx="3431742" cy="1252109"/>
            </a:xfrm>
            <a:prstGeom prst="rect">
              <a:avLst/>
            </a:prstGeom>
            <a:solidFill>
              <a:srgbClr val="D4A32A"/>
            </a:solidFill>
            <a:ln w="25400" cap="flat" cmpd="sng" algn="ctr">
              <a:solidFill>
                <a:srgbClr val="D4A32A">
                  <a:shade val="50000"/>
                </a:srgbClr>
              </a:solidFill>
              <a:prstDash val="solid"/>
            </a:ln>
            <a:effectLst/>
          </p:spPr>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Lifestyle and Investment </a:t>
              </a:r>
            </a:p>
          </p:txBody>
        </p:sp>
        <p:sp>
          <p:nvSpPr>
            <p:cNvPr id="54" name="Rectangle 53">
              <a:extLst>
                <a:ext uri="{FF2B5EF4-FFF2-40B4-BE49-F238E27FC236}">
                  <a16:creationId xmlns:a16="http://schemas.microsoft.com/office/drawing/2014/main" id="{A43E4414-4BD4-CCFF-AAFF-669765F6F95B}"/>
                </a:ext>
              </a:extLst>
            </p:cNvPr>
            <p:cNvSpPr/>
            <p:nvPr/>
          </p:nvSpPr>
          <p:spPr>
            <a:xfrm>
              <a:off x="4911158" y="4588384"/>
              <a:ext cx="3431742" cy="1252109"/>
            </a:xfrm>
            <a:prstGeom prst="rect">
              <a:avLst/>
            </a:prstGeom>
            <a:solidFill>
              <a:srgbClr val="D4A32A"/>
            </a:solidFill>
            <a:ln w="25400" cap="flat" cmpd="sng" algn="ctr">
              <a:solidFill>
                <a:srgbClr val="D4A32A">
                  <a:shade val="50000"/>
                </a:srgbClr>
              </a:solidFill>
              <a:prstDash val="solid"/>
            </a:ln>
            <a:effectLst/>
          </p:spPr>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ebo Light"/>
                  <a:ea typeface="+mn-ea"/>
                  <a:cs typeface="+mn-cs"/>
                </a:rPr>
                <a:t>Scale Economies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ebo Light"/>
                  <a:ea typeface="+mn-ea"/>
                  <a:cs typeface="+mn-cs"/>
                </a:rPr>
                <a:t>Enterprise Value</a:t>
              </a:r>
            </a:p>
          </p:txBody>
        </p:sp>
        <p:sp>
          <p:nvSpPr>
            <p:cNvPr id="55" name="Rectangle 54">
              <a:extLst>
                <a:ext uri="{FF2B5EF4-FFF2-40B4-BE49-F238E27FC236}">
                  <a16:creationId xmlns:a16="http://schemas.microsoft.com/office/drawing/2014/main" id="{93A9FAD4-605F-5498-94E4-AF9614657A5D}"/>
                </a:ext>
              </a:extLst>
            </p:cNvPr>
            <p:cNvSpPr/>
            <p:nvPr/>
          </p:nvSpPr>
          <p:spPr>
            <a:xfrm>
              <a:off x="8561540" y="4588384"/>
              <a:ext cx="3431742" cy="1252109"/>
            </a:xfrm>
            <a:prstGeom prst="rect">
              <a:avLst/>
            </a:prstGeom>
            <a:solidFill>
              <a:srgbClr val="D4A32A"/>
            </a:solidFill>
            <a:ln w="25400" cap="flat" cmpd="sng" algn="ctr">
              <a:solidFill>
                <a:srgbClr val="D4A32A">
                  <a:shade val="50000"/>
                </a:srgbClr>
              </a:solidFill>
              <a:prstDash val="solid"/>
            </a:ln>
            <a:effectLst/>
          </p:spPr>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Arbitrage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P/E Multiple</a:t>
              </a:r>
            </a:p>
          </p:txBody>
        </p:sp>
        <p:sp>
          <p:nvSpPr>
            <p:cNvPr id="56" name="Rectangle 55">
              <a:extLst>
                <a:ext uri="{FF2B5EF4-FFF2-40B4-BE49-F238E27FC236}">
                  <a16:creationId xmlns:a16="http://schemas.microsoft.com/office/drawing/2014/main" id="{CA3A6C46-A415-AD9C-53AB-232227B84320}"/>
                </a:ext>
              </a:extLst>
            </p:cNvPr>
            <p:cNvSpPr/>
            <p:nvPr/>
          </p:nvSpPr>
          <p:spPr>
            <a:xfrm>
              <a:off x="13777772" y="4588384"/>
              <a:ext cx="3657390" cy="1252109"/>
            </a:xfrm>
            <a:prstGeom prst="rect">
              <a:avLst/>
            </a:prstGeom>
            <a:solidFill>
              <a:srgbClr val="00B050"/>
            </a:solidFill>
            <a:ln w="25400" cap="flat" cmpd="sng" algn="ctr">
              <a:solidFill>
                <a:srgbClr val="D4A32A">
                  <a:shade val="50000"/>
                </a:srgbClr>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Revenue and EBITDA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Growth</a:t>
              </a:r>
            </a:p>
          </p:txBody>
        </p:sp>
        <p:sp>
          <p:nvSpPr>
            <p:cNvPr id="57" name="Rectangle 56">
              <a:extLst>
                <a:ext uri="{FF2B5EF4-FFF2-40B4-BE49-F238E27FC236}">
                  <a16:creationId xmlns:a16="http://schemas.microsoft.com/office/drawing/2014/main" id="{4B5D1EAF-15DF-F9C1-67A5-D1A716A3EB6D}"/>
                </a:ext>
              </a:extLst>
            </p:cNvPr>
            <p:cNvSpPr/>
            <p:nvPr/>
          </p:nvSpPr>
          <p:spPr>
            <a:xfrm>
              <a:off x="12151436" y="1983425"/>
              <a:ext cx="1470921" cy="3857069"/>
            </a:xfrm>
            <a:prstGeom prst="rect">
              <a:avLst/>
            </a:prstGeom>
            <a:solidFill>
              <a:schemeClr val="tx1"/>
            </a:solidFill>
            <a:ln w="25400" cap="flat" cmpd="sng" algn="ctr">
              <a:solidFill>
                <a:srgbClr val="D4A32A">
                  <a:shade val="50000"/>
                </a:srgbClr>
              </a:solidFill>
              <a:prstDash val="solid"/>
            </a:ln>
            <a:effectLst/>
          </p:spPr>
          <p:txBody>
            <a:bodyPr vert="vert27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bg1"/>
                  </a:solidFill>
                  <a:effectLst/>
                  <a:uLnTx/>
                  <a:uFillTx/>
                  <a:latin typeface="Heebo Light"/>
                  <a:ea typeface="+mn-ea"/>
                  <a:cs typeface="+mn-cs"/>
                </a:rPr>
                <a:t>OPPORTUNISTIC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bg1"/>
                  </a:solidFill>
                  <a:effectLst/>
                  <a:uLnTx/>
                  <a:uFillTx/>
                  <a:latin typeface="Heebo Light"/>
                  <a:ea typeface="+mn-ea"/>
                  <a:cs typeface="+mn-cs"/>
                </a:rPr>
                <a:t>COVID EXPANSION</a:t>
              </a:r>
            </a:p>
          </p:txBody>
        </p:sp>
        <p:sp>
          <p:nvSpPr>
            <p:cNvPr id="58" name="Arrow: Right 57">
              <a:extLst>
                <a:ext uri="{FF2B5EF4-FFF2-40B4-BE49-F238E27FC236}">
                  <a16:creationId xmlns:a16="http://schemas.microsoft.com/office/drawing/2014/main" id="{FD80A8A8-6AC0-E0FC-84E7-46FF4822754D}"/>
                </a:ext>
              </a:extLst>
            </p:cNvPr>
            <p:cNvSpPr/>
            <p:nvPr/>
          </p:nvSpPr>
          <p:spPr>
            <a:xfrm>
              <a:off x="8598691" y="7406202"/>
              <a:ext cx="8663816" cy="1017837"/>
            </a:xfrm>
            <a:prstGeom prst="rightArrow">
              <a:avLst/>
            </a:prstGeom>
            <a:solidFill>
              <a:srgbClr val="93711D">
                <a:lumMod val="60000"/>
                <a:lumOff val="40000"/>
              </a:srgbClr>
            </a:solidFill>
            <a:ln w="25400" cap="flat" cmpd="sng" algn="ctr">
              <a:solidFill>
                <a:srgbClr val="D4A32A">
                  <a:shade val="50000"/>
                </a:srgbClr>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ebo Light"/>
                  <a:ea typeface="+mn-ea"/>
                  <a:cs typeface="+mn-cs"/>
                </a:rPr>
                <a:t>Private Equity, Institutional Debt and Operating Cash</a:t>
              </a:r>
            </a:p>
          </p:txBody>
        </p:sp>
        <p:sp>
          <p:nvSpPr>
            <p:cNvPr id="59" name="Rectangle 58">
              <a:extLst>
                <a:ext uri="{FF2B5EF4-FFF2-40B4-BE49-F238E27FC236}">
                  <a16:creationId xmlns:a16="http://schemas.microsoft.com/office/drawing/2014/main" id="{EBCC195D-C0C6-F1F3-AD7F-483B76F331DE}"/>
                </a:ext>
              </a:extLst>
            </p:cNvPr>
            <p:cNvSpPr/>
            <p:nvPr/>
          </p:nvSpPr>
          <p:spPr>
            <a:xfrm>
              <a:off x="1301820" y="7656064"/>
              <a:ext cx="7322016" cy="516515"/>
            </a:xfrm>
            <a:prstGeom prst="rect">
              <a:avLst/>
            </a:prstGeom>
            <a:solidFill>
              <a:srgbClr val="002060"/>
            </a:solidFill>
            <a:ln w="25400" cap="flat" cmpd="sng" algn="ctr">
              <a:solidFill>
                <a:srgbClr val="D4A32A">
                  <a:shade val="50000"/>
                </a:srgbClr>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3711D">
                      <a:lumMod val="40000"/>
                      <a:lumOff val="60000"/>
                    </a:srgbClr>
                  </a:solidFill>
                  <a:effectLst/>
                  <a:uLnTx/>
                  <a:uFillTx/>
                  <a:latin typeface="Heebo Light"/>
                  <a:ea typeface="+mn-ea"/>
                  <a:cs typeface="+mn-cs"/>
                </a:rPr>
                <a:t>Bank Financing and Operating Cash</a:t>
              </a:r>
            </a:p>
          </p:txBody>
        </p:sp>
        <p:sp>
          <p:nvSpPr>
            <p:cNvPr id="60" name="Arrow: Right 59">
              <a:extLst>
                <a:ext uri="{FF2B5EF4-FFF2-40B4-BE49-F238E27FC236}">
                  <a16:creationId xmlns:a16="http://schemas.microsoft.com/office/drawing/2014/main" id="{3A5D1882-7CDF-F0C7-5653-4379A6B74D8D}"/>
                </a:ext>
              </a:extLst>
            </p:cNvPr>
            <p:cNvSpPr/>
            <p:nvPr/>
          </p:nvSpPr>
          <p:spPr>
            <a:xfrm>
              <a:off x="8598691" y="8683376"/>
              <a:ext cx="8663816" cy="1017837"/>
            </a:xfrm>
            <a:prstGeom prst="rightArrow">
              <a:avLst/>
            </a:prstGeom>
            <a:solidFill>
              <a:srgbClr val="93711D">
                <a:lumMod val="60000"/>
                <a:lumOff val="40000"/>
              </a:srgbClr>
            </a:solidFill>
            <a:ln w="25400" cap="flat" cmpd="sng" algn="ctr">
              <a:solidFill>
                <a:srgbClr val="D4A32A">
                  <a:shade val="50000"/>
                </a:srgbClr>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Heebo Light"/>
                  <a:ea typeface="+mn-ea"/>
                  <a:cs typeface="+mn-cs"/>
                </a:rPr>
                <a:t>Hospital Equity Joint Ventures</a:t>
              </a:r>
            </a:p>
          </p:txBody>
        </p:sp>
        <p:sp>
          <p:nvSpPr>
            <p:cNvPr id="61" name="Rectangle 60">
              <a:extLst>
                <a:ext uri="{FF2B5EF4-FFF2-40B4-BE49-F238E27FC236}">
                  <a16:creationId xmlns:a16="http://schemas.microsoft.com/office/drawing/2014/main" id="{A60889D3-CAA9-3FF1-AB68-4FB7844DB6C7}"/>
                </a:ext>
              </a:extLst>
            </p:cNvPr>
            <p:cNvSpPr/>
            <p:nvPr/>
          </p:nvSpPr>
          <p:spPr>
            <a:xfrm>
              <a:off x="1301820" y="8933237"/>
              <a:ext cx="7322016" cy="516515"/>
            </a:xfrm>
            <a:prstGeom prst="rect">
              <a:avLst/>
            </a:prstGeom>
            <a:solidFill>
              <a:srgbClr val="7030A0"/>
            </a:solidFill>
            <a:ln w="25400" cap="flat" cmpd="sng" algn="ctr">
              <a:solidFill>
                <a:srgbClr val="D4A32A">
                  <a:shade val="50000"/>
                </a:srgbClr>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3711D">
                      <a:lumMod val="40000"/>
                      <a:lumOff val="60000"/>
                    </a:srgbClr>
                  </a:solidFill>
                  <a:effectLst/>
                  <a:uLnTx/>
                  <a:uFillTx/>
                  <a:latin typeface="Heebo Light"/>
                  <a:ea typeface="+mn-ea"/>
                  <a:cs typeface="+mn-cs"/>
                </a:rPr>
                <a:t>Hospital Ambulatory and Medical Groups</a:t>
              </a:r>
            </a:p>
          </p:txBody>
        </p:sp>
        <p:sp>
          <p:nvSpPr>
            <p:cNvPr id="62" name="Arrow: Up 61">
              <a:extLst>
                <a:ext uri="{FF2B5EF4-FFF2-40B4-BE49-F238E27FC236}">
                  <a16:creationId xmlns:a16="http://schemas.microsoft.com/office/drawing/2014/main" id="{E4522029-E903-60FA-96EA-E5FECE316A69}"/>
                </a:ext>
              </a:extLst>
            </p:cNvPr>
            <p:cNvSpPr/>
            <p:nvPr/>
          </p:nvSpPr>
          <p:spPr>
            <a:xfrm>
              <a:off x="5559841" y="5633863"/>
              <a:ext cx="4138742" cy="1772603"/>
            </a:xfrm>
            <a:prstGeom prst="upArrow">
              <a:avLst/>
            </a:prstGeom>
            <a:solidFill>
              <a:srgbClr val="FF0000"/>
            </a:solidFill>
            <a:ln w="25400" cap="flat" cmpd="sng" algn="ctr">
              <a:solidFill>
                <a:srgbClr val="D4A32A">
                  <a:shade val="50000"/>
                </a:srgbClr>
              </a:solidFill>
              <a:prstDash val="solid"/>
            </a:ln>
            <a:effectLst/>
          </p:spPr>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ebo Light"/>
                  <a:ea typeface="+mn-ea"/>
                  <a:cs typeface="+mn-cs"/>
                </a:rPr>
                <a:t>2009-2011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Heebo Light"/>
                  <a:ea typeface="+mn-ea"/>
                  <a:cs typeface="+mn-cs"/>
                </a:rPr>
                <a:t>NextCare</a:t>
              </a:r>
              <a:endParaRPr kumimoji="0" lang="en-US" sz="1200" b="1" i="0" u="none" strike="noStrike" kern="1200" cap="none" spc="0" normalizeH="0" baseline="0" noProof="0" dirty="0">
                <a:ln>
                  <a:noFill/>
                </a:ln>
                <a:solidFill>
                  <a:prstClr val="white"/>
                </a:solidFill>
                <a:effectLst/>
                <a:uLnTx/>
                <a:uFillTx/>
                <a:latin typeface="Heebo Ligh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ebo Light"/>
                  <a:ea typeface="+mn-ea"/>
                  <a:cs typeface="+mn-cs"/>
                </a:rPr>
                <a:t>MedExpress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Heebo Light"/>
                  <a:ea typeface="+mn-ea"/>
                  <a:cs typeface="+mn-cs"/>
                </a:rPr>
                <a:t>FastMed</a:t>
              </a:r>
              <a:endParaRPr kumimoji="0" lang="en-US" sz="1600" b="1" i="0" u="none" strike="noStrike" kern="1200" cap="none" spc="0" normalizeH="0" baseline="0" noProof="0" dirty="0">
                <a:ln>
                  <a:noFill/>
                </a:ln>
                <a:solidFill>
                  <a:prstClr val="white"/>
                </a:solidFill>
                <a:effectLst/>
                <a:uLnTx/>
                <a:uFillTx/>
                <a:latin typeface="Heebo Light"/>
                <a:ea typeface="+mn-ea"/>
                <a:cs typeface="+mn-cs"/>
              </a:endParaRPr>
            </a:p>
          </p:txBody>
        </p:sp>
        <p:sp>
          <p:nvSpPr>
            <p:cNvPr id="63" name="Arrow: Up 62">
              <a:extLst>
                <a:ext uri="{FF2B5EF4-FFF2-40B4-BE49-F238E27FC236}">
                  <a16:creationId xmlns:a16="http://schemas.microsoft.com/office/drawing/2014/main" id="{25653D59-FD6C-5FD7-AD20-C027614A23A3}"/>
                </a:ext>
              </a:extLst>
            </p:cNvPr>
            <p:cNvSpPr/>
            <p:nvPr/>
          </p:nvSpPr>
          <p:spPr>
            <a:xfrm>
              <a:off x="10813654" y="5630356"/>
              <a:ext cx="4138742" cy="1772603"/>
            </a:xfrm>
            <a:prstGeom prst="upArrow">
              <a:avLst/>
            </a:prstGeom>
            <a:solidFill>
              <a:srgbClr val="FF0000"/>
            </a:solidFill>
            <a:ln w="25400" cap="flat" cmpd="sng" algn="ctr">
              <a:solidFill>
                <a:srgbClr val="D4A32A">
                  <a:shade val="50000"/>
                </a:srgbClr>
              </a:solidFill>
              <a:prstDash val="solid"/>
            </a:ln>
            <a:effectLst/>
          </p:spPr>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Cash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ebo Light"/>
                  <a:ea typeface="+mn-ea"/>
                  <a:cs typeface="+mn-cs"/>
                </a:rPr>
                <a:t>Flow</a:t>
              </a:r>
            </a:p>
          </p:txBody>
        </p:sp>
        <p:sp>
          <p:nvSpPr>
            <p:cNvPr id="64" name="TextBox 63">
              <a:extLst>
                <a:ext uri="{FF2B5EF4-FFF2-40B4-BE49-F238E27FC236}">
                  <a16:creationId xmlns:a16="http://schemas.microsoft.com/office/drawing/2014/main" id="{7A28CDC5-A8DB-5CD1-15C4-68FCD2BB6B3E}"/>
                </a:ext>
              </a:extLst>
            </p:cNvPr>
            <p:cNvSpPr txBox="1"/>
            <p:nvPr/>
          </p:nvSpPr>
          <p:spPr>
            <a:xfrm>
              <a:off x="11979335" y="8276846"/>
              <a:ext cx="4805451" cy="507831"/>
            </a:xfrm>
            <a:prstGeom prst="rect">
              <a:avLst/>
            </a:prstGeom>
            <a:noFill/>
          </p:spPr>
          <p:txBody>
            <a:bodyPr wrap="square" rtlCol="0">
              <a:noAutofit/>
            </a:bodyPr>
            <a:lstStyle/>
            <a:p>
              <a:pPr algn="l" rtl="0"/>
              <a:r>
                <a:rPr lang="en-US" sz="1600" b="1" i="1" kern="1200">
                  <a:solidFill>
                    <a:srgbClr val="FF0000"/>
                  </a:solidFill>
                  <a:latin typeface="Heebo Light"/>
                  <a:ea typeface="+mn-ea"/>
                  <a:cs typeface="+mn-cs"/>
                </a:rPr>
                <a:t>Corporatization of Urgent Care </a:t>
              </a:r>
            </a:p>
          </p:txBody>
        </p:sp>
        <p:sp>
          <p:nvSpPr>
            <p:cNvPr id="65" name="TextBox 64">
              <a:extLst>
                <a:ext uri="{FF2B5EF4-FFF2-40B4-BE49-F238E27FC236}">
                  <a16:creationId xmlns:a16="http://schemas.microsoft.com/office/drawing/2014/main" id="{303C1A4F-1A33-FDAC-65D4-A2D0A6E9DA9D}"/>
                </a:ext>
              </a:extLst>
            </p:cNvPr>
            <p:cNvSpPr txBox="1"/>
            <p:nvPr/>
          </p:nvSpPr>
          <p:spPr>
            <a:xfrm>
              <a:off x="1268020" y="3802592"/>
              <a:ext cx="936146" cy="507831"/>
            </a:xfrm>
            <a:prstGeom prst="rect">
              <a:avLst/>
            </a:prstGeom>
            <a:noFill/>
          </p:spPr>
          <p:txBody>
            <a:bodyPr wrap="square" rtlCol="0">
              <a:noAutofit/>
            </a:bodyPr>
            <a:lstStyle/>
            <a:p>
              <a:pPr algn="l" rtl="0"/>
              <a:r>
                <a:rPr lang="en-US" sz="1600" b="1" i="1" kern="1200">
                  <a:solidFill>
                    <a:prstClr val="black"/>
                  </a:solidFill>
                  <a:latin typeface="Heebo Light"/>
                  <a:ea typeface="+mn-ea"/>
                  <a:cs typeface="+mn-cs"/>
                </a:rPr>
                <a:t>Core</a:t>
              </a:r>
            </a:p>
          </p:txBody>
        </p:sp>
        <p:sp>
          <p:nvSpPr>
            <p:cNvPr id="66" name="TextBox 65">
              <a:extLst>
                <a:ext uri="{FF2B5EF4-FFF2-40B4-BE49-F238E27FC236}">
                  <a16:creationId xmlns:a16="http://schemas.microsoft.com/office/drawing/2014/main" id="{1951756A-38A9-D529-210A-70992BF9E41F}"/>
                </a:ext>
              </a:extLst>
            </p:cNvPr>
            <p:cNvSpPr txBox="1"/>
            <p:nvPr/>
          </p:nvSpPr>
          <p:spPr>
            <a:xfrm>
              <a:off x="4915370" y="3802592"/>
              <a:ext cx="2011484" cy="507831"/>
            </a:xfrm>
            <a:prstGeom prst="rect">
              <a:avLst/>
            </a:prstGeom>
            <a:noFill/>
          </p:spPr>
          <p:txBody>
            <a:bodyPr wrap="square" rtlCol="0">
              <a:noAutofit/>
            </a:bodyPr>
            <a:lstStyle/>
            <a:p>
              <a:pPr algn="l" rtl="0"/>
              <a:r>
                <a:rPr lang="en-US" sz="1600" b="1" i="1" kern="1200">
                  <a:solidFill>
                    <a:prstClr val="black"/>
                  </a:solidFill>
                  <a:latin typeface="Heebo Light"/>
                  <a:ea typeface="+mn-ea"/>
                  <a:cs typeface="+mn-cs"/>
                </a:rPr>
                <a:t>Mid-Market</a:t>
              </a:r>
            </a:p>
          </p:txBody>
        </p:sp>
        <p:sp>
          <p:nvSpPr>
            <p:cNvPr id="67" name="TextBox 66">
              <a:extLst>
                <a:ext uri="{FF2B5EF4-FFF2-40B4-BE49-F238E27FC236}">
                  <a16:creationId xmlns:a16="http://schemas.microsoft.com/office/drawing/2014/main" id="{E9C0C771-5BAB-61C6-A7C8-C4B6260ECFD4}"/>
                </a:ext>
              </a:extLst>
            </p:cNvPr>
            <p:cNvSpPr txBox="1"/>
            <p:nvPr/>
          </p:nvSpPr>
          <p:spPr>
            <a:xfrm>
              <a:off x="8566462" y="3802592"/>
              <a:ext cx="1735994" cy="507831"/>
            </a:xfrm>
            <a:prstGeom prst="rect">
              <a:avLst/>
            </a:prstGeom>
            <a:noFill/>
          </p:spPr>
          <p:txBody>
            <a:bodyPr wrap="square" rtlCol="0">
              <a:noAutofit/>
            </a:bodyPr>
            <a:lstStyle/>
            <a:p>
              <a:pPr algn="l" rtl="0"/>
              <a:r>
                <a:rPr lang="en-US" sz="1600" b="1" i="1" kern="1200">
                  <a:solidFill>
                    <a:prstClr val="black"/>
                  </a:solidFill>
                  <a:latin typeface="Heebo Light"/>
                  <a:ea typeface="+mn-ea"/>
                  <a:cs typeface="+mn-cs"/>
                </a:rPr>
                <a:t>Enterprise</a:t>
              </a:r>
            </a:p>
          </p:txBody>
        </p:sp>
        <p:sp>
          <p:nvSpPr>
            <p:cNvPr id="68" name="TextBox 67">
              <a:extLst>
                <a:ext uri="{FF2B5EF4-FFF2-40B4-BE49-F238E27FC236}">
                  <a16:creationId xmlns:a16="http://schemas.microsoft.com/office/drawing/2014/main" id="{4D2623E2-E4B7-0CA3-F396-473DEC397D5A}"/>
                </a:ext>
              </a:extLst>
            </p:cNvPr>
            <p:cNvSpPr txBox="1"/>
            <p:nvPr/>
          </p:nvSpPr>
          <p:spPr>
            <a:xfrm>
              <a:off x="13782911" y="3802592"/>
              <a:ext cx="2580020" cy="507831"/>
            </a:xfrm>
            <a:prstGeom prst="rect">
              <a:avLst/>
            </a:prstGeom>
            <a:noFill/>
          </p:spPr>
          <p:txBody>
            <a:bodyPr wrap="square" rtlCol="0">
              <a:noAutofit/>
            </a:bodyPr>
            <a:lstStyle/>
            <a:p>
              <a:pPr algn="l" rtl="0"/>
              <a:r>
                <a:rPr lang="en-US" sz="1600" b="1" i="1" kern="1200">
                  <a:solidFill>
                    <a:prstClr val="black"/>
                  </a:solidFill>
                  <a:latin typeface="Heebo Light"/>
                  <a:ea typeface="+mn-ea"/>
                  <a:cs typeface="+mn-cs"/>
                </a:rPr>
                <a:t>Ultra-Enterprise</a:t>
              </a:r>
            </a:p>
          </p:txBody>
        </p:sp>
        <p:sp>
          <p:nvSpPr>
            <p:cNvPr id="69" name="TextBox 68">
              <a:extLst>
                <a:ext uri="{FF2B5EF4-FFF2-40B4-BE49-F238E27FC236}">
                  <a16:creationId xmlns:a16="http://schemas.microsoft.com/office/drawing/2014/main" id="{BF195818-429A-8E49-2049-F403842ED49B}"/>
                </a:ext>
              </a:extLst>
            </p:cNvPr>
            <p:cNvSpPr txBox="1"/>
            <p:nvPr/>
          </p:nvSpPr>
          <p:spPr>
            <a:xfrm>
              <a:off x="7154305" y="9501954"/>
              <a:ext cx="2826188" cy="923330"/>
            </a:xfrm>
            <a:prstGeom prst="rect">
              <a:avLst/>
            </a:prstGeom>
            <a:noFill/>
          </p:spPr>
          <p:txBody>
            <a:bodyPr wrap="square" rtlCol="0">
              <a:noAutofit/>
            </a:bodyPr>
            <a:lstStyle/>
            <a:p>
              <a:pPr algn="l" rtl="0"/>
              <a:r>
                <a:rPr lang="en-US" sz="1600" b="1" i="1" kern="1200">
                  <a:solidFill>
                    <a:prstClr val="black"/>
                  </a:solidFill>
                  <a:latin typeface="Heebo Light"/>
                  <a:ea typeface="+mn-ea"/>
                  <a:cs typeface="+mn-cs"/>
                </a:rPr>
                <a:t>Local Acquisitions</a:t>
              </a:r>
            </a:p>
          </p:txBody>
        </p:sp>
        <p:sp>
          <p:nvSpPr>
            <p:cNvPr id="70" name="TextBox 69">
              <a:extLst>
                <a:ext uri="{FF2B5EF4-FFF2-40B4-BE49-F238E27FC236}">
                  <a16:creationId xmlns:a16="http://schemas.microsoft.com/office/drawing/2014/main" id="{4048DEAA-D0D1-35C5-248E-842594094F62}"/>
                </a:ext>
              </a:extLst>
            </p:cNvPr>
            <p:cNvSpPr txBox="1"/>
            <p:nvPr/>
          </p:nvSpPr>
          <p:spPr>
            <a:xfrm>
              <a:off x="10622429" y="9501954"/>
              <a:ext cx="6162357" cy="923330"/>
            </a:xfrm>
            <a:prstGeom prst="rect">
              <a:avLst/>
            </a:prstGeom>
            <a:noFill/>
          </p:spPr>
          <p:txBody>
            <a:bodyPr wrap="square" rtlCol="0">
              <a:noAutofit/>
            </a:bodyPr>
            <a:lstStyle/>
            <a:p>
              <a:pPr algn="l" rtl="0"/>
              <a:r>
                <a:rPr lang="en-US" sz="1600" b="1" i="1" kern="1200">
                  <a:solidFill>
                    <a:prstClr val="black"/>
                  </a:solidFill>
                  <a:latin typeface="Heebo Light"/>
                  <a:ea typeface="+mn-ea"/>
                  <a:cs typeface="+mn-cs"/>
                </a:rPr>
                <a:t>Integrated and Accountable Care Models</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Graphic 31">
            <a:extLst>
              <a:ext uri="{FF2B5EF4-FFF2-40B4-BE49-F238E27FC236}">
                <a16:creationId xmlns:a16="http://schemas.microsoft.com/office/drawing/2014/main" id="{DDCF5D3D-70BB-0FFE-BA3B-21BD569B171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8406294">
            <a:off x="8460671" y="2688541"/>
            <a:ext cx="3280910" cy="3280910"/>
          </a:xfrm>
          <a:prstGeom prst="rect">
            <a:avLst/>
          </a:prstGeom>
        </p:spPr>
      </p:pic>
      <p:pic>
        <p:nvPicPr>
          <p:cNvPr id="28" name="Graphic 27">
            <a:extLst>
              <a:ext uri="{FF2B5EF4-FFF2-40B4-BE49-F238E27FC236}">
                <a16:creationId xmlns:a16="http://schemas.microsoft.com/office/drawing/2014/main" id="{0B5FE467-8EBF-A9B6-85FB-1141A3932E1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3966071">
            <a:off x="4492777" y="2698744"/>
            <a:ext cx="3258746" cy="3258746"/>
          </a:xfrm>
          <a:prstGeom prst="rect">
            <a:avLst/>
          </a:prstGeom>
        </p:spPr>
      </p:pic>
      <p:pic>
        <p:nvPicPr>
          <p:cNvPr id="26" name="Graphic 25">
            <a:extLst>
              <a:ext uri="{FF2B5EF4-FFF2-40B4-BE49-F238E27FC236}">
                <a16:creationId xmlns:a16="http://schemas.microsoft.com/office/drawing/2014/main" id="{9B5D86D0-1A7B-A129-840E-E42EC5DB06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4883" y="2688541"/>
            <a:ext cx="3258746" cy="3258746"/>
          </a:xfrm>
          <a:prstGeom prst="rect">
            <a:avLst/>
          </a:prstGeom>
        </p:spPr>
      </p:pic>
      <p:sp>
        <p:nvSpPr>
          <p:cNvPr id="2" name="object 2"/>
          <p:cNvSpPr txBox="1">
            <a:spLocks noGrp="1"/>
          </p:cNvSpPr>
          <p:nvPr>
            <p:ph type="title"/>
          </p:nvPr>
        </p:nvSpPr>
        <p:spPr>
          <a:xfrm>
            <a:off x="444500" y="594229"/>
            <a:ext cx="11366500" cy="436880"/>
          </a:xfrm>
          <a:prstGeom prst="rect">
            <a:avLst/>
          </a:prstGeom>
        </p:spPr>
        <p:txBody>
          <a:bodyPr vert="horz" wrap="square" lIns="0" tIns="12700" rIns="0" bIns="0" rtlCol="0">
            <a:spAutoFit/>
          </a:bodyPr>
          <a:lstStyle/>
          <a:p>
            <a:pPr marL="12700">
              <a:lnSpc>
                <a:spcPct val="100000"/>
              </a:lnSpc>
              <a:spcBef>
                <a:spcPts val="100"/>
              </a:spcBef>
            </a:pPr>
            <a:r>
              <a:rPr dirty="0"/>
              <a:t>14,356 Urgent Care Centers in the United States</a:t>
            </a:r>
          </a:p>
        </p:txBody>
      </p:sp>
      <p:sp>
        <p:nvSpPr>
          <p:cNvPr id="8" name="TextBox 7">
            <a:extLst>
              <a:ext uri="{FF2B5EF4-FFF2-40B4-BE49-F238E27FC236}">
                <a16:creationId xmlns:a16="http://schemas.microsoft.com/office/drawing/2014/main" id="{B0968997-F83E-AF7F-A308-7A06677AB2E3}"/>
              </a:ext>
            </a:extLst>
          </p:cNvPr>
          <p:cNvSpPr txBox="1"/>
          <p:nvPr/>
        </p:nvSpPr>
        <p:spPr>
          <a:xfrm>
            <a:off x="640235" y="1859982"/>
            <a:ext cx="3028043" cy="584775"/>
          </a:xfrm>
          <a:prstGeom prst="rect">
            <a:avLst/>
          </a:prstGeom>
          <a:noFill/>
        </p:spPr>
        <p:txBody>
          <a:bodyPr wrap="square">
            <a:spAutoFit/>
          </a:bodyPr>
          <a:lstStyle/>
          <a:p>
            <a:pPr algn="ctr"/>
            <a:r>
              <a:rPr lang="en-US" sz="1600" b="1" dirty="0">
                <a:solidFill>
                  <a:schemeClr val="tx1"/>
                </a:solidFill>
                <a:latin typeface="Heebo ExtraBold" pitchFamily="2" charset="-79"/>
                <a:ea typeface="Calibri"/>
                <a:cs typeface="Heebo ExtraBold" pitchFamily="2" charset="-79"/>
              </a:rPr>
              <a:t>Urgent Care Rooftops by Size of Organization</a:t>
            </a:r>
            <a:endParaRPr lang="en-US" sz="1600" dirty="0">
              <a:solidFill>
                <a:schemeClr val="tx1"/>
              </a:solidFill>
            </a:endParaRPr>
          </a:p>
        </p:txBody>
      </p:sp>
      <p:sp>
        <p:nvSpPr>
          <p:cNvPr id="9" name="TextBox 8">
            <a:extLst>
              <a:ext uri="{FF2B5EF4-FFF2-40B4-BE49-F238E27FC236}">
                <a16:creationId xmlns:a16="http://schemas.microsoft.com/office/drawing/2014/main" id="{B2E81756-E1EC-B266-BBD5-BD1DC1BE73D2}"/>
              </a:ext>
            </a:extLst>
          </p:cNvPr>
          <p:cNvSpPr txBox="1"/>
          <p:nvPr/>
        </p:nvSpPr>
        <p:spPr>
          <a:xfrm>
            <a:off x="8587105" y="1859982"/>
            <a:ext cx="3028043" cy="338554"/>
          </a:xfrm>
          <a:prstGeom prst="rect">
            <a:avLst/>
          </a:prstGeom>
          <a:noFill/>
        </p:spPr>
        <p:txBody>
          <a:bodyPr wrap="square">
            <a:spAutoFit/>
          </a:bodyPr>
          <a:lstStyle/>
          <a:p>
            <a:pPr algn="ctr"/>
            <a:r>
              <a:rPr lang="en-US" sz="1600" b="1" dirty="0">
                <a:solidFill>
                  <a:schemeClr val="tx1"/>
                </a:solidFill>
                <a:latin typeface="Heebo ExtraBold" pitchFamily="2" charset="-79"/>
                <a:ea typeface="Calibri"/>
                <a:cs typeface="Heebo ExtraBold" pitchFamily="2" charset="-79"/>
              </a:rPr>
              <a:t>Hospital Affiliation</a:t>
            </a:r>
            <a:endParaRPr lang="en-US" sz="1600" dirty="0">
              <a:solidFill>
                <a:schemeClr val="tx1"/>
              </a:solidFill>
            </a:endParaRPr>
          </a:p>
        </p:txBody>
      </p:sp>
      <p:sp>
        <p:nvSpPr>
          <p:cNvPr id="10" name="TextBox 9">
            <a:extLst>
              <a:ext uri="{FF2B5EF4-FFF2-40B4-BE49-F238E27FC236}">
                <a16:creationId xmlns:a16="http://schemas.microsoft.com/office/drawing/2014/main" id="{187797ED-887A-E168-B3AE-21E48C89254E}"/>
              </a:ext>
            </a:extLst>
          </p:cNvPr>
          <p:cNvSpPr txBox="1"/>
          <p:nvPr/>
        </p:nvSpPr>
        <p:spPr>
          <a:xfrm>
            <a:off x="4613729" y="1859982"/>
            <a:ext cx="3028043" cy="584775"/>
          </a:xfrm>
          <a:prstGeom prst="rect">
            <a:avLst/>
          </a:prstGeom>
          <a:noFill/>
        </p:spPr>
        <p:txBody>
          <a:bodyPr wrap="square">
            <a:spAutoFit/>
          </a:bodyPr>
          <a:lstStyle/>
          <a:p>
            <a:pPr algn="ctr"/>
            <a:r>
              <a:rPr lang="en-US" sz="1600" b="1" dirty="0">
                <a:solidFill>
                  <a:schemeClr val="tx1"/>
                </a:solidFill>
                <a:latin typeface="Heebo ExtraBold" pitchFamily="2" charset="-79"/>
                <a:ea typeface="Calibri"/>
                <a:cs typeface="Heebo ExtraBold" pitchFamily="2" charset="-79"/>
              </a:rPr>
              <a:t>Private Equity Ownership of Urgent Care Centers</a:t>
            </a:r>
            <a:endParaRPr lang="en-US" sz="1600" dirty="0">
              <a:solidFill>
                <a:schemeClr val="tx1"/>
              </a:solidFill>
            </a:endParaRPr>
          </a:p>
        </p:txBody>
      </p:sp>
      <p:sp>
        <p:nvSpPr>
          <p:cNvPr id="11" name="TextBox 10">
            <a:extLst>
              <a:ext uri="{FF2B5EF4-FFF2-40B4-BE49-F238E27FC236}">
                <a16:creationId xmlns:a16="http://schemas.microsoft.com/office/drawing/2014/main" id="{A59AC344-2B24-A124-D14F-E2BFDD856783}"/>
              </a:ext>
            </a:extLst>
          </p:cNvPr>
          <p:cNvSpPr txBox="1"/>
          <p:nvPr/>
        </p:nvSpPr>
        <p:spPr>
          <a:xfrm>
            <a:off x="8833025" y="4317914"/>
            <a:ext cx="1219200" cy="954107"/>
          </a:xfrm>
          <a:prstGeom prst="rect">
            <a:avLst/>
          </a:prstGeom>
          <a:noFill/>
        </p:spPr>
        <p:txBody>
          <a:bodyPr wrap="square">
            <a:spAutoFit/>
          </a:bodyPr>
          <a:lstStyle/>
          <a:p>
            <a:pPr algn="ctr"/>
            <a:r>
              <a:rPr lang="en-US" sz="1400" b="1" dirty="0">
                <a:solidFill>
                  <a:schemeClr val="tx1"/>
                </a:solidFill>
                <a:latin typeface="Heebo ExtraBold" pitchFamily="2" charset="-79"/>
                <a:ea typeface="Calibri"/>
                <a:cs typeface="Heebo ExtraBold" pitchFamily="2" charset="-79"/>
              </a:rPr>
              <a:t>Not Hospital Affiliated </a:t>
            </a:r>
          </a:p>
          <a:p>
            <a:pPr algn="ctr"/>
            <a:r>
              <a:rPr lang="en-US" sz="1400" b="1" dirty="0">
                <a:solidFill>
                  <a:schemeClr val="tx1"/>
                </a:solidFill>
                <a:latin typeface="Heebo ExtraBold" pitchFamily="2" charset="-79"/>
                <a:ea typeface="Calibri"/>
                <a:cs typeface="Heebo ExtraBold" pitchFamily="2" charset="-79"/>
              </a:rPr>
              <a:t>8,658</a:t>
            </a:r>
          </a:p>
          <a:p>
            <a:pPr algn="ctr"/>
            <a:r>
              <a:rPr lang="en-US" sz="1400" b="1" dirty="0">
                <a:solidFill>
                  <a:schemeClr val="tx1"/>
                </a:solidFill>
                <a:latin typeface="Heebo ExtraBold" pitchFamily="2" charset="-79"/>
                <a:ea typeface="Calibri"/>
                <a:cs typeface="Heebo ExtraBold" pitchFamily="2" charset="-79"/>
              </a:rPr>
              <a:t>60%</a:t>
            </a:r>
            <a:endParaRPr lang="en-US" sz="1400" dirty="0">
              <a:solidFill>
                <a:schemeClr val="tx1"/>
              </a:solidFill>
            </a:endParaRPr>
          </a:p>
        </p:txBody>
      </p:sp>
      <p:sp>
        <p:nvSpPr>
          <p:cNvPr id="12" name="TextBox 11">
            <a:extLst>
              <a:ext uri="{FF2B5EF4-FFF2-40B4-BE49-F238E27FC236}">
                <a16:creationId xmlns:a16="http://schemas.microsoft.com/office/drawing/2014/main" id="{EF2CBFBD-D742-964E-0851-78F4E308F0AA}"/>
              </a:ext>
            </a:extLst>
          </p:cNvPr>
          <p:cNvSpPr txBox="1"/>
          <p:nvPr/>
        </p:nvSpPr>
        <p:spPr>
          <a:xfrm>
            <a:off x="10126526" y="3598565"/>
            <a:ext cx="1219200" cy="954107"/>
          </a:xfrm>
          <a:prstGeom prst="rect">
            <a:avLst/>
          </a:prstGeom>
          <a:noFill/>
        </p:spPr>
        <p:txBody>
          <a:bodyPr wrap="square">
            <a:spAutoFit/>
          </a:bodyPr>
          <a:lstStyle/>
          <a:p>
            <a:pPr algn="ctr"/>
            <a:r>
              <a:rPr lang="en-US" sz="1400" b="1" dirty="0">
                <a:solidFill>
                  <a:schemeClr val="bg1"/>
                </a:solidFill>
                <a:latin typeface="Heebo ExtraBold" pitchFamily="2" charset="-79"/>
                <a:ea typeface="Calibri"/>
                <a:cs typeface="Heebo ExtraBold" pitchFamily="2" charset="-79"/>
              </a:rPr>
              <a:t>Hospital Affiliated </a:t>
            </a:r>
          </a:p>
          <a:p>
            <a:pPr algn="ctr"/>
            <a:r>
              <a:rPr lang="en-US" sz="1400" b="1" dirty="0">
                <a:solidFill>
                  <a:schemeClr val="bg1"/>
                </a:solidFill>
                <a:latin typeface="Heebo ExtraBold" pitchFamily="2" charset="-79"/>
                <a:ea typeface="Calibri"/>
                <a:cs typeface="Heebo ExtraBold" pitchFamily="2" charset="-79"/>
              </a:rPr>
              <a:t>5,698</a:t>
            </a:r>
          </a:p>
          <a:p>
            <a:pPr algn="ctr"/>
            <a:r>
              <a:rPr lang="en-US" sz="1400" b="1" dirty="0">
                <a:solidFill>
                  <a:schemeClr val="bg1"/>
                </a:solidFill>
                <a:latin typeface="Heebo ExtraBold" pitchFamily="2" charset="-79"/>
                <a:ea typeface="Calibri"/>
                <a:cs typeface="Heebo ExtraBold" pitchFamily="2" charset="-79"/>
              </a:rPr>
              <a:t>40%</a:t>
            </a:r>
            <a:endParaRPr lang="en-US" sz="1400" dirty="0">
              <a:solidFill>
                <a:schemeClr val="bg1"/>
              </a:solidFill>
            </a:endParaRPr>
          </a:p>
        </p:txBody>
      </p:sp>
      <p:sp>
        <p:nvSpPr>
          <p:cNvPr id="13" name="TextBox 12">
            <a:extLst>
              <a:ext uri="{FF2B5EF4-FFF2-40B4-BE49-F238E27FC236}">
                <a16:creationId xmlns:a16="http://schemas.microsoft.com/office/drawing/2014/main" id="{45C0E4DA-3D7C-1F95-A5A6-359B71EE09B9}"/>
              </a:ext>
            </a:extLst>
          </p:cNvPr>
          <p:cNvSpPr txBox="1"/>
          <p:nvPr/>
        </p:nvSpPr>
        <p:spPr>
          <a:xfrm>
            <a:off x="5322629" y="4562112"/>
            <a:ext cx="1219200" cy="954107"/>
          </a:xfrm>
          <a:prstGeom prst="rect">
            <a:avLst/>
          </a:prstGeom>
          <a:noFill/>
        </p:spPr>
        <p:txBody>
          <a:bodyPr wrap="square">
            <a:spAutoFit/>
          </a:bodyPr>
          <a:lstStyle/>
          <a:p>
            <a:pPr algn="ctr"/>
            <a:r>
              <a:rPr lang="en-US" sz="1400" b="1" dirty="0">
                <a:solidFill>
                  <a:schemeClr val="tx1"/>
                </a:solidFill>
                <a:latin typeface="Heebo ExtraBold" pitchFamily="2" charset="-79"/>
                <a:ea typeface="Calibri"/>
                <a:cs typeface="Heebo ExtraBold" pitchFamily="2" charset="-79"/>
              </a:rPr>
              <a:t>Not Private Equity</a:t>
            </a:r>
          </a:p>
          <a:p>
            <a:pPr algn="ctr"/>
            <a:r>
              <a:rPr lang="en-US" sz="1400" b="1" dirty="0">
                <a:solidFill>
                  <a:schemeClr val="tx1"/>
                </a:solidFill>
                <a:latin typeface="Heebo ExtraBold" pitchFamily="2" charset="-79"/>
                <a:ea typeface="Calibri"/>
                <a:cs typeface="Heebo ExtraBold" pitchFamily="2" charset="-79"/>
              </a:rPr>
              <a:t>11,859</a:t>
            </a:r>
          </a:p>
          <a:p>
            <a:pPr algn="ctr"/>
            <a:r>
              <a:rPr lang="en-US" sz="1400" b="1" dirty="0">
                <a:solidFill>
                  <a:schemeClr val="tx1"/>
                </a:solidFill>
                <a:latin typeface="Heebo ExtraBold" pitchFamily="2" charset="-79"/>
                <a:ea typeface="Calibri"/>
                <a:cs typeface="Heebo ExtraBold" pitchFamily="2" charset="-79"/>
              </a:rPr>
              <a:t>83%</a:t>
            </a:r>
            <a:endParaRPr lang="en-US" sz="1400" dirty="0">
              <a:solidFill>
                <a:schemeClr val="tx1"/>
              </a:solidFill>
            </a:endParaRPr>
          </a:p>
        </p:txBody>
      </p:sp>
      <p:sp>
        <p:nvSpPr>
          <p:cNvPr id="14" name="TextBox 13">
            <a:extLst>
              <a:ext uri="{FF2B5EF4-FFF2-40B4-BE49-F238E27FC236}">
                <a16:creationId xmlns:a16="http://schemas.microsoft.com/office/drawing/2014/main" id="{C57AD1CB-B2B8-1106-3E2A-ADBD9ABEF28B}"/>
              </a:ext>
            </a:extLst>
          </p:cNvPr>
          <p:cNvSpPr txBox="1"/>
          <p:nvPr/>
        </p:nvSpPr>
        <p:spPr>
          <a:xfrm>
            <a:off x="6084629" y="2983905"/>
            <a:ext cx="1219200" cy="954107"/>
          </a:xfrm>
          <a:prstGeom prst="rect">
            <a:avLst/>
          </a:prstGeom>
          <a:noFill/>
        </p:spPr>
        <p:txBody>
          <a:bodyPr wrap="square">
            <a:spAutoFit/>
          </a:bodyPr>
          <a:lstStyle/>
          <a:p>
            <a:pPr algn="ctr"/>
            <a:r>
              <a:rPr lang="en-US" sz="1400" b="1" dirty="0">
                <a:solidFill>
                  <a:schemeClr val="bg1"/>
                </a:solidFill>
                <a:latin typeface="Heebo ExtraBold" pitchFamily="2" charset="-79"/>
                <a:ea typeface="Calibri"/>
                <a:cs typeface="Heebo ExtraBold" pitchFamily="2" charset="-79"/>
              </a:rPr>
              <a:t>Private Equity</a:t>
            </a:r>
          </a:p>
          <a:p>
            <a:pPr algn="ctr"/>
            <a:r>
              <a:rPr lang="en-US" sz="1400" b="1" dirty="0">
                <a:solidFill>
                  <a:schemeClr val="bg1"/>
                </a:solidFill>
                <a:latin typeface="Heebo ExtraBold" pitchFamily="2" charset="-79"/>
                <a:ea typeface="Calibri"/>
                <a:cs typeface="Heebo ExtraBold" pitchFamily="2" charset="-79"/>
              </a:rPr>
              <a:t>2,497</a:t>
            </a:r>
          </a:p>
          <a:p>
            <a:pPr algn="ctr"/>
            <a:r>
              <a:rPr lang="en-US" sz="1400" b="1" dirty="0">
                <a:solidFill>
                  <a:schemeClr val="bg1"/>
                </a:solidFill>
                <a:latin typeface="Heebo ExtraBold" pitchFamily="2" charset="-79"/>
                <a:ea typeface="Calibri"/>
                <a:cs typeface="Heebo ExtraBold" pitchFamily="2" charset="-79"/>
              </a:rPr>
              <a:t>17%</a:t>
            </a:r>
            <a:endParaRPr lang="en-US" sz="1400" dirty="0">
              <a:solidFill>
                <a:schemeClr val="bg1"/>
              </a:solidFill>
            </a:endParaRPr>
          </a:p>
        </p:txBody>
      </p:sp>
      <p:sp>
        <p:nvSpPr>
          <p:cNvPr id="19" name="TextBox 18">
            <a:extLst>
              <a:ext uri="{FF2B5EF4-FFF2-40B4-BE49-F238E27FC236}">
                <a16:creationId xmlns:a16="http://schemas.microsoft.com/office/drawing/2014/main" id="{871F63E3-D1A3-275D-1DF9-07F2CFB7BDFA}"/>
              </a:ext>
            </a:extLst>
          </p:cNvPr>
          <p:cNvSpPr txBox="1"/>
          <p:nvPr/>
        </p:nvSpPr>
        <p:spPr>
          <a:xfrm>
            <a:off x="2252161" y="4192780"/>
            <a:ext cx="1371600" cy="738664"/>
          </a:xfrm>
          <a:prstGeom prst="rect">
            <a:avLst/>
          </a:prstGeom>
          <a:noFill/>
        </p:spPr>
        <p:txBody>
          <a:bodyPr wrap="square">
            <a:spAutoFit/>
          </a:bodyPr>
          <a:lstStyle/>
          <a:p>
            <a:pPr algn="ctr"/>
            <a:r>
              <a:rPr lang="en-US" sz="1400" b="1" dirty="0">
                <a:solidFill>
                  <a:schemeClr val="bg1"/>
                </a:solidFill>
                <a:latin typeface="Heebo ExtraBold" pitchFamily="2" charset="-79"/>
                <a:ea typeface="Calibri"/>
                <a:cs typeface="Heebo ExtraBold" pitchFamily="2" charset="-79"/>
              </a:rPr>
              <a:t>10+ Locations</a:t>
            </a:r>
          </a:p>
          <a:p>
            <a:pPr algn="ctr"/>
            <a:r>
              <a:rPr lang="en-US" sz="1400" b="1" dirty="0">
                <a:solidFill>
                  <a:schemeClr val="bg1"/>
                </a:solidFill>
                <a:latin typeface="Heebo ExtraBold" pitchFamily="2" charset="-79"/>
                <a:ea typeface="Calibri"/>
                <a:cs typeface="Heebo ExtraBold" pitchFamily="2" charset="-79"/>
              </a:rPr>
              <a:t>7,765</a:t>
            </a:r>
          </a:p>
          <a:p>
            <a:pPr algn="ctr"/>
            <a:r>
              <a:rPr lang="en-US" sz="1400" b="1" dirty="0">
                <a:solidFill>
                  <a:schemeClr val="bg1"/>
                </a:solidFill>
                <a:latin typeface="Heebo ExtraBold" pitchFamily="2" charset="-79"/>
                <a:ea typeface="Calibri"/>
                <a:cs typeface="Heebo ExtraBold" pitchFamily="2" charset="-79"/>
              </a:rPr>
              <a:t>54%</a:t>
            </a:r>
            <a:endParaRPr lang="en-US" sz="1400" dirty="0">
              <a:solidFill>
                <a:schemeClr val="bg1"/>
              </a:solidFill>
            </a:endParaRPr>
          </a:p>
        </p:txBody>
      </p:sp>
      <p:sp>
        <p:nvSpPr>
          <p:cNvPr id="20" name="TextBox 19">
            <a:extLst>
              <a:ext uri="{FF2B5EF4-FFF2-40B4-BE49-F238E27FC236}">
                <a16:creationId xmlns:a16="http://schemas.microsoft.com/office/drawing/2014/main" id="{79F948C2-1F60-DF37-E1D6-1DEC23E609B5}"/>
              </a:ext>
            </a:extLst>
          </p:cNvPr>
          <p:cNvSpPr txBox="1"/>
          <p:nvPr/>
        </p:nvSpPr>
        <p:spPr>
          <a:xfrm>
            <a:off x="588383" y="4533357"/>
            <a:ext cx="1371600" cy="738664"/>
          </a:xfrm>
          <a:prstGeom prst="rect">
            <a:avLst/>
          </a:prstGeom>
          <a:noFill/>
        </p:spPr>
        <p:txBody>
          <a:bodyPr wrap="square">
            <a:spAutoFit/>
          </a:bodyPr>
          <a:lstStyle/>
          <a:p>
            <a:pPr algn="ctr"/>
            <a:r>
              <a:rPr lang="en-US" sz="1400" b="1" dirty="0">
                <a:solidFill>
                  <a:schemeClr val="tx1"/>
                </a:solidFill>
                <a:latin typeface="Heebo ExtraBold" pitchFamily="2" charset="-79"/>
                <a:ea typeface="Calibri"/>
                <a:cs typeface="Heebo ExtraBold" pitchFamily="2" charset="-79"/>
              </a:rPr>
              <a:t>5-9 Locations</a:t>
            </a:r>
          </a:p>
          <a:p>
            <a:pPr algn="ctr"/>
            <a:r>
              <a:rPr lang="en-US" sz="1400" b="1" dirty="0">
                <a:solidFill>
                  <a:schemeClr val="tx1"/>
                </a:solidFill>
                <a:latin typeface="Heebo ExtraBold" pitchFamily="2" charset="-79"/>
                <a:ea typeface="Calibri"/>
                <a:cs typeface="Heebo ExtraBold" pitchFamily="2" charset="-79"/>
              </a:rPr>
              <a:t>2,518</a:t>
            </a:r>
          </a:p>
          <a:p>
            <a:pPr algn="ctr"/>
            <a:r>
              <a:rPr lang="en-US" sz="1400" b="1" dirty="0">
                <a:solidFill>
                  <a:schemeClr val="tx1"/>
                </a:solidFill>
                <a:latin typeface="Heebo ExtraBold" pitchFamily="2" charset="-79"/>
                <a:ea typeface="Calibri"/>
                <a:cs typeface="Heebo ExtraBold" pitchFamily="2" charset="-79"/>
              </a:rPr>
              <a:t>18%</a:t>
            </a:r>
            <a:endParaRPr lang="en-US" sz="1400" dirty="0">
              <a:solidFill>
                <a:schemeClr val="tx1"/>
              </a:solidFill>
            </a:endParaRPr>
          </a:p>
        </p:txBody>
      </p:sp>
      <p:sp>
        <p:nvSpPr>
          <p:cNvPr id="21" name="TextBox 20">
            <a:extLst>
              <a:ext uri="{FF2B5EF4-FFF2-40B4-BE49-F238E27FC236}">
                <a16:creationId xmlns:a16="http://schemas.microsoft.com/office/drawing/2014/main" id="{DB422A83-7087-94C0-86B6-28758FC13621}"/>
              </a:ext>
            </a:extLst>
          </p:cNvPr>
          <p:cNvSpPr txBox="1"/>
          <p:nvPr/>
        </p:nvSpPr>
        <p:spPr>
          <a:xfrm>
            <a:off x="256289" y="3858091"/>
            <a:ext cx="1371600" cy="523220"/>
          </a:xfrm>
          <a:prstGeom prst="rect">
            <a:avLst/>
          </a:prstGeom>
          <a:noFill/>
        </p:spPr>
        <p:txBody>
          <a:bodyPr wrap="square">
            <a:spAutoFit/>
          </a:bodyPr>
          <a:lstStyle/>
          <a:p>
            <a:pPr algn="ctr"/>
            <a:r>
              <a:rPr lang="en-US" sz="1400" b="1" dirty="0">
                <a:solidFill>
                  <a:schemeClr val="tx1"/>
                </a:solidFill>
                <a:latin typeface="Heebo ExtraBold" pitchFamily="2" charset="-79"/>
                <a:ea typeface="Calibri"/>
                <a:cs typeface="Heebo ExtraBold" pitchFamily="2" charset="-79"/>
              </a:rPr>
              <a:t>2-4 Locations</a:t>
            </a:r>
          </a:p>
          <a:p>
            <a:pPr algn="ctr"/>
            <a:r>
              <a:rPr lang="en-US" sz="1400" b="1" dirty="0">
                <a:solidFill>
                  <a:schemeClr val="tx1"/>
                </a:solidFill>
                <a:latin typeface="Heebo ExtraBold" pitchFamily="2" charset="-79"/>
                <a:ea typeface="Calibri"/>
                <a:cs typeface="Heebo ExtraBold" pitchFamily="2" charset="-79"/>
              </a:rPr>
              <a:t>1,568 11%</a:t>
            </a:r>
            <a:endParaRPr lang="en-US" sz="1400" dirty="0">
              <a:solidFill>
                <a:schemeClr val="tx1"/>
              </a:solidFill>
            </a:endParaRPr>
          </a:p>
        </p:txBody>
      </p:sp>
      <p:sp>
        <p:nvSpPr>
          <p:cNvPr id="22" name="TextBox 21">
            <a:extLst>
              <a:ext uri="{FF2B5EF4-FFF2-40B4-BE49-F238E27FC236}">
                <a16:creationId xmlns:a16="http://schemas.microsoft.com/office/drawing/2014/main" id="{0A60E9F4-8938-701C-87C0-469F1C40C335}"/>
              </a:ext>
            </a:extLst>
          </p:cNvPr>
          <p:cNvSpPr txBox="1"/>
          <p:nvPr/>
        </p:nvSpPr>
        <p:spPr>
          <a:xfrm>
            <a:off x="1066800" y="2938106"/>
            <a:ext cx="1371600" cy="738664"/>
          </a:xfrm>
          <a:prstGeom prst="rect">
            <a:avLst/>
          </a:prstGeom>
          <a:noFill/>
        </p:spPr>
        <p:txBody>
          <a:bodyPr wrap="square">
            <a:spAutoFit/>
          </a:bodyPr>
          <a:lstStyle/>
          <a:p>
            <a:pPr algn="ctr"/>
            <a:r>
              <a:rPr lang="en-US" sz="1400" b="1" dirty="0">
                <a:solidFill>
                  <a:schemeClr val="tx1"/>
                </a:solidFill>
                <a:latin typeface="Heebo ExtraBold" pitchFamily="2" charset="-79"/>
                <a:ea typeface="Calibri"/>
                <a:cs typeface="Heebo ExtraBold" pitchFamily="2" charset="-79"/>
              </a:rPr>
              <a:t>Single Location</a:t>
            </a:r>
          </a:p>
          <a:p>
            <a:pPr algn="ctr"/>
            <a:r>
              <a:rPr lang="en-US" sz="1400" b="1" dirty="0">
                <a:solidFill>
                  <a:schemeClr val="tx1"/>
                </a:solidFill>
                <a:latin typeface="Heebo ExtraBold" pitchFamily="2" charset="-79"/>
                <a:ea typeface="Calibri"/>
                <a:cs typeface="Heebo ExtraBold" pitchFamily="2" charset="-79"/>
              </a:rPr>
              <a:t>2,505 17%</a:t>
            </a:r>
            <a:endParaRPr lang="en-US" sz="1400"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594229"/>
            <a:ext cx="7855584" cy="436880"/>
          </a:xfrm>
          <a:prstGeom prst="rect">
            <a:avLst/>
          </a:prstGeom>
        </p:spPr>
        <p:txBody>
          <a:bodyPr vert="horz" wrap="square" lIns="0" tIns="12700" rIns="0" bIns="0" rtlCol="0">
            <a:spAutoFit/>
          </a:bodyPr>
          <a:lstStyle/>
          <a:p>
            <a:pPr marL="12700">
              <a:lnSpc>
                <a:spcPct val="100000"/>
              </a:lnSpc>
              <a:spcBef>
                <a:spcPts val="100"/>
              </a:spcBef>
            </a:pPr>
            <a:r>
              <a:rPr dirty="0"/>
              <a:t>Urgent Care Investors Expect Revenue Growth</a:t>
            </a:r>
          </a:p>
        </p:txBody>
      </p:sp>
      <p:sp>
        <p:nvSpPr>
          <p:cNvPr id="4" name="Text Placeholder 6">
            <a:extLst>
              <a:ext uri="{FF2B5EF4-FFF2-40B4-BE49-F238E27FC236}">
                <a16:creationId xmlns:a16="http://schemas.microsoft.com/office/drawing/2014/main" id="{97DAAE60-E5A9-0623-C069-A428F4D2A689}"/>
              </a:ext>
            </a:extLst>
          </p:cNvPr>
          <p:cNvSpPr txBox="1">
            <a:spLocks/>
          </p:cNvSpPr>
          <p:nvPr/>
        </p:nvSpPr>
        <p:spPr>
          <a:xfrm>
            <a:off x="444500" y="1524000"/>
            <a:ext cx="11442700" cy="5003496"/>
          </a:xfrm>
          <a:prstGeom prst="rect">
            <a:avLst/>
          </a:prstGeom>
        </p:spPr>
        <p:txBody>
          <a:bodyPr lIns="102870" tIns="51435" rIns="102870" bIns="51435" numCol="2" spcCol="457200" anchor="t"/>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2000" b="1" i="1" dirty="0">
                <a:solidFill>
                  <a:srgbClr val="FF0000"/>
                </a:solidFill>
                <a:latin typeface="Heebo Light"/>
                <a:cs typeface="Calibri"/>
              </a:rPr>
              <a:t>New</a:t>
            </a:r>
            <a:r>
              <a:rPr lang="en-US" sz="2000" dirty="0">
                <a:solidFill>
                  <a:srgbClr val="FF0000"/>
                </a:solidFill>
                <a:latin typeface="Heebo Light"/>
                <a:cs typeface="Calibri"/>
              </a:rPr>
              <a:t> Patients: </a:t>
            </a:r>
          </a:p>
          <a:p>
            <a:pPr marL="899399" lvl="1" indent="-385763">
              <a:buFont typeface="Arial" panose="020B0604020202020204" pitchFamily="34" charset="0"/>
              <a:buChar char="•"/>
            </a:pPr>
            <a:r>
              <a:rPr lang="en-US" sz="2000" dirty="0">
                <a:solidFill>
                  <a:prstClr val="black"/>
                </a:solidFill>
                <a:latin typeface="Heebo Light"/>
                <a:cs typeface="Calibri"/>
              </a:rPr>
              <a:t>Millions “new” introduced to urgent care during pandemic</a:t>
            </a:r>
          </a:p>
          <a:p>
            <a:pPr marL="899399" lvl="1" indent="-385763">
              <a:buFont typeface="Arial" panose="020B0604020202020204" pitchFamily="34" charset="0"/>
              <a:buChar char="•"/>
            </a:pPr>
            <a:r>
              <a:rPr lang="en-US" sz="2000" dirty="0">
                <a:solidFill>
                  <a:prstClr val="black"/>
                </a:solidFill>
                <a:latin typeface="Heebo Light"/>
                <a:cs typeface="Calibri"/>
              </a:rPr>
              <a:t>New populations (esp. pediatrics, rural)</a:t>
            </a:r>
          </a:p>
          <a:p>
            <a:pPr marL="513636" lvl="1"/>
            <a:endParaRPr lang="en-US" sz="2000" dirty="0">
              <a:solidFill>
                <a:prstClr val="black"/>
              </a:solidFill>
              <a:latin typeface="Heebo Light"/>
              <a:cs typeface="Calibri" panose="020F0502020204030204" pitchFamily="34" charset="0"/>
            </a:endParaRPr>
          </a:p>
          <a:p>
            <a:r>
              <a:rPr lang="en-US" sz="2000" b="1" i="1" dirty="0">
                <a:solidFill>
                  <a:srgbClr val="FF0000"/>
                </a:solidFill>
                <a:latin typeface="Heebo Light"/>
                <a:cs typeface="Calibri"/>
              </a:rPr>
              <a:t>New</a:t>
            </a:r>
            <a:r>
              <a:rPr lang="en-US" sz="2000" dirty="0">
                <a:solidFill>
                  <a:srgbClr val="FF0000"/>
                </a:solidFill>
                <a:latin typeface="Heebo Light"/>
                <a:cs typeface="Calibri"/>
              </a:rPr>
              <a:t> Payers: </a:t>
            </a:r>
          </a:p>
          <a:p>
            <a:pPr marL="899399" lvl="1" indent="-385763">
              <a:buFont typeface="Arial" panose="020B0604020202020204" pitchFamily="34" charset="0"/>
              <a:buChar char="•"/>
            </a:pPr>
            <a:r>
              <a:rPr lang="en-US" sz="2000" dirty="0">
                <a:solidFill>
                  <a:prstClr val="black"/>
                </a:solidFill>
                <a:latin typeface="Heebo Light"/>
                <a:cs typeface="Calibri"/>
              </a:rPr>
              <a:t>Medicaid privatization and expansion</a:t>
            </a:r>
          </a:p>
          <a:p>
            <a:pPr marL="899399" lvl="1" indent="-385763">
              <a:buFont typeface="Arial" panose="020B0604020202020204" pitchFamily="34" charset="0"/>
              <a:buChar char="•"/>
            </a:pPr>
            <a:r>
              <a:rPr lang="en-US" sz="2000" dirty="0">
                <a:solidFill>
                  <a:prstClr val="black"/>
                </a:solidFill>
                <a:latin typeface="Heebo Light"/>
                <a:cs typeface="Calibri"/>
              </a:rPr>
              <a:t>Cost savings from Medicaid ER diversion</a:t>
            </a:r>
          </a:p>
          <a:p>
            <a:pPr marL="899399" lvl="1" indent="-385763">
              <a:buFont typeface="Arial" panose="020B0604020202020204" pitchFamily="34" charset="0"/>
              <a:buChar char="•"/>
            </a:pPr>
            <a:r>
              <a:rPr lang="en-US" sz="2000" dirty="0">
                <a:solidFill>
                  <a:prstClr val="black"/>
                </a:solidFill>
                <a:latin typeface="Heebo Light"/>
                <a:cs typeface="Calibri"/>
              </a:rPr>
              <a:t>Rural Health Center designation</a:t>
            </a:r>
          </a:p>
          <a:p>
            <a:pPr marL="513636" lvl="1"/>
            <a:endParaRPr lang="en-US" sz="2000" dirty="0">
              <a:solidFill>
                <a:prstClr val="black"/>
              </a:solidFill>
              <a:latin typeface="Heebo Light"/>
              <a:cs typeface="Calibri" panose="020F0502020204030204" pitchFamily="34" charset="0"/>
            </a:endParaRPr>
          </a:p>
          <a:p>
            <a:r>
              <a:rPr lang="en-US" sz="2000" b="1" i="1" dirty="0">
                <a:solidFill>
                  <a:srgbClr val="FF0000"/>
                </a:solidFill>
                <a:latin typeface="Heebo Light"/>
                <a:cs typeface="Calibri"/>
              </a:rPr>
              <a:t>New </a:t>
            </a:r>
            <a:r>
              <a:rPr lang="en-US" sz="2000" dirty="0">
                <a:solidFill>
                  <a:srgbClr val="FF0000"/>
                </a:solidFill>
                <a:latin typeface="Heebo Light"/>
                <a:cs typeface="Calibri"/>
              </a:rPr>
              <a:t>Services:</a:t>
            </a:r>
          </a:p>
          <a:p>
            <a:pPr marL="899399" lvl="1" indent="-385763">
              <a:buFont typeface="Arial" panose="020B0604020202020204" pitchFamily="34" charset="0"/>
              <a:buChar char="•"/>
            </a:pPr>
            <a:r>
              <a:rPr lang="en-US" sz="2000" dirty="0">
                <a:solidFill>
                  <a:prstClr val="black"/>
                </a:solidFill>
                <a:latin typeface="Heebo Light"/>
                <a:cs typeface="Calibri"/>
              </a:rPr>
              <a:t>Primary care and specialist integration</a:t>
            </a:r>
          </a:p>
          <a:p>
            <a:pPr marL="899399" lvl="1" indent="-385763">
              <a:buFont typeface="Arial" panose="020B0604020202020204" pitchFamily="34" charset="0"/>
              <a:buChar char="•"/>
            </a:pPr>
            <a:r>
              <a:rPr lang="en-US" sz="2000" dirty="0">
                <a:solidFill>
                  <a:prstClr val="black"/>
                </a:solidFill>
                <a:latin typeface="Heebo Light"/>
                <a:cs typeface="Calibri"/>
              </a:rPr>
              <a:t>Set-up for value-based care innovation</a:t>
            </a:r>
          </a:p>
          <a:p>
            <a:pPr marL="899399" lvl="1" indent="-385763">
              <a:buFont typeface="Arial" panose="020B0604020202020204" pitchFamily="34" charset="0"/>
              <a:buChar char="•"/>
            </a:pPr>
            <a:r>
              <a:rPr lang="en-US" sz="2000" dirty="0">
                <a:solidFill>
                  <a:prstClr val="black"/>
                </a:solidFill>
                <a:latin typeface="Heebo Light"/>
                <a:cs typeface="Calibri"/>
              </a:rPr>
              <a:t>Ancillary services not relevant to the UC presentation</a:t>
            </a:r>
          </a:p>
          <a:p>
            <a:r>
              <a:rPr lang="en-US" sz="2000" b="1" i="1" dirty="0">
                <a:solidFill>
                  <a:srgbClr val="FF0000"/>
                </a:solidFill>
                <a:latin typeface="Heebo Light"/>
                <a:cs typeface="Calibri"/>
              </a:rPr>
              <a:t>New</a:t>
            </a:r>
            <a:r>
              <a:rPr lang="en-US" sz="2000" dirty="0">
                <a:solidFill>
                  <a:srgbClr val="FF0000"/>
                </a:solidFill>
                <a:latin typeface="Heebo Light"/>
                <a:cs typeface="Calibri"/>
              </a:rPr>
              <a:t> Rooftops: </a:t>
            </a:r>
          </a:p>
          <a:p>
            <a:pPr marL="899399" lvl="1" indent="-385763">
              <a:buFont typeface="Arial" panose="020B0604020202020204" pitchFamily="34" charset="0"/>
              <a:buChar char="•"/>
            </a:pPr>
            <a:r>
              <a:rPr lang="en-US" sz="2000" dirty="0">
                <a:solidFill>
                  <a:prstClr val="black"/>
                </a:solidFill>
                <a:latin typeface="Heebo Light"/>
                <a:cs typeface="Calibri"/>
              </a:rPr>
              <a:t>Continued de novo growth (enterprise)</a:t>
            </a:r>
          </a:p>
          <a:p>
            <a:pPr marL="899399" lvl="1" indent="-385763">
              <a:buFont typeface="Arial" panose="020B0604020202020204" pitchFamily="34" charset="0"/>
              <a:buChar char="•"/>
            </a:pPr>
            <a:r>
              <a:rPr lang="en-US" sz="2000" dirty="0">
                <a:solidFill>
                  <a:prstClr val="black"/>
                </a:solidFill>
                <a:latin typeface="Heebo Light"/>
                <a:cs typeface="Calibri"/>
              </a:rPr>
              <a:t>Continued start-ups (independents)</a:t>
            </a:r>
          </a:p>
          <a:p>
            <a:pPr marL="899399" lvl="1" indent="-385763">
              <a:buFont typeface="Arial" panose="020B0604020202020204" pitchFamily="34" charset="0"/>
              <a:buChar char="•"/>
            </a:pPr>
            <a:r>
              <a:rPr lang="en-US" sz="2000" dirty="0">
                <a:solidFill>
                  <a:prstClr val="black"/>
                </a:solidFill>
                <a:latin typeface="Heebo Light"/>
                <a:cs typeface="Calibri"/>
              </a:rPr>
              <a:t>Need to relocate first generation centers</a:t>
            </a:r>
          </a:p>
          <a:p>
            <a:pPr marL="513636" lvl="1"/>
            <a:endParaRPr lang="en-US" sz="2000" dirty="0">
              <a:solidFill>
                <a:prstClr val="black"/>
              </a:solidFill>
              <a:latin typeface="Heebo Light"/>
              <a:cs typeface="Calibri" panose="020F0502020204030204" pitchFamily="34" charset="0"/>
            </a:endParaRPr>
          </a:p>
          <a:p>
            <a:r>
              <a:rPr lang="en-US" sz="2000" b="1" i="1" dirty="0">
                <a:solidFill>
                  <a:srgbClr val="FF0000"/>
                </a:solidFill>
                <a:latin typeface="Heebo Light"/>
                <a:cs typeface="Calibri"/>
              </a:rPr>
              <a:t>New</a:t>
            </a:r>
            <a:r>
              <a:rPr lang="en-US" sz="2000" dirty="0">
                <a:solidFill>
                  <a:srgbClr val="FF0000"/>
                </a:solidFill>
                <a:latin typeface="Heebo Light"/>
                <a:cs typeface="Calibri"/>
              </a:rPr>
              <a:t> Geographies: </a:t>
            </a:r>
          </a:p>
          <a:p>
            <a:pPr marL="899399" lvl="1" indent="-385763">
              <a:buFont typeface="Arial" panose="020B0604020202020204" pitchFamily="34" charset="0"/>
              <a:buChar char="•"/>
            </a:pPr>
            <a:r>
              <a:rPr lang="en-US" sz="2000" dirty="0">
                <a:solidFill>
                  <a:prstClr val="black"/>
                </a:solidFill>
                <a:latin typeface="Heebo Light"/>
                <a:cs typeface="Calibri"/>
              </a:rPr>
              <a:t>Rural and urban fill-in</a:t>
            </a:r>
          </a:p>
          <a:p>
            <a:pPr marL="899399" lvl="1" indent="-385763">
              <a:buFont typeface="Arial" panose="020B0604020202020204" pitchFamily="34" charset="0"/>
              <a:buChar char="•"/>
            </a:pPr>
            <a:r>
              <a:rPr lang="en-US" sz="2000" dirty="0">
                <a:solidFill>
                  <a:prstClr val="black"/>
                </a:solidFill>
                <a:latin typeface="Heebo Light"/>
                <a:cs typeface="Calibri"/>
              </a:rPr>
              <a:t>Changing traffic patterns and trade area definitions</a:t>
            </a:r>
          </a:p>
          <a:p>
            <a:pPr marL="513636" lvl="1"/>
            <a:endParaRPr lang="en-US" sz="2000" dirty="0">
              <a:solidFill>
                <a:prstClr val="black"/>
              </a:solidFill>
              <a:latin typeface="Heebo Light"/>
              <a:cs typeface="Calibri" panose="020F0502020204030204" pitchFamily="34" charset="0"/>
            </a:endParaRPr>
          </a:p>
          <a:p>
            <a:endParaRPr lang="en-US" sz="2000" dirty="0">
              <a:solidFill>
                <a:prstClr val="black"/>
              </a:solidFill>
              <a:latin typeface="Heebo Light"/>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594229"/>
            <a:ext cx="9388475" cy="436880"/>
          </a:xfrm>
          <a:prstGeom prst="rect">
            <a:avLst/>
          </a:prstGeom>
        </p:spPr>
        <p:txBody>
          <a:bodyPr vert="horz" wrap="square" lIns="0" tIns="12700" rIns="0" bIns="0" rtlCol="0">
            <a:spAutoFit/>
          </a:bodyPr>
          <a:lstStyle/>
          <a:p>
            <a:pPr marL="12700">
              <a:lnSpc>
                <a:spcPct val="100000"/>
              </a:lnSpc>
              <a:spcBef>
                <a:spcPts val="100"/>
              </a:spcBef>
            </a:pPr>
            <a:r>
              <a:rPr dirty="0"/>
              <a:t>2014-2024 Year-Over-Year Urgent Care Rooftop Growth</a:t>
            </a:r>
          </a:p>
        </p:txBody>
      </p:sp>
      <p:pic>
        <p:nvPicPr>
          <p:cNvPr id="4" name="Picture 3">
            <a:extLst>
              <a:ext uri="{FF2B5EF4-FFF2-40B4-BE49-F238E27FC236}">
                <a16:creationId xmlns:a16="http://schemas.microsoft.com/office/drawing/2014/main" id="{BEE48645-6AC4-9301-3BB7-8A1AA0CB0345}"/>
              </a:ext>
            </a:extLst>
          </p:cNvPr>
          <p:cNvPicPr>
            <a:picLocks noChangeAspect="1"/>
          </p:cNvPicPr>
          <p:nvPr/>
        </p:nvPicPr>
        <p:blipFill>
          <a:blip r:embed="rId2"/>
          <a:stretch>
            <a:fillRect/>
          </a:stretch>
        </p:blipFill>
        <p:spPr>
          <a:xfrm>
            <a:off x="444500" y="1371600"/>
            <a:ext cx="10985500" cy="51613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Rooftop Growth: First Generation Struggles, Rural Growth Leads</a:t>
            </a:r>
          </a:p>
        </p:txBody>
      </p:sp>
      <p:sp>
        <p:nvSpPr>
          <p:cNvPr id="4" name="Text Placeholder 2">
            <a:extLst>
              <a:ext uri="{FF2B5EF4-FFF2-40B4-BE49-F238E27FC236}">
                <a16:creationId xmlns:a16="http://schemas.microsoft.com/office/drawing/2014/main" id="{74F8AD6E-E040-6416-95A5-C160691B0EF1}"/>
              </a:ext>
            </a:extLst>
          </p:cNvPr>
          <p:cNvSpPr txBox="1">
            <a:spLocks/>
          </p:cNvSpPr>
          <p:nvPr/>
        </p:nvSpPr>
        <p:spPr>
          <a:xfrm>
            <a:off x="444500" y="1406611"/>
            <a:ext cx="6413500" cy="4232190"/>
          </a:xfrm>
          <a:prstGeom prst="rect">
            <a:avLst/>
          </a:prstGeom>
        </p:spPr>
        <p:txBody>
          <a:bodyPr lIns="137160" tIns="68580" rIns="137160" bIns="68580" anchor="t"/>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spcBef>
                <a:spcPts val="300"/>
              </a:spcBef>
              <a:spcAft>
                <a:spcPts val="1800"/>
              </a:spcAft>
            </a:pPr>
            <a:r>
              <a:rPr lang="en-US" sz="2000" dirty="0">
                <a:solidFill>
                  <a:prstClr val="black"/>
                </a:solidFill>
                <a:latin typeface="Heebo Light"/>
                <a:ea typeface="Calibri"/>
                <a:cs typeface="Calibri"/>
              </a:rPr>
              <a:t>Changing retail trade areas and market saturation threaten first generation providers:</a:t>
            </a:r>
          </a:p>
          <a:p>
            <a:pPr marL="406400" indent="-320675">
              <a:spcBef>
                <a:spcPts val="300"/>
              </a:spcBef>
              <a:spcAft>
                <a:spcPts val="1800"/>
              </a:spcAft>
              <a:buFont typeface="Arial" panose="020B0604020202020204" pitchFamily="34" charset="0"/>
              <a:buChar char="•"/>
            </a:pPr>
            <a:r>
              <a:rPr lang="en-US" sz="2000" b="1" dirty="0">
                <a:solidFill>
                  <a:srgbClr val="D5A529"/>
                </a:solidFill>
                <a:latin typeface="Heebo ExtraBold" pitchFamily="2" charset="-79"/>
                <a:ea typeface="Calibri"/>
                <a:cs typeface="Heebo ExtraBold" pitchFamily="2" charset="-79"/>
              </a:rPr>
              <a:t>Up to 1/4 of first-generation urgent care centers could be considered for relocation</a:t>
            </a:r>
          </a:p>
          <a:p>
            <a:pPr marL="406400" indent="-320675">
              <a:spcBef>
                <a:spcPts val="300"/>
              </a:spcBef>
              <a:spcAft>
                <a:spcPts val="1800"/>
              </a:spcAft>
              <a:buFont typeface="Arial" panose="020B0604020202020204" pitchFamily="34" charset="0"/>
              <a:buChar char="•"/>
            </a:pPr>
            <a:r>
              <a:rPr lang="en-US" sz="2000" dirty="0">
                <a:solidFill>
                  <a:prstClr val="black"/>
                </a:solidFill>
                <a:latin typeface="Heebo Light"/>
                <a:ea typeface="Calibri"/>
                <a:cs typeface="Calibri"/>
              </a:rPr>
              <a:t>Understanding population growth patterns and shifts in traffic patterns and retail trade areas to add or relocate centers</a:t>
            </a:r>
          </a:p>
          <a:p>
            <a:pPr marL="406400" indent="-320675">
              <a:spcBef>
                <a:spcPts val="300"/>
              </a:spcBef>
              <a:spcAft>
                <a:spcPts val="1800"/>
              </a:spcAft>
              <a:buFont typeface="Arial" panose="020B0604020202020204" pitchFamily="34" charset="0"/>
              <a:buChar char="•"/>
            </a:pPr>
            <a:r>
              <a:rPr lang="en-US" sz="2000" dirty="0">
                <a:solidFill>
                  <a:prstClr val="black"/>
                </a:solidFill>
                <a:latin typeface="Heebo Light"/>
                <a:ea typeface="Calibri"/>
                <a:cs typeface="Calibri"/>
              </a:rPr>
              <a:t>Increasing need to flank, intercept, box in, and/or out-position competition</a:t>
            </a:r>
          </a:p>
          <a:p>
            <a:pPr marL="514350" indent="-514350">
              <a:spcBef>
                <a:spcPts val="300"/>
              </a:spcBef>
              <a:spcAft>
                <a:spcPts val="1800"/>
              </a:spcAft>
              <a:buFont typeface="Arial" panose="020B0604020202020204" pitchFamily="34" charset="0"/>
              <a:buChar char="•"/>
            </a:pPr>
            <a:endParaRPr lang="en-US" sz="2000" dirty="0">
              <a:solidFill>
                <a:srgbClr val="1C2E55"/>
              </a:solidFill>
              <a:latin typeface="Heebo Light"/>
              <a:ea typeface="Calibri"/>
              <a:cs typeface="Calibri"/>
            </a:endParaRPr>
          </a:p>
        </p:txBody>
      </p:sp>
      <p:sp>
        <p:nvSpPr>
          <p:cNvPr id="5" name="TextBox 4">
            <a:extLst>
              <a:ext uri="{FF2B5EF4-FFF2-40B4-BE49-F238E27FC236}">
                <a16:creationId xmlns:a16="http://schemas.microsoft.com/office/drawing/2014/main" id="{F26907D8-A53E-D1AF-3F26-C833B2653C75}"/>
              </a:ext>
            </a:extLst>
          </p:cNvPr>
          <p:cNvSpPr txBox="1"/>
          <p:nvPr/>
        </p:nvSpPr>
        <p:spPr>
          <a:xfrm>
            <a:off x="7196662" y="5346370"/>
            <a:ext cx="4895765" cy="1015663"/>
          </a:xfrm>
          <a:prstGeom prst="rect">
            <a:avLst/>
          </a:prstGeom>
          <a:solidFill>
            <a:srgbClr val="D5A529"/>
          </a:solidFill>
        </p:spPr>
        <p:txBody>
          <a:bodyPr wrap="square" rtlCol="0">
            <a:spAutoFit/>
          </a:bodyPr>
          <a:lstStyle/>
          <a:p>
            <a:pPr algn="ctr" rtl="0"/>
            <a:r>
              <a:rPr lang="en-US" sz="2000" b="1" kern="1200" dirty="0">
                <a:solidFill>
                  <a:schemeClr val="bg1"/>
                </a:solidFill>
                <a:latin typeface="Heebo Light"/>
                <a:ea typeface="+mn-ea"/>
                <a:cs typeface="+mn-cs"/>
              </a:rPr>
              <a:t>Rural urgent care is adding rooftops 40% faster than suburban while </a:t>
            </a:r>
          </a:p>
          <a:p>
            <a:pPr algn="ctr" rtl="0"/>
            <a:r>
              <a:rPr lang="en-US" sz="2000" b="1" kern="1200" dirty="0">
                <a:solidFill>
                  <a:schemeClr val="bg1"/>
                </a:solidFill>
                <a:latin typeface="Heebo Light"/>
                <a:ea typeface="+mn-ea"/>
                <a:cs typeface="+mn-cs"/>
              </a:rPr>
              <a:t>urban growth lags.</a:t>
            </a:r>
          </a:p>
        </p:txBody>
      </p:sp>
      <p:pic>
        <p:nvPicPr>
          <p:cNvPr id="6" name="Picture 5">
            <a:extLst>
              <a:ext uri="{FF2B5EF4-FFF2-40B4-BE49-F238E27FC236}">
                <a16:creationId xmlns:a16="http://schemas.microsoft.com/office/drawing/2014/main" id="{2FA2F6BA-5DE0-1660-D7DE-55B496C460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82100" y="1308519"/>
            <a:ext cx="2510327" cy="3416448"/>
          </a:xfrm>
          <a:prstGeom prst="rect">
            <a:avLst/>
          </a:prstGeom>
          <a:ln>
            <a:solidFill>
              <a:sysClr val="windowText" lastClr="000000"/>
            </a:solidFill>
          </a:ln>
        </p:spPr>
      </p:pic>
      <p:pic>
        <p:nvPicPr>
          <p:cNvPr id="7" name="Picture 6">
            <a:extLst>
              <a:ext uri="{FF2B5EF4-FFF2-40B4-BE49-F238E27FC236}">
                <a16:creationId xmlns:a16="http://schemas.microsoft.com/office/drawing/2014/main" id="{C797B345-866B-262B-A1C7-AEBAC18BDF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96662" y="1894166"/>
            <a:ext cx="2510327" cy="3374389"/>
          </a:xfrm>
          <a:prstGeom prst="rect">
            <a:avLst/>
          </a:prstGeom>
          <a:ln>
            <a:solidFill>
              <a:sysClr val="windowText" lastClr="000000"/>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ECF57-A4DD-C9AF-F018-CFADB5C5822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EC39E7-FB47-E21E-B204-53D3E49981D8}"/>
              </a:ext>
            </a:extLst>
          </p:cNvPr>
          <p:cNvSpPr>
            <a:spLocks noGrp="1"/>
          </p:cNvSpPr>
          <p:nvPr>
            <p:ph type="body" sz="quarter" idx="10"/>
          </p:nvPr>
        </p:nvSpPr>
        <p:spPr>
          <a:xfrm>
            <a:off x="355600" y="1981200"/>
            <a:ext cx="7416800" cy="749300"/>
          </a:xfrm>
        </p:spPr>
        <p:txBody>
          <a:bodyPr/>
          <a:lstStyle/>
          <a:p>
            <a:r>
              <a:rPr lang="en-US" b="1" dirty="0"/>
              <a:t>Growing Revenues Without Growing Profits is Simply Working Harder, Not Smarter</a:t>
            </a:r>
          </a:p>
        </p:txBody>
      </p:sp>
    </p:spTree>
    <p:extLst>
      <p:ext uri="{BB962C8B-B14F-4D97-AF65-F5344CB8AC3E}">
        <p14:creationId xmlns:p14="http://schemas.microsoft.com/office/powerpoint/2010/main" val="1257068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594229"/>
            <a:ext cx="5720080" cy="436880"/>
          </a:xfrm>
          <a:prstGeom prst="rect">
            <a:avLst/>
          </a:prstGeom>
        </p:spPr>
        <p:txBody>
          <a:bodyPr vert="horz" wrap="square" lIns="0" tIns="12700" rIns="0" bIns="0" rtlCol="0">
            <a:spAutoFit/>
          </a:bodyPr>
          <a:lstStyle/>
          <a:p>
            <a:pPr marL="12700">
              <a:lnSpc>
                <a:spcPct val="100000"/>
              </a:lnSpc>
              <a:spcBef>
                <a:spcPts val="100"/>
              </a:spcBef>
            </a:pPr>
            <a:r>
              <a:rPr dirty="0"/>
              <a:t>Revenue Equation: Volume x Rate</a:t>
            </a:r>
          </a:p>
        </p:txBody>
      </p:sp>
      <p:grpSp>
        <p:nvGrpSpPr>
          <p:cNvPr id="6" name="Group 5">
            <a:extLst>
              <a:ext uri="{FF2B5EF4-FFF2-40B4-BE49-F238E27FC236}">
                <a16:creationId xmlns:a16="http://schemas.microsoft.com/office/drawing/2014/main" id="{FCBC0DA4-9E05-518F-A9B4-A1556989E20F}"/>
              </a:ext>
            </a:extLst>
          </p:cNvPr>
          <p:cNvGrpSpPr/>
          <p:nvPr/>
        </p:nvGrpSpPr>
        <p:grpSpPr>
          <a:xfrm>
            <a:off x="444499" y="1447800"/>
            <a:ext cx="11180657" cy="3886200"/>
            <a:chOff x="871646" y="2652951"/>
            <a:chExt cx="16061005" cy="5582523"/>
          </a:xfrm>
        </p:grpSpPr>
        <p:pic>
          <p:nvPicPr>
            <p:cNvPr id="4" name="Picture 2" descr="Are S.Falls Walmarts Contemplating Getting Rid of Self-Checkouts?">
              <a:extLst>
                <a:ext uri="{FF2B5EF4-FFF2-40B4-BE49-F238E27FC236}">
                  <a16:creationId xmlns:a16="http://schemas.microsoft.com/office/drawing/2014/main" id="{E8B3F562-D1AE-5083-0633-6FF1569B8D3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71646" y="2652951"/>
              <a:ext cx="8302835" cy="55369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aks Fifth Avenue Polaris Fashion Mall Columbus OH | Flickr">
              <a:extLst>
                <a:ext uri="{FF2B5EF4-FFF2-40B4-BE49-F238E27FC236}">
                  <a16:creationId xmlns:a16="http://schemas.microsoft.com/office/drawing/2014/main" id="{7B663A2D-3DCD-581B-C953-E417575413E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489289" y="2652952"/>
              <a:ext cx="7443362" cy="5582522"/>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a:extLst>
              <a:ext uri="{FF2B5EF4-FFF2-40B4-BE49-F238E27FC236}">
                <a16:creationId xmlns:a16="http://schemas.microsoft.com/office/drawing/2014/main" id="{9DC462E5-8357-9343-A37F-2AAE6237CA4B}"/>
              </a:ext>
            </a:extLst>
          </p:cNvPr>
          <p:cNvSpPr txBox="1"/>
          <p:nvPr/>
        </p:nvSpPr>
        <p:spPr>
          <a:xfrm>
            <a:off x="539467" y="5488120"/>
            <a:ext cx="5530146" cy="461665"/>
          </a:xfrm>
          <a:prstGeom prst="rect">
            <a:avLst/>
          </a:prstGeom>
          <a:noFill/>
        </p:spPr>
        <p:txBody>
          <a:bodyPr wrap="square" rtlCol="0">
            <a:spAutoFit/>
          </a:bodyPr>
          <a:lstStyle/>
          <a:p>
            <a:pPr algn="ctr"/>
            <a:r>
              <a:rPr lang="en-US" sz="2400" b="1" dirty="0">
                <a:solidFill>
                  <a:srgbClr val="D5A529"/>
                </a:solidFill>
                <a:latin typeface="+mj-lt"/>
              </a:rPr>
              <a:t>Mass Retail: </a:t>
            </a:r>
            <a:r>
              <a:rPr lang="en-US" sz="2400" b="1" dirty="0">
                <a:latin typeface="+mj-lt"/>
              </a:rPr>
              <a:t>Sells More for Less</a:t>
            </a:r>
          </a:p>
        </p:txBody>
      </p:sp>
      <p:sp>
        <p:nvSpPr>
          <p:cNvPr id="8" name="TextBox 7">
            <a:extLst>
              <a:ext uri="{FF2B5EF4-FFF2-40B4-BE49-F238E27FC236}">
                <a16:creationId xmlns:a16="http://schemas.microsoft.com/office/drawing/2014/main" id="{07C5509B-4055-2EF0-1F2D-D26AF213A271}"/>
              </a:ext>
            </a:extLst>
          </p:cNvPr>
          <p:cNvSpPr txBox="1"/>
          <p:nvPr/>
        </p:nvSpPr>
        <p:spPr>
          <a:xfrm>
            <a:off x="5987736" y="5488120"/>
            <a:ext cx="6093242" cy="461665"/>
          </a:xfrm>
          <a:prstGeom prst="rect">
            <a:avLst/>
          </a:prstGeom>
          <a:noFill/>
        </p:spPr>
        <p:txBody>
          <a:bodyPr wrap="square" rtlCol="0">
            <a:spAutoFit/>
          </a:bodyPr>
          <a:lstStyle/>
          <a:p>
            <a:pPr algn="ctr"/>
            <a:r>
              <a:rPr lang="en-US" sz="2400" b="1" dirty="0">
                <a:solidFill>
                  <a:srgbClr val="D5A529"/>
                </a:solidFill>
                <a:latin typeface="+mj-lt"/>
              </a:rPr>
              <a:t>Specialty Retail: </a:t>
            </a:r>
            <a:r>
              <a:rPr lang="en-US" sz="2400" b="1" dirty="0">
                <a:latin typeface="+mj-lt"/>
              </a:rPr>
              <a:t>Sells Less for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594229"/>
            <a:ext cx="5441315" cy="436880"/>
          </a:xfrm>
          <a:prstGeom prst="rect">
            <a:avLst/>
          </a:prstGeom>
        </p:spPr>
        <p:txBody>
          <a:bodyPr vert="horz" wrap="square" lIns="0" tIns="12700" rIns="0" bIns="0" rtlCol="0">
            <a:spAutoFit/>
          </a:bodyPr>
          <a:lstStyle/>
          <a:p>
            <a:pPr marL="12700">
              <a:lnSpc>
                <a:spcPct val="100000"/>
              </a:lnSpc>
              <a:spcBef>
                <a:spcPts val="100"/>
              </a:spcBef>
            </a:pPr>
            <a:r>
              <a:rPr dirty="0"/>
              <a:t>Basic Economics of Urgent Care</a:t>
            </a:r>
          </a:p>
        </p:txBody>
      </p:sp>
      <p:graphicFrame>
        <p:nvGraphicFramePr>
          <p:cNvPr id="4" name="Content Placeholder 2">
            <a:extLst>
              <a:ext uri="{FF2B5EF4-FFF2-40B4-BE49-F238E27FC236}">
                <a16:creationId xmlns:a16="http://schemas.microsoft.com/office/drawing/2014/main" id="{876DB575-4F18-71C1-22D8-474FE87200C6}"/>
              </a:ext>
            </a:extLst>
          </p:cNvPr>
          <p:cNvGraphicFramePr>
            <a:graphicFrameLocks/>
          </p:cNvGraphicFramePr>
          <p:nvPr>
            <p:extLst>
              <p:ext uri="{D42A27DB-BD31-4B8C-83A1-F6EECF244321}">
                <p14:modId xmlns:p14="http://schemas.microsoft.com/office/powerpoint/2010/main" val="2287176677"/>
              </p:ext>
            </p:extLst>
          </p:nvPr>
        </p:nvGraphicFramePr>
        <p:xfrm>
          <a:off x="762000" y="1563177"/>
          <a:ext cx="9459648" cy="47386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Incremental Revenue vs. EBITDA</a:t>
            </a:r>
          </a:p>
        </p:txBody>
      </p:sp>
      <p:pic>
        <p:nvPicPr>
          <p:cNvPr id="4" name="Picture 3">
            <a:extLst>
              <a:ext uri="{FF2B5EF4-FFF2-40B4-BE49-F238E27FC236}">
                <a16:creationId xmlns:a16="http://schemas.microsoft.com/office/drawing/2014/main" id="{BD4EED9C-24EF-4EAA-504D-A233FD30837D}"/>
              </a:ext>
            </a:extLst>
          </p:cNvPr>
          <p:cNvPicPr>
            <a:picLocks noChangeAspect="1"/>
          </p:cNvPicPr>
          <p:nvPr/>
        </p:nvPicPr>
        <p:blipFill>
          <a:blip r:embed="rId2"/>
          <a:stretch>
            <a:fillRect/>
          </a:stretch>
        </p:blipFill>
        <p:spPr>
          <a:xfrm>
            <a:off x="2590800" y="1447800"/>
            <a:ext cx="7010400" cy="510611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Adding Capacity Without Utilization in Service Industries</a:t>
            </a:r>
          </a:p>
        </p:txBody>
      </p:sp>
      <p:graphicFrame>
        <p:nvGraphicFramePr>
          <p:cNvPr id="4" name="Chart 3">
            <a:extLst>
              <a:ext uri="{FF2B5EF4-FFF2-40B4-BE49-F238E27FC236}">
                <a16:creationId xmlns:a16="http://schemas.microsoft.com/office/drawing/2014/main" id="{90DF5CEF-B9F5-2A00-A282-60EBAB324333}"/>
              </a:ext>
            </a:extLst>
          </p:cNvPr>
          <p:cNvGraphicFramePr/>
          <p:nvPr>
            <p:extLst>
              <p:ext uri="{D42A27DB-BD31-4B8C-83A1-F6EECF244321}">
                <p14:modId xmlns:p14="http://schemas.microsoft.com/office/powerpoint/2010/main" val="463568856"/>
              </p:ext>
            </p:extLst>
          </p:nvPr>
        </p:nvGraphicFramePr>
        <p:xfrm>
          <a:off x="304800" y="1297289"/>
          <a:ext cx="4252615" cy="49664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6646FDB-7782-FA14-A880-8479D678057B}"/>
              </a:ext>
            </a:extLst>
          </p:cNvPr>
          <p:cNvSpPr txBox="1"/>
          <p:nvPr/>
        </p:nvSpPr>
        <p:spPr>
          <a:xfrm>
            <a:off x="444500" y="1447800"/>
            <a:ext cx="4252615" cy="334707"/>
          </a:xfrm>
          <a:prstGeom prst="rect">
            <a:avLst/>
          </a:prstGeom>
          <a:noFill/>
        </p:spPr>
        <p:txBody>
          <a:bodyPr wrap="square">
            <a:spAutoFit/>
          </a:bodyPr>
          <a:lstStyle/>
          <a:p>
            <a:pPr algn="ctr" rtl="0">
              <a:lnSpc>
                <a:spcPts val="1800"/>
              </a:lnSpc>
              <a:defRPr sz="3200" b="0" i="0" u="none" strike="noStrike" kern="1200" spc="0" baseline="0">
                <a:solidFill>
                  <a:prstClr val="black">
                    <a:lumMod val="65000"/>
                    <a:lumOff val="35000"/>
                  </a:prstClr>
                </a:solidFill>
                <a:latin typeface="+mn-lt"/>
                <a:ea typeface="+mn-ea"/>
                <a:cs typeface="+mn-cs"/>
              </a:defRPr>
            </a:pPr>
            <a:r>
              <a:rPr lang="en-US" sz="1800" b="1" dirty="0"/>
              <a:t>Provider Patient per Hour Capacity</a:t>
            </a:r>
          </a:p>
        </p:txBody>
      </p:sp>
      <p:sp>
        <p:nvSpPr>
          <p:cNvPr id="8" name="TextBox 7">
            <a:extLst>
              <a:ext uri="{FF2B5EF4-FFF2-40B4-BE49-F238E27FC236}">
                <a16:creationId xmlns:a16="http://schemas.microsoft.com/office/drawing/2014/main" id="{FA2D5325-759C-C3E2-AB39-D7E5CCA8A551}"/>
              </a:ext>
            </a:extLst>
          </p:cNvPr>
          <p:cNvSpPr txBox="1"/>
          <p:nvPr/>
        </p:nvSpPr>
        <p:spPr>
          <a:xfrm>
            <a:off x="609600" y="5881165"/>
            <a:ext cx="3352800" cy="646331"/>
          </a:xfrm>
          <a:prstGeom prst="rect">
            <a:avLst/>
          </a:prstGeom>
          <a:noFill/>
        </p:spPr>
        <p:txBody>
          <a:bodyPr wrap="square">
            <a:spAutoFit/>
          </a:bodyPr>
          <a:lstStyle/>
          <a:p>
            <a:pPr algn="l"/>
            <a:r>
              <a:rPr lang="en-US" sz="1800" dirty="0">
                <a:latin typeface="+mn-lt"/>
              </a:rPr>
              <a:t>*For the 85% of urgent cares seeing &lt;50 visits per day.</a:t>
            </a:r>
          </a:p>
        </p:txBody>
      </p:sp>
      <p:pic>
        <p:nvPicPr>
          <p:cNvPr id="9" name="Picture 8" descr="A group of airplanes parked at an airport&#10;&#10;Description automatically generated">
            <a:extLst>
              <a:ext uri="{FF2B5EF4-FFF2-40B4-BE49-F238E27FC236}">
                <a16:creationId xmlns:a16="http://schemas.microsoft.com/office/drawing/2014/main" id="{5756BD0B-4171-6225-4247-B3F555D6B1F1}"/>
              </a:ext>
            </a:extLst>
          </p:cNvPr>
          <p:cNvPicPr>
            <a:picLocks noChangeAspect="1"/>
          </p:cNvPicPr>
          <p:nvPr/>
        </p:nvPicPr>
        <p:blipFill>
          <a:blip r:embed="rId3" cstate="screen">
            <a:extLst>
              <a:ext uri="{28A0092B-C50C-407E-A947-70E740481C1C}">
                <a14:useLocalDpi xmlns:a14="http://schemas.microsoft.com/office/drawing/2010/main"/>
              </a:ext>
            </a:extLst>
          </a:blip>
          <a:srcRect t="12949" b="1606"/>
          <a:stretch/>
        </p:blipFill>
        <p:spPr>
          <a:xfrm>
            <a:off x="4787899" y="1447799"/>
            <a:ext cx="6539865" cy="4191001"/>
          </a:xfrm>
          <a:prstGeom prst="rect">
            <a:avLst/>
          </a:prstGeom>
        </p:spPr>
      </p:pic>
      <p:sp>
        <p:nvSpPr>
          <p:cNvPr id="10" name="TextBox 9">
            <a:extLst>
              <a:ext uri="{FF2B5EF4-FFF2-40B4-BE49-F238E27FC236}">
                <a16:creationId xmlns:a16="http://schemas.microsoft.com/office/drawing/2014/main" id="{ADBC8064-DAC8-A34A-576E-96D75B79A936}"/>
              </a:ext>
            </a:extLst>
          </p:cNvPr>
          <p:cNvSpPr txBox="1"/>
          <p:nvPr/>
        </p:nvSpPr>
        <p:spPr>
          <a:xfrm>
            <a:off x="4775200" y="5878170"/>
            <a:ext cx="6794500" cy="646331"/>
          </a:xfrm>
          <a:prstGeom prst="rect">
            <a:avLst/>
          </a:prstGeom>
          <a:noFill/>
        </p:spPr>
        <p:txBody>
          <a:bodyPr wrap="square">
            <a:spAutoFit/>
          </a:bodyPr>
          <a:lstStyle/>
          <a:p>
            <a:pPr algn="l"/>
            <a:r>
              <a:rPr lang="en-US" sz="1800" dirty="0">
                <a:latin typeface="+mn-lt"/>
              </a:rPr>
              <a:t>Despite 60 years of focus on operational efficiency, Southwest now lags major carriers in load factor, or available seat miles sold.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1518900" cy="382156"/>
          </a:xfrm>
          <a:prstGeom prst="rect">
            <a:avLst/>
          </a:prstGeom>
        </p:spPr>
        <p:txBody>
          <a:bodyPr vert="horz" wrap="square" lIns="0" tIns="12700" rIns="0" bIns="0" rtlCol="0">
            <a:spAutoFit/>
          </a:bodyPr>
          <a:lstStyle/>
          <a:p>
            <a:pPr marL="12700">
              <a:lnSpc>
                <a:spcPct val="100000"/>
              </a:lnSpc>
              <a:spcBef>
                <a:spcPts val="100"/>
              </a:spcBef>
            </a:pPr>
            <a:r>
              <a:rPr sz="2400" dirty="0"/>
              <a:t>Surplus (Unutilized) Provider Capacity is the #1 Expense of Urgent Care Centers</a:t>
            </a:r>
          </a:p>
        </p:txBody>
      </p:sp>
      <p:pic>
        <p:nvPicPr>
          <p:cNvPr id="4" name="Picture 3">
            <a:extLst>
              <a:ext uri="{FF2B5EF4-FFF2-40B4-BE49-F238E27FC236}">
                <a16:creationId xmlns:a16="http://schemas.microsoft.com/office/drawing/2014/main" id="{D6B9CF6C-82EB-D75D-5ED7-6092DB002442}"/>
              </a:ext>
            </a:extLst>
          </p:cNvPr>
          <p:cNvPicPr>
            <a:picLocks noChangeAspect="1"/>
          </p:cNvPicPr>
          <p:nvPr/>
        </p:nvPicPr>
        <p:blipFill>
          <a:blip r:embed="rId2"/>
          <a:stretch>
            <a:fillRect/>
          </a:stretch>
        </p:blipFill>
        <p:spPr>
          <a:xfrm>
            <a:off x="2767901" y="1524000"/>
            <a:ext cx="6872097" cy="505099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Case Rate Reimbursement and Acuity Degradation</a:t>
            </a:r>
          </a:p>
        </p:txBody>
      </p:sp>
      <p:sp>
        <p:nvSpPr>
          <p:cNvPr id="8" name="Text Placeholder 6">
            <a:extLst>
              <a:ext uri="{FF2B5EF4-FFF2-40B4-BE49-F238E27FC236}">
                <a16:creationId xmlns:a16="http://schemas.microsoft.com/office/drawing/2014/main" id="{B75E53FC-0145-7947-1C41-92717F4DE193}"/>
              </a:ext>
            </a:extLst>
          </p:cNvPr>
          <p:cNvSpPr txBox="1">
            <a:spLocks/>
          </p:cNvSpPr>
          <p:nvPr/>
        </p:nvSpPr>
        <p:spPr>
          <a:xfrm>
            <a:off x="457200" y="1439857"/>
            <a:ext cx="5901892" cy="3078578"/>
          </a:xfrm>
          <a:prstGeom prst="rect">
            <a:avLst/>
          </a:prstGeom>
        </p:spPr>
        <p:txBody>
          <a:bodyPr wrap="square"/>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000" dirty="0"/>
              <a:t>Insurance case rates and a focus on patient-per-hour productivity have degraded the scope of care offered and diminished the value proposition of  “cost savings vs. the ER.”</a:t>
            </a:r>
          </a:p>
          <a:p>
            <a:pPr marL="0" indent="0">
              <a:buNone/>
            </a:pPr>
            <a:r>
              <a:rPr lang="en-US" sz="2000" dirty="0"/>
              <a:t>Case rate payers range from &lt;15% to &gt;75% of covered lives depending on a state’s payer landscape, center </a:t>
            </a:r>
            <a:br>
              <a:rPr lang="en-US" sz="2000" dirty="0"/>
            </a:br>
            <a:r>
              <a:rPr lang="en-US" sz="2000" dirty="0"/>
              <a:t>payer mix, center </a:t>
            </a:r>
            <a:br>
              <a:rPr lang="en-US" sz="2000" dirty="0"/>
            </a:br>
            <a:r>
              <a:rPr lang="en-US" sz="2000" dirty="0"/>
              <a:t>place of service, age </a:t>
            </a:r>
            <a:br>
              <a:rPr lang="en-US" sz="2000" dirty="0"/>
            </a:br>
            <a:r>
              <a:rPr lang="en-US" sz="2000" dirty="0"/>
              <a:t>of contracts, etc.</a:t>
            </a:r>
          </a:p>
          <a:p>
            <a:endParaRPr lang="en-US" sz="2000" dirty="0"/>
          </a:p>
        </p:txBody>
      </p:sp>
      <p:pic>
        <p:nvPicPr>
          <p:cNvPr id="4" name="Picture 2" descr="degradation of urgent care’s scope of practice">
            <a:extLst>
              <a:ext uri="{FF2B5EF4-FFF2-40B4-BE49-F238E27FC236}">
                <a16:creationId xmlns:a16="http://schemas.microsoft.com/office/drawing/2014/main" id="{3C2AA133-4866-2CE7-2BA6-B62B58BDA8E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28260" y="1189951"/>
            <a:ext cx="2667740" cy="24701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egradation of urgent care’s scope of practice">
            <a:extLst>
              <a:ext uri="{FF2B5EF4-FFF2-40B4-BE49-F238E27FC236}">
                <a16:creationId xmlns:a16="http://schemas.microsoft.com/office/drawing/2014/main" id="{39541610-596A-B50E-645C-75876530099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283176" y="1189736"/>
            <a:ext cx="2667740" cy="24696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degradation of urgent care’s scope of practice">
            <a:extLst>
              <a:ext uri="{FF2B5EF4-FFF2-40B4-BE49-F238E27FC236}">
                <a16:creationId xmlns:a16="http://schemas.microsoft.com/office/drawing/2014/main" id="{636530E0-3D60-30B4-C5F8-DA722CC494D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504546" y="3828454"/>
            <a:ext cx="2667740" cy="24701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 of Visits with Lacerations">
            <a:extLst>
              <a:ext uri="{FF2B5EF4-FFF2-40B4-BE49-F238E27FC236}">
                <a16:creationId xmlns:a16="http://schemas.microsoft.com/office/drawing/2014/main" id="{58A0F8B7-15B6-9E19-4000-FF5301D1A66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283176" y="3828885"/>
            <a:ext cx="2674048" cy="24696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4FEECE5-97DA-D06B-B5E5-EFCBCA4BDBC9}"/>
              </a:ext>
            </a:extLst>
          </p:cNvPr>
          <p:cNvPicPr>
            <a:picLocks noChangeAspect="1"/>
          </p:cNvPicPr>
          <p:nvPr/>
        </p:nvPicPr>
        <p:blipFill>
          <a:blip r:embed="rId6" cstate="screen">
            <a:extLst>
              <a:ext uri="{28A0092B-C50C-407E-A947-70E740481C1C}">
                <a14:useLocalDpi xmlns:a14="http://schemas.microsoft.com/office/drawing/2010/main"/>
              </a:ext>
            </a:extLst>
          </a:blip>
          <a:srcRect l="15444" t="2070" r="13950" b="1100"/>
          <a:stretch/>
        </p:blipFill>
        <p:spPr>
          <a:xfrm>
            <a:off x="3326708" y="3828454"/>
            <a:ext cx="2956745" cy="2452050"/>
          </a:xfrm>
          <a:prstGeom prst="rect">
            <a:avLst/>
          </a:prstGeom>
          <a:ln>
            <a:solidFill>
              <a:schemeClr val="tx1"/>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1290300" cy="436880"/>
          </a:xfrm>
          <a:prstGeom prst="rect">
            <a:avLst/>
          </a:prstGeom>
        </p:spPr>
        <p:txBody>
          <a:bodyPr vert="horz" wrap="square" lIns="0" tIns="12700" rIns="0" bIns="0" rtlCol="0">
            <a:spAutoFit/>
          </a:bodyPr>
          <a:lstStyle/>
          <a:p>
            <a:pPr marL="12700">
              <a:lnSpc>
                <a:spcPct val="100000"/>
              </a:lnSpc>
              <a:spcBef>
                <a:spcPts val="100"/>
              </a:spcBef>
            </a:pPr>
            <a:r>
              <a:rPr dirty="0"/>
              <a:t>Urgent Care Value Proposition: Medicaid Expansion and Privatization</a:t>
            </a:r>
          </a:p>
        </p:txBody>
      </p:sp>
      <p:pic>
        <p:nvPicPr>
          <p:cNvPr id="4" name="Picture 2" descr="Image">
            <a:extLst>
              <a:ext uri="{FF2B5EF4-FFF2-40B4-BE49-F238E27FC236}">
                <a16:creationId xmlns:a16="http://schemas.microsoft.com/office/drawing/2014/main" id="{979EE2F8-5021-0E15-E083-9D30E5776D0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 y="1753234"/>
            <a:ext cx="5562600" cy="50739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3BC6CB-803B-2BA7-C96E-2AA4AC722FA9}"/>
              </a:ext>
            </a:extLst>
          </p:cNvPr>
          <p:cNvSpPr txBox="1"/>
          <p:nvPr/>
        </p:nvSpPr>
        <p:spPr>
          <a:xfrm>
            <a:off x="444500" y="1280520"/>
            <a:ext cx="4737100" cy="461665"/>
          </a:xfrm>
          <a:prstGeom prst="rect">
            <a:avLst/>
          </a:prstGeom>
          <a:noFill/>
        </p:spPr>
        <p:txBody>
          <a:bodyPr wrap="square" rtlCol="0">
            <a:spAutoFit/>
          </a:bodyPr>
          <a:lstStyle/>
          <a:p>
            <a:r>
              <a:rPr lang="en-US" sz="2400" b="1" dirty="0">
                <a:solidFill>
                  <a:srgbClr val="D5A529"/>
                </a:solidFill>
              </a:rPr>
              <a:t>Medicaid Managed Care:</a:t>
            </a:r>
          </a:p>
        </p:txBody>
      </p:sp>
      <p:pic>
        <p:nvPicPr>
          <p:cNvPr id="6" name="Picture 5">
            <a:extLst>
              <a:ext uri="{FF2B5EF4-FFF2-40B4-BE49-F238E27FC236}">
                <a16:creationId xmlns:a16="http://schemas.microsoft.com/office/drawing/2014/main" id="{FDBCF833-3B2D-8908-AAB2-93D5B7A6B6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00" y="1383902"/>
            <a:ext cx="3101583" cy="394929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84211800-7541-4174-9FFD-0B772CE7DBE4}"/>
              </a:ext>
            </a:extLst>
          </p:cNvPr>
          <p:cNvSpPr txBox="1"/>
          <p:nvPr/>
        </p:nvSpPr>
        <p:spPr>
          <a:xfrm>
            <a:off x="7162800" y="5505358"/>
            <a:ext cx="4380127" cy="1077218"/>
          </a:xfrm>
          <a:prstGeom prst="rect">
            <a:avLst/>
          </a:prstGeom>
          <a:noFill/>
        </p:spPr>
        <p:txBody>
          <a:bodyPr wrap="square">
            <a:spAutoFit/>
          </a:bodyPr>
          <a:lstStyle/>
          <a:p>
            <a:pPr algn="ctr"/>
            <a:r>
              <a:rPr lang="en-US" sz="1600" b="1" dirty="0">
                <a:solidFill>
                  <a:schemeClr val="tx1"/>
                </a:solidFill>
              </a:rPr>
              <a:t>Research indicates that anywhere from 13% up to 50% of the 137 million annual US ED visits could be treated at a care site other than the 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1366500" cy="436880"/>
          </a:xfrm>
          <a:prstGeom prst="rect">
            <a:avLst/>
          </a:prstGeom>
        </p:spPr>
        <p:txBody>
          <a:bodyPr vert="horz" wrap="square" lIns="0" tIns="12700" rIns="0" bIns="0" rtlCol="0">
            <a:spAutoFit/>
          </a:bodyPr>
          <a:lstStyle/>
          <a:p>
            <a:pPr marL="12700">
              <a:lnSpc>
                <a:spcPct val="100000"/>
              </a:lnSpc>
              <a:spcBef>
                <a:spcPts val="100"/>
              </a:spcBef>
            </a:pPr>
            <a:r>
              <a:rPr lang="en-US" dirty="0"/>
              <a:t>Traits of Centers with Sustained Growth Pre- and Post-Pandemic</a:t>
            </a:r>
          </a:p>
        </p:txBody>
      </p:sp>
      <p:sp>
        <p:nvSpPr>
          <p:cNvPr id="5" name="TextBox 4">
            <a:extLst>
              <a:ext uri="{FF2B5EF4-FFF2-40B4-BE49-F238E27FC236}">
                <a16:creationId xmlns:a16="http://schemas.microsoft.com/office/drawing/2014/main" id="{39036B87-3AF6-EDCA-F6D9-0E3B3552B232}"/>
              </a:ext>
            </a:extLst>
          </p:cNvPr>
          <p:cNvSpPr txBox="1"/>
          <p:nvPr/>
        </p:nvSpPr>
        <p:spPr>
          <a:xfrm>
            <a:off x="444500" y="1469172"/>
            <a:ext cx="11049000" cy="4093428"/>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US" sz="2000" dirty="0">
                <a:latin typeface="+mn-lt"/>
                <a:ea typeface="Calibri"/>
                <a:cs typeface="Calibri"/>
              </a:rPr>
              <a:t>Maintained full urgent care capabilities and hours</a:t>
            </a:r>
          </a:p>
          <a:p>
            <a:pPr marL="457200" indent="-457200">
              <a:spcAft>
                <a:spcPts val="1200"/>
              </a:spcAft>
              <a:buFont typeface="Arial" panose="020B0604020202020204" pitchFamily="34" charset="0"/>
              <a:buChar char="•"/>
            </a:pPr>
            <a:r>
              <a:rPr lang="en-US" sz="2000" dirty="0">
                <a:latin typeface="+mn-lt"/>
                <a:ea typeface="Calibri"/>
                <a:cs typeface="Calibri"/>
              </a:rPr>
              <a:t>Augmented urgent care with COVID testing vs. redefining as high-throughput test-and-treat</a:t>
            </a:r>
          </a:p>
          <a:p>
            <a:pPr marL="457200" indent="-457200">
              <a:spcAft>
                <a:spcPts val="1200"/>
              </a:spcAft>
              <a:buFont typeface="Arial" panose="020B0604020202020204" pitchFamily="34" charset="0"/>
              <a:buChar char="•"/>
            </a:pPr>
            <a:r>
              <a:rPr lang="en-US" sz="2000" dirty="0">
                <a:latin typeface="+mn-lt"/>
                <a:ea typeface="Calibri"/>
                <a:cs typeface="Calibri"/>
              </a:rPr>
              <a:t>Continued to treat higher acuity, procedures, ortho</a:t>
            </a:r>
          </a:p>
          <a:p>
            <a:pPr marL="457200" indent="-457200">
              <a:spcAft>
                <a:spcPts val="1200"/>
              </a:spcAft>
              <a:buFont typeface="Arial" panose="020B0604020202020204" pitchFamily="34" charset="0"/>
              <a:buChar char="•"/>
            </a:pPr>
            <a:r>
              <a:rPr lang="en-US" sz="2000" dirty="0">
                <a:latin typeface="+mn-lt"/>
                <a:ea typeface="Calibri"/>
                <a:cs typeface="Calibri"/>
              </a:rPr>
              <a:t>Found ways to remain fully staffed and assure x-ray was always available</a:t>
            </a:r>
          </a:p>
          <a:p>
            <a:pPr marL="457200" lvl="1" indent="406400">
              <a:spcAft>
                <a:spcPts val="1200"/>
              </a:spcAft>
              <a:buFont typeface="Arial" panose="020B0604020202020204" pitchFamily="34" charset="0"/>
              <a:buChar char="•"/>
            </a:pPr>
            <a:r>
              <a:rPr lang="en-US" sz="2000" dirty="0">
                <a:latin typeface="+mn-lt"/>
                <a:ea typeface="Calibri"/>
                <a:cs typeface="Calibri"/>
              </a:rPr>
              <a:t>Took a team approach to staffing</a:t>
            </a:r>
          </a:p>
          <a:p>
            <a:pPr marL="457200" lvl="1" indent="406400">
              <a:spcAft>
                <a:spcPts val="1200"/>
              </a:spcAft>
              <a:buFont typeface="Arial" panose="020B0604020202020204" pitchFamily="34" charset="0"/>
              <a:buChar char="•"/>
            </a:pPr>
            <a:r>
              <a:rPr lang="en-US" sz="2000" dirty="0">
                <a:latin typeface="+mn-lt"/>
                <a:ea typeface="Calibri"/>
                <a:cs typeface="Calibri"/>
              </a:rPr>
              <a:t>Providers doing their own MA work (intake, vitals, rapid testing)</a:t>
            </a:r>
          </a:p>
          <a:p>
            <a:pPr marL="457200" lvl="1" indent="406400">
              <a:spcAft>
                <a:spcPts val="1200"/>
              </a:spcAft>
              <a:buFont typeface="Arial" panose="020B0604020202020204" pitchFamily="34" charset="0"/>
              <a:buChar char="•"/>
            </a:pPr>
            <a:r>
              <a:rPr lang="en-US" sz="2000" dirty="0">
                <a:latin typeface="+mn-lt"/>
                <a:ea typeface="Calibri"/>
                <a:cs typeface="Calibri"/>
              </a:rPr>
              <a:t>Cross-training between front and back</a:t>
            </a:r>
          </a:p>
          <a:p>
            <a:pPr marL="457200" indent="-457200">
              <a:spcAft>
                <a:spcPts val="1200"/>
              </a:spcAft>
              <a:buFont typeface="Arial" panose="020B0604020202020204" pitchFamily="34" charset="0"/>
              <a:buChar char="•"/>
            </a:pPr>
            <a:r>
              <a:rPr lang="en-US" sz="2000" dirty="0">
                <a:latin typeface="+mn-lt"/>
                <a:ea typeface="Calibri"/>
                <a:cs typeface="Calibri"/>
              </a:rPr>
              <a:t>COVID testing built occ med employer relationships</a:t>
            </a:r>
          </a:p>
          <a:p>
            <a:pPr marL="457200" indent="-457200">
              <a:spcAft>
                <a:spcPts val="1200"/>
              </a:spcAft>
              <a:buFont typeface="Arial" panose="020B0604020202020204" pitchFamily="34" charset="0"/>
              <a:buChar char="•"/>
            </a:pPr>
            <a:r>
              <a:rPr lang="en-US" sz="2000" dirty="0">
                <a:latin typeface="+mn-lt"/>
                <a:ea typeface="Calibri"/>
                <a:cs typeface="Calibri"/>
              </a:rPr>
              <a:t>Grassroots marketing vs. sole reliance on digital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8796655" cy="436880"/>
          </a:xfrm>
          <a:prstGeom prst="rect">
            <a:avLst/>
          </a:prstGeom>
        </p:spPr>
        <p:txBody>
          <a:bodyPr vert="horz" wrap="square" lIns="0" tIns="12700" rIns="0" bIns="0" rtlCol="0">
            <a:spAutoFit/>
          </a:bodyPr>
          <a:lstStyle/>
          <a:p>
            <a:pPr marL="12700">
              <a:lnSpc>
                <a:spcPct val="100000"/>
              </a:lnSpc>
              <a:spcBef>
                <a:spcPts val="100"/>
              </a:spcBef>
            </a:pPr>
            <a:r>
              <a:rPr dirty="0"/>
              <a:t>Percent of Visits w/X-ray, Procedure Codes per Visit</a:t>
            </a:r>
          </a:p>
        </p:txBody>
      </p:sp>
      <p:pic>
        <p:nvPicPr>
          <p:cNvPr id="4" name="Picture 3">
            <a:extLst>
              <a:ext uri="{FF2B5EF4-FFF2-40B4-BE49-F238E27FC236}">
                <a16:creationId xmlns:a16="http://schemas.microsoft.com/office/drawing/2014/main" id="{D9DA5138-73B1-326B-924C-91E3AD6CC7A1}"/>
              </a:ext>
            </a:extLst>
          </p:cNvPr>
          <p:cNvPicPr>
            <a:picLocks noChangeAspect="1"/>
          </p:cNvPicPr>
          <p:nvPr/>
        </p:nvPicPr>
        <p:blipFill>
          <a:blip r:embed="rId2"/>
          <a:stretch>
            <a:fillRect/>
          </a:stretch>
        </p:blipFill>
        <p:spPr>
          <a:xfrm>
            <a:off x="444501" y="1348364"/>
            <a:ext cx="5591940" cy="4061942"/>
          </a:xfrm>
          <a:prstGeom prst="rect">
            <a:avLst/>
          </a:prstGeom>
        </p:spPr>
      </p:pic>
      <p:pic>
        <p:nvPicPr>
          <p:cNvPr id="5" name="Picture 4" descr="A graph of blue rectangular bars&#10;&#10;Description automatically generated with medium confidence">
            <a:extLst>
              <a:ext uri="{FF2B5EF4-FFF2-40B4-BE49-F238E27FC236}">
                <a16:creationId xmlns:a16="http://schemas.microsoft.com/office/drawing/2014/main" id="{F0BAB040-2276-119C-0108-1F133ECA3FDC}"/>
              </a:ext>
            </a:extLst>
          </p:cNvPr>
          <p:cNvPicPr>
            <a:picLocks noChangeAspect="1"/>
          </p:cNvPicPr>
          <p:nvPr/>
        </p:nvPicPr>
        <p:blipFill>
          <a:blip r:embed="rId3"/>
          <a:srcRect b="1839"/>
          <a:stretch/>
        </p:blipFill>
        <p:spPr>
          <a:xfrm>
            <a:off x="6324600" y="1348364"/>
            <a:ext cx="5591940" cy="406194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Outspending Competitors on Advertising</a:t>
            </a:r>
          </a:p>
        </p:txBody>
      </p:sp>
      <p:sp>
        <p:nvSpPr>
          <p:cNvPr id="4" name="Text Placeholder 2">
            <a:extLst>
              <a:ext uri="{FF2B5EF4-FFF2-40B4-BE49-F238E27FC236}">
                <a16:creationId xmlns:a16="http://schemas.microsoft.com/office/drawing/2014/main" id="{807AFC14-67B1-265A-0213-DA8DBA8A803D}"/>
              </a:ext>
            </a:extLst>
          </p:cNvPr>
          <p:cNvSpPr txBox="1">
            <a:spLocks/>
          </p:cNvSpPr>
          <p:nvPr/>
        </p:nvSpPr>
        <p:spPr>
          <a:xfrm>
            <a:off x="457201" y="1536118"/>
            <a:ext cx="4267200" cy="45598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300"/>
              </a:spcBef>
              <a:spcAft>
                <a:spcPts val="1800"/>
              </a:spcAft>
            </a:pPr>
            <a:r>
              <a:rPr lang="en-US" sz="2000" dirty="0">
                <a:ea typeface="Calibri"/>
                <a:cs typeface="Calibri"/>
              </a:rPr>
              <a:t>SEO is becoming more expensive and less effective</a:t>
            </a:r>
          </a:p>
          <a:p>
            <a:pPr marL="457200" indent="-457200">
              <a:spcBef>
                <a:spcPts val="300"/>
              </a:spcBef>
              <a:spcAft>
                <a:spcPts val="1800"/>
              </a:spcAft>
            </a:pPr>
            <a:r>
              <a:rPr lang="en-US" sz="2000" dirty="0">
                <a:ea typeface="Calibri"/>
                <a:cs typeface="Calibri"/>
              </a:rPr>
              <a:t>Digital hypes a consistent “patient journey” always starting online</a:t>
            </a:r>
          </a:p>
          <a:p>
            <a:pPr marL="457200" indent="-457200">
              <a:spcBef>
                <a:spcPts val="300"/>
              </a:spcBef>
              <a:spcAft>
                <a:spcPts val="1800"/>
              </a:spcAft>
            </a:pPr>
            <a:r>
              <a:rPr lang="en-US" sz="2000" dirty="0">
                <a:ea typeface="Calibri"/>
                <a:cs typeface="Calibri"/>
              </a:rPr>
              <a:t>Digital tactics reinforce (but don’t replace) visibility in the community</a:t>
            </a:r>
          </a:p>
          <a:p>
            <a:pPr marL="457200" indent="-457200">
              <a:spcBef>
                <a:spcPts val="300"/>
              </a:spcBef>
              <a:spcAft>
                <a:spcPts val="1800"/>
              </a:spcAft>
            </a:pPr>
            <a:r>
              <a:rPr lang="en-US" sz="2000" dirty="0">
                <a:ea typeface="Calibri"/>
                <a:cs typeface="Calibri"/>
              </a:rPr>
              <a:t>Aggressive, guerilla grassroots tactics, especially targeting moms</a:t>
            </a:r>
          </a:p>
          <a:p>
            <a:pPr marL="457200" indent="-457200">
              <a:spcBef>
                <a:spcPts val="300"/>
              </a:spcBef>
              <a:spcAft>
                <a:spcPts val="1800"/>
              </a:spcAft>
            </a:pPr>
            <a:r>
              <a:rPr lang="en-US" sz="2000" dirty="0">
                <a:ea typeface="Calibri"/>
                <a:cs typeface="Calibri"/>
              </a:rPr>
              <a:t>Use of conventional media (Billboards, direct mail, cable/streaming)</a:t>
            </a:r>
          </a:p>
          <a:p>
            <a:pPr marL="457200" indent="-457200"/>
            <a:endParaRPr lang="en-US" sz="2000" dirty="0"/>
          </a:p>
        </p:txBody>
      </p:sp>
      <p:grpSp>
        <p:nvGrpSpPr>
          <p:cNvPr id="12" name="Group 11">
            <a:extLst>
              <a:ext uri="{FF2B5EF4-FFF2-40B4-BE49-F238E27FC236}">
                <a16:creationId xmlns:a16="http://schemas.microsoft.com/office/drawing/2014/main" id="{281E2D7D-F2D4-EFCB-93F0-202145503ADB}"/>
              </a:ext>
            </a:extLst>
          </p:cNvPr>
          <p:cNvGrpSpPr/>
          <p:nvPr/>
        </p:nvGrpSpPr>
        <p:grpSpPr>
          <a:xfrm>
            <a:off x="4840966" y="1209262"/>
            <a:ext cx="6920366" cy="5148988"/>
            <a:chOff x="5728834" y="1344782"/>
            <a:chExt cx="6920366" cy="5148988"/>
          </a:xfrm>
        </p:grpSpPr>
        <p:pic>
          <p:nvPicPr>
            <p:cNvPr id="6" name="Picture 5">
              <a:extLst>
                <a:ext uri="{FF2B5EF4-FFF2-40B4-BE49-F238E27FC236}">
                  <a16:creationId xmlns:a16="http://schemas.microsoft.com/office/drawing/2014/main" id="{FAC7BA4B-0C0C-23F8-0E18-59DA1AB04A7C}"/>
                </a:ext>
              </a:extLst>
            </p:cNvPr>
            <p:cNvPicPr>
              <a:picLocks noChangeAspect="1"/>
            </p:cNvPicPr>
            <p:nvPr/>
          </p:nvPicPr>
          <p:blipFill>
            <a:blip r:embed="rId2" cstate="screen">
              <a:extLst>
                <a:ext uri="{28A0092B-C50C-407E-A947-70E740481C1C}">
                  <a14:useLocalDpi xmlns:a14="http://schemas.microsoft.com/office/drawing/2010/main"/>
                </a:ext>
              </a:extLst>
            </a:blip>
            <a:srcRect t="11407" r="70856" b="6223"/>
            <a:stretch/>
          </p:blipFill>
          <p:spPr>
            <a:xfrm>
              <a:off x="5728834" y="1344782"/>
              <a:ext cx="3238776" cy="5148988"/>
            </a:xfrm>
            <a:prstGeom prst="rect">
              <a:avLst/>
            </a:prstGeom>
          </p:spPr>
        </p:pic>
        <p:pic>
          <p:nvPicPr>
            <p:cNvPr id="7" name="Picture 6">
              <a:extLst>
                <a:ext uri="{FF2B5EF4-FFF2-40B4-BE49-F238E27FC236}">
                  <a16:creationId xmlns:a16="http://schemas.microsoft.com/office/drawing/2014/main" id="{4B14779D-E596-3107-2418-D45F5938A1A2}"/>
                </a:ext>
              </a:extLst>
            </p:cNvPr>
            <p:cNvPicPr>
              <a:picLocks noChangeAspect="1"/>
            </p:cNvPicPr>
            <p:nvPr/>
          </p:nvPicPr>
          <p:blipFill>
            <a:blip r:embed="rId2" cstate="screen">
              <a:extLst>
                <a:ext uri="{28A0092B-C50C-407E-A947-70E740481C1C}">
                  <a14:useLocalDpi xmlns:a14="http://schemas.microsoft.com/office/drawing/2010/main"/>
                </a:ext>
              </a:extLst>
            </a:blip>
            <a:srcRect l="47280" t="11407" r="19591" b="6223"/>
            <a:stretch/>
          </p:blipFill>
          <p:spPr>
            <a:xfrm>
              <a:off x="8967609" y="1344783"/>
              <a:ext cx="3681591" cy="5148987"/>
            </a:xfrm>
            <a:prstGeom prst="rect">
              <a:avLst/>
            </a:prstGeom>
          </p:spPr>
        </p:pic>
        <p:sp>
          <p:nvSpPr>
            <p:cNvPr id="8" name="Rectangle 7">
              <a:extLst>
                <a:ext uri="{FF2B5EF4-FFF2-40B4-BE49-F238E27FC236}">
                  <a16:creationId xmlns:a16="http://schemas.microsoft.com/office/drawing/2014/main" id="{2B657981-839F-2937-0AC7-679DF3D20477}"/>
                </a:ext>
              </a:extLst>
            </p:cNvPr>
            <p:cNvSpPr/>
            <p:nvPr/>
          </p:nvSpPr>
          <p:spPr>
            <a:xfrm>
              <a:off x="5728834" y="1344782"/>
              <a:ext cx="6920366" cy="5148987"/>
            </a:xfrm>
            <a:prstGeom prst="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 name="Oval 8">
              <a:extLst>
                <a:ext uri="{FF2B5EF4-FFF2-40B4-BE49-F238E27FC236}">
                  <a16:creationId xmlns:a16="http://schemas.microsoft.com/office/drawing/2014/main" id="{4A821EC3-91EF-74F8-BF30-F860D691AA7A}"/>
                </a:ext>
              </a:extLst>
            </p:cNvPr>
            <p:cNvSpPr/>
            <p:nvPr/>
          </p:nvSpPr>
          <p:spPr>
            <a:xfrm>
              <a:off x="5728834" y="1982264"/>
              <a:ext cx="938130" cy="30811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3180F66E-6860-AC9A-E22F-C025421F1049}"/>
                </a:ext>
              </a:extLst>
            </p:cNvPr>
            <p:cNvSpPr/>
            <p:nvPr/>
          </p:nvSpPr>
          <p:spPr>
            <a:xfrm>
              <a:off x="5728834" y="5366226"/>
              <a:ext cx="3238776" cy="62154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Oval 10">
              <a:extLst>
                <a:ext uri="{FF2B5EF4-FFF2-40B4-BE49-F238E27FC236}">
                  <a16:creationId xmlns:a16="http://schemas.microsoft.com/office/drawing/2014/main" id="{5C14393F-302C-9702-36DE-B3269D2D92CC}"/>
                </a:ext>
              </a:extLst>
            </p:cNvPr>
            <p:cNvSpPr/>
            <p:nvPr/>
          </p:nvSpPr>
          <p:spPr>
            <a:xfrm>
              <a:off x="5728834" y="4420630"/>
              <a:ext cx="1376501" cy="30811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8343265" cy="436880"/>
          </a:xfrm>
          <a:prstGeom prst="rect">
            <a:avLst/>
          </a:prstGeom>
        </p:spPr>
        <p:txBody>
          <a:bodyPr vert="horz" wrap="square" lIns="0" tIns="12700" rIns="0" bIns="0" rtlCol="0">
            <a:spAutoFit/>
          </a:bodyPr>
          <a:lstStyle/>
          <a:p>
            <a:pPr marL="12700">
              <a:lnSpc>
                <a:spcPct val="100000"/>
              </a:lnSpc>
              <a:spcBef>
                <a:spcPts val="100"/>
              </a:spcBef>
            </a:pPr>
            <a:r>
              <a:rPr dirty="0"/>
              <a:t>Solid Leadership with a Patient Experience Focus</a:t>
            </a:r>
          </a:p>
        </p:txBody>
      </p:sp>
      <p:sp>
        <p:nvSpPr>
          <p:cNvPr id="4" name="Text Placeholder 2">
            <a:extLst>
              <a:ext uri="{FF2B5EF4-FFF2-40B4-BE49-F238E27FC236}">
                <a16:creationId xmlns:a16="http://schemas.microsoft.com/office/drawing/2014/main" id="{8B653A91-61FE-0CEB-8E1E-490CC89F6426}"/>
              </a:ext>
            </a:extLst>
          </p:cNvPr>
          <p:cNvSpPr txBox="1">
            <a:spLocks/>
          </p:cNvSpPr>
          <p:nvPr/>
        </p:nvSpPr>
        <p:spPr>
          <a:xfrm>
            <a:off x="444500" y="1524000"/>
            <a:ext cx="3670300" cy="56638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300"/>
              </a:spcBef>
              <a:spcAft>
                <a:spcPts val="1800"/>
              </a:spcAft>
            </a:pPr>
            <a:r>
              <a:rPr lang="en-US" sz="2000" dirty="0">
                <a:ea typeface="Calibri"/>
                <a:cs typeface="Calibri"/>
              </a:rPr>
              <a:t>Highly involved owners and managers aware of what's always going on in their centers</a:t>
            </a:r>
          </a:p>
          <a:p>
            <a:pPr marL="457200" indent="-457200">
              <a:spcBef>
                <a:spcPts val="300"/>
              </a:spcBef>
              <a:spcAft>
                <a:spcPts val="1800"/>
              </a:spcAft>
            </a:pPr>
            <a:r>
              <a:rPr lang="en-US" sz="2000" dirty="0">
                <a:ea typeface="Calibri"/>
                <a:cs typeface="Calibri"/>
              </a:rPr>
              <a:t>Culture of “speed” realizing high throughput expands capacity and increases satisfaction</a:t>
            </a:r>
          </a:p>
          <a:p>
            <a:pPr marL="457200" indent="-457200">
              <a:spcBef>
                <a:spcPts val="300"/>
              </a:spcBef>
              <a:spcAft>
                <a:spcPts val="1800"/>
              </a:spcAft>
            </a:pPr>
            <a:r>
              <a:rPr lang="en-US" sz="2000" dirty="0">
                <a:ea typeface="Calibri"/>
                <a:cs typeface="Calibri"/>
              </a:rPr>
              <a:t>Accept patients up until posted closing with short visit times all day</a:t>
            </a:r>
          </a:p>
          <a:p>
            <a:endParaRPr lang="en-US" sz="2000" dirty="0"/>
          </a:p>
        </p:txBody>
      </p:sp>
      <p:grpSp>
        <p:nvGrpSpPr>
          <p:cNvPr id="9" name="Group 8">
            <a:extLst>
              <a:ext uri="{FF2B5EF4-FFF2-40B4-BE49-F238E27FC236}">
                <a16:creationId xmlns:a16="http://schemas.microsoft.com/office/drawing/2014/main" id="{29E0F983-3FFF-CEC8-D730-9CF34D318ED9}"/>
              </a:ext>
            </a:extLst>
          </p:cNvPr>
          <p:cNvGrpSpPr/>
          <p:nvPr/>
        </p:nvGrpSpPr>
        <p:grpSpPr>
          <a:xfrm>
            <a:off x="4533691" y="1189736"/>
            <a:ext cx="8028091" cy="5186853"/>
            <a:chOff x="8202509" y="1918097"/>
            <a:chExt cx="10771293" cy="6959203"/>
          </a:xfrm>
        </p:grpSpPr>
        <p:pic>
          <p:nvPicPr>
            <p:cNvPr id="6" name="Picture 5">
              <a:extLst>
                <a:ext uri="{FF2B5EF4-FFF2-40B4-BE49-F238E27FC236}">
                  <a16:creationId xmlns:a16="http://schemas.microsoft.com/office/drawing/2014/main" id="{1DB3317C-2A14-92ED-AB67-B3DDD6AC3B84}"/>
                </a:ext>
              </a:extLst>
            </p:cNvPr>
            <p:cNvPicPr>
              <a:picLocks noChangeAspect="1"/>
            </p:cNvPicPr>
            <p:nvPr/>
          </p:nvPicPr>
          <p:blipFill>
            <a:blip r:embed="rId2"/>
            <a:stretch>
              <a:fillRect/>
            </a:stretch>
          </p:blipFill>
          <p:spPr>
            <a:xfrm>
              <a:off x="8202509" y="1918097"/>
              <a:ext cx="9590835" cy="6959203"/>
            </a:xfrm>
            <a:prstGeom prst="rect">
              <a:avLst/>
            </a:prstGeom>
          </p:spPr>
        </p:pic>
        <p:cxnSp>
          <p:nvCxnSpPr>
            <p:cNvPr id="7" name="Straight Arrow Connector 6">
              <a:extLst>
                <a:ext uri="{FF2B5EF4-FFF2-40B4-BE49-F238E27FC236}">
                  <a16:creationId xmlns:a16="http://schemas.microsoft.com/office/drawing/2014/main" id="{2F4440C0-EEF5-6FCC-364C-3686C805FD62}"/>
                </a:ext>
              </a:extLst>
            </p:cNvPr>
            <p:cNvCxnSpPr>
              <a:cxnSpLocks/>
            </p:cNvCxnSpPr>
            <p:nvPr/>
          </p:nvCxnSpPr>
          <p:spPr>
            <a:xfrm>
              <a:off x="11125200" y="4094675"/>
              <a:ext cx="0" cy="88174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295E907-C204-B9CC-0C48-1B7511CD7F4D}"/>
                </a:ext>
              </a:extLst>
            </p:cNvPr>
            <p:cNvSpPr txBox="1"/>
            <p:nvPr/>
          </p:nvSpPr>
          <p:spPr>
            <a:xfrm>
              <a:off x="9829802" y="4027716"/>
              <a:ext cx="9144000" cy="536828"/>
            </a:xfrm>
            <a:prstGeom prst="rect">
              <a:avLst/>
            </a:prstGeom>
            <a:noFill/>
          </p:spPr>
          <p:txBody>
            <a:bodyPr wrap="square">
              <a:spAutoFit/>
            </a:bodyPr>
            <a:lstStyle/>
            <a:p>
              <a:r>
                <a:rPr lang="en-US" sz="2000" b="1" i="1" dirty="0">
                  <a:solidFill>
                    <a:srgbClr val="FF0000"/>
                  </a:solidFill>
                </a:rPr>
                <a:t>47 Min</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600071"/>
            <a:ext cx="11273155" cy="406400"/>
          </a:xfrm>
          <a:prstGeom prst="rect">
            <a:avLst/>
          </a:prstGeom>
        </p:spPr>
        <p:txBody>
          <a:bodyPr vert="horz" wrap="square" lIns="0" tIns="12700" rIns="0" bIns="0" rtlCol="0">
            <a:spAutoFit/>
          </a:bodyPr>
          <a:lstStyle/>
          <a:p>
            <a:pPr marL="12700">
              <a:lnSpc>
                <a:spcPct val="100000"/>
              </a:lnSpc>
              <a:spcBef>
                <a:spcPts val="100"/>
              </a:spcBef>
            </a:pPr>
            <a:r>
              <a:rPr sz="2500" dirty="0"/>
              <a:t>40% of centers surveyed turned away patients during the last hour of the day</a:t>
            </a:r>
          </a:p>
        </p:txBody>
      </p:sp>
      <p:pic>
        <p:nvPicPr>
          <p:cNvPr id="4" name="Picture 3">
            <a:extLst>
              <a:ext uri="{FF2B5EF4-FFF2-40B4-BE49-F238E27FC236}">
                <a16:creationId xmlns:a16="http://schemas.microsoft.com/office/drawing/2014/main" id="{D791A396-125D-5F38-D317-D0F4C06B9A65}"/>
              </a:ext>
            </a:extLst>
          </p:cNvPr>
          <p:cNvPicPr>
            <a:picLocks noChangeAspect="1"/>
          </p:cNvPicPr>
          <p:nvPr/>
        </p:nvPicPr>
        <p:blipFill>
          <a:blip r:embed="rId2"/>
          <a:srcRect l="3725" t="2260" r="1080" b="6228"/>
          <a:stretch/>
        </p:blipFill>
        <p:spPr>
          <a:xfrm>
            <a:off x="367665" y="1642197"/>
            <a:ext cx="6553200" cy="4615732"/>
          </a:xfrm>
          <a:prstGeom prst="rect">
            <a:avLst/>
          </a:prstGeom>
        </p:spPr>
      </p:pic>
      <p:sp>
        <p:nvSpPr>
          <p:cNvPr id="5" name="TextBox 4">
            <a:extLst>
              <a:ext uri="{FF2B5EF4-FFF2-40B4-BE49-F238E27FC236}">
                <a16:creationId xmlns:a16="http://schemas.microsoft.com/office/drawing/2014/main" id="{6A0C2F84-F803-B955-6FE2-597329DFD953}"/>
              </a:ext>
            </a:extLst>
          </p:cNvPr>
          <p:cNvSpPr txBox="1"/>
          <p:nvPr/>
        </p:nvSpPr>
        <p:spPr>
          <a:xfrm>
            <a:off x="4876800" y="5426932"/>
            <a:ext cx="6066155" cy="830997"/>
          </a:xfrm>
          <a:prstGeom prst="rect">
            <a:avLst/>
          </a:prstGeom>
          <a:solidFill>
            <a:srgbClr val="D5A529"/>
          </a:solidFill>
        </p:spPr>
        <p:txBody>
          <a:bodyPr wrap="square" rtlCol="0">
            <a:spAutoFit/>
          </a:bodyPr>
          <a:lstStyle/>
          <a:p>
            <a:r>
              <a:rPr lang="en-US" sz="2400" dirty="0">
                <a:solidFill>
                  <a:schemeClr val="bg1"/>
                </a:solidFill>
                <a:latin typeface="+mj-lt"/>
              </a:rPr>
              <a:t>The last 2-3 patients of the day can be the difference between profitability (or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1518900" cy="436880"/>
          </a:xfrm>
          <a:prstGeom prst="rect">
            <a:avLst/>
          </a:prstGeom>
        </p:spPr>
        <p:txBody>
          <a:bodyPr vert="horz" wrap="square" lIns="0" tIns="12700" rIns="0" bIns="0" rtlCol="0">
            <a:spAutoFit/>
          </a:bodyPr>
          <a:lstStyle/>
          <a:p>
            <a:pPr marL="12700">
              <a:lnSpc>
                <a:spcPct val="100000"/>
              </a:lnSpc>
              <a:spcBef>
                <a:spcPts val="100"/>
              </a:spcBef>
            </a:pPr>
            <a:r>
              <a:rPr dirty="0"/>
              <a:t>Death by 1,000 cuts? Consider every option available to consumers.</a:t>
            </a:r>
          </a:p>
        </p:txBody>
      </p:sp>
      <p:pic>
        <p:nvPicPr>
          <p:cNvPr id="6" name="Picture 5">
            <a:extLst>
              <a:ext uri="{FF2B5EF4-FFF2-40B4-BE49-F238E27FC236}">
                <a16:creationId xmlns:a16="http://schemas.microsoft.com/office/drawing/2014/main" id="{D7691A59-DA0B-3E93-DF10-A1F3262609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5107" y="1600200"/>
            <a:ext cx="3868394" cy="2000226"/>
          </a:xfrm>
          <a:prstGeom prst="rect">
            <a:avLst/>
          </a:prstGeom>
          <a:ln>
            <a:solidFill>
              <a:schemeClr val="tx1"/>
            </a:solidFill>
          </a:ln>
        </p:spPr>
      </p:pic>
      <p:pic>
        <p:nvPicPr>
          <p:cNvPr id="2050" name="Picture 2" descr="The entrance sign to a Nationwide Children's Hospital school-based health center">
            <a:extLst>
              <a:ext uri="{FF2B5EF4-FFF2-40B4-BE49-F238E27FC236}">
                <a16:creationId xmlns:a16="http://schemas.microsoft.com/office/drawing/2014/main" id="{A962D0BD-FA27-937A-E145-A391AC2FEBE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69293" y="1600201"/>
            <a:ext cx="3380995" cy="20002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o alt text provided for this image">
            <a:extLst>
              <a:ext uri="{FF2B5EF4-FFF2-40B4-BE49-F238E27FC236}">
                <a16:creationId xmlns:a16="http://schemas.microsoft.com/office/drawing/2014/main" id="{0D114644-0309-9942-FABB-4B8FD436053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7200" y="4036628"/>
            <a:ext cx="3876214" cy="21067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Locations - Premise Health Wellness Centers">
            <a:extLst>
              <a:ext uri="{FF2B5EF4-FFF2-40B4-BE49-F238E27FC236}">
                <a16:creationId xmlns:a16="http://schemas.microsoft.com/office/drawing/2014/main" id="{D361E361-297E-8E89-14E5-5A87C87E885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69206" y="4040600"/>
            <a:ext cx="3380995" cy="210674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Walmart Clinics Target Affordable Health Care">
            <a:extLst>
              <a:ext uri="{FF2B5EF4-FFF2-40B4-BE49-F238E27FC236}">
                <a16:creationId xmlns:a16="http://schemas.microsoft.com/office/drawing/2014/main" id="{44297749-78C3-A5B1-0FA9-5E928BFA3D1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186080" y="1600200"/>
            <a:ext cx="3555955" cy="20002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D0672A3-4FC3-7590-31DB-000E06505D3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86080" y="4040600"/>
            <a:ext cx="3555955" cy="210674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45165" cy="436880"/>
          </a:xfrm>
          <a:prstGeom prst="rect">
            <a:avLst/>
          </a:prstGeom>
        </p:spPr>
        <p:txBody>
          <a:bodyPr vert="horz" wrap="square" lIns="0" tIns="12700" rIns="0" bIns="0" rtlCol="0">
            <a:spAutoFit/>
          </a:bodyPr>
          <a:lstStyle/>
          <a:p>
            <a:pPr marL="12700">
              <a:lnSpc>
                <a:spcPct val="100000"/>
              </a:lnSpc>
              <a:spcBef>
                <a:spcPts val="100"/>
              </a:spcBef>
            </a:pPr>
            <a:r>
              <a:rPr dirty="0"/>
              <a:t>Take-Home Points: Respect the Basic Economics of Urgent Care</a:t>
            </a:r>
          </a:p>
        </p:txBody>
      </p:sp>
      <p:sp>
        <p:nvSpPr>
          <p:cNvPr id="7" name="TextBox 6">
            <a:extLst>
              <a:ext uri="{FF2B5EF4-FFF2-40B4-BE49-F238E27FC236}">
                <a16:creationId xmlns:a16="http://schemas.microsoft.com/office/drawing/2014/main" id="{0DA0AA97-D71B-7A4A-3480-6922ED3B848D}"/>
              </a:ext>
            </a:extLst>
          </p:cNvPr>
          <p:cNvSpPr txBox="1"/>
          <p:nvPr/>
        </p:nvSpPr>
        <p:spPr>
          <a:xfrm>
            <a:off x="457200" y="1381065"/>
            <a:ext cx="5600700" cy="4739759"/>
          </a:xfrm>
          <a:prstGeom prst="rect">
            <a:avLst/>
          </a:prstGeom>
          <a:noFill/>
        </p:spPr>
        <p:txBody>
          <a:bodyPr wrap="square">
            <a:spAutoFit/>
          </a:bodyPr>
          <a:lstStyle/>
          <a:p>
            <a:pPr marL="570548" marR="0" lvl="0" indent="-570548"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D5A529"/>
                </a:solidFill>
                <a:effectLst/>
                <a:uLnTx/>
                <a:uFillTx/>
                <a:latin typeface="Heebo ExtraBold" pitchFamily="2" charset="-79"/>
                <a:ea typeface="Calibri"/>
                <a:cs typeface="Heebo ExtraBold" pitchFamily="2" charset="-79"/>
              </a:rPr>
              <a:t>Majority of expense inside of four walls</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Scale economies pertain to marketing, functional expertise, SOPs and labor utilization </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Lean operations control cost and cross-utilize staff</a:t>
            </a:r>
          </a:p>
          <a:p>
            <a:pPr marL="292100" marR="0" lvl="1" algn="l" defTabSz="914400" rtl="0" eaLnBrk="1" fontAlgn="auto" latinLnBrk="0" hangingPunct="1">
              <a:lnSpc>
                <a:spcPct val="100000"/>
              </a:lnSpc>
              <a:spcBef>
                <a:spcPts val="0"/>
              </a:spcBef>
              <a:spcAft>
                <a:spcPts val="600"/>
              </a:spcAft>
              <a:buClrTx/>
              <a:buSzTx/>
              <a:tabLst/>
              <a:defRPr/>
            </a:pPr>
            <a:endParaRPr kumimoji="0" lang="en-US" sz="2000" b="0" i="0" u="none" strike="noStrike" kern="1200" cap="none" spc="0" normalizeH="0" baseline="0" noProof="0" dirty="0">
              <a:ln>
                <a:noFill/>
              </a:ln>
              <a:solidFill>
                <a:prstClr val="black"/>
              </a:solidFill>
              <a:effectLst/>
              <a:uLnTx/>
              <a:uFillTx/>
              <a:latin typeface="Heebo Light"/>
              <a:ea typeface="Calibri"/>
              <a:cs typeface="Calibri"/>
            </a:endParaRPr>
          </a:p>
          <a:p>
            <a:pPr marR="0" lvl="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D5A529"/>
                </a:solidFill>
                <a:effectLst/>
                <a:uLnTx/>
                <a:uFillTx/>
                <a:latin typeface="Heebo ExtraBold" pitchFamily="2" charset="-79"/>
                <a:ea typeface="Calibri"/>
                <a:cs typeface="Heebo ExtraBold" pitchFamily="2" charset="-79"/>
              </a:rPr>
              <a:t>High throughput increases capacity and patient satisfaction</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Under-utilized labor is the greatest operating cost</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Wait times is the top determinant of patient satisfaction</a:t>
            </a:r>
          </a:p>
        </p:txBody>
      </p:sp>
      <p:sp>
        <p:nvSpPr>
          <p:cNvPr id="9" name="TextBox 8">
            <a:extLst>
              <a:ext uri="{FF2B5EF4-FFF2-40B4-BE49-F238E27FC236}">
                <a16:creationId xmlns:a16="http://schemas.microsoft.com/office/drawing/2014/main" id="{AE0B825A-C4B8-C8E6-C789-C592C5541838}"/>
              </a:ext>
            </a:extLst>
          </p:cNvPr>
          <p:cNvSpPr txBox="1"/>
          <p:nvPr/>
        </p:nvSpPr>
        <p:spPr>
          <a:xfrm>
            <a:off x="6553200" y="1381065"/>
            <a:ext cx="5486400" cy="5139869"/>
          </a:xfrm>
          <a:prstGeom prst="rect">
            <a:avLst/>
          </a:prstGeom>
          <a:noFill/>
        </p:spPr>
        <p:txBody>
          <a:bodyPr wrap="square">
            <a:spAutoFit/>
          </a:bodyPr>
          <a:lstStyle/>
          <a:p>
            <a:pPr marL="570548" marR="0" lvl="0" indent="-570548"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D5A529"/>
                </a:solidFill>
                <a:effectLst/>
                <a:uLnTx/>
                <a:uFillTx/>
                <a:latin typeface="Heebo ExtraBold" pitchFamily="2" charset="-79"/>
                <a:ea typeface="Calibri"/>
                <a:cs typeface="Heebo ExtraBold" pitchFamily="2" charset="-79"/>
              </a:rPr>
              <a:t>Drive year-round volume </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Maintain (expand upon) full urgent care capabilities </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Pediatric focus appealing to moms</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Accept patients until doors locked</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Find opportunity in trade area and demographic shifts</a:t>
            </a:r>
          </a:p>
          <a:p>
            <a:pPr marL="570548" marR="0" lvl="0" indent="-570548"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D5A529"/>
                </a:solidFill>
                <a:effectLst/>
                <a:uLnTx/>
                <a:uFillTx/>
                <a:latin typeface="Heebo ExtraBold" pitchFamily="2" charset="-79"/>
                <a:ea typeface="Calibri"/>
                <a:cs typeface="Heebo ExtraBold" pitchFamily="2" charset="-79"/>
              </a:rPr>
              <a:t>Maximize reimbursable services </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Understand contracts and capture all charges</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Utilize in-house services as clinically appropriate </a:t>
            </a:r>
          </a:p>
          <a:p>
            <a:pPr marL="6350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Heebo Light"/>
                <a:ea typeface="Calibri"/>
                <a:cs typeface="Calibri"/>
              </a:rPr>
              <a:t>Add services relevant to the urgent care presentation</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8A28D-78AD-0262-6A0F-F5A8AB2C11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0740958-3D68-8C76-660A-E828620A6AA7}"/>
              </a:ext>
            </a:extLst>
          </p:cNvPr>
          <p:cNvSpPr>
            <a:spLocks noGrp="1"/>
          </p:cNvSpPr>
          <p:nvPr>
            <p:ph type="body" sz="quarter" idx="10"/>
          </p:nvPr>
        </p:nvSpPr>
        <p:spPr>
          <a:xfrm>
            <a:off x="355600" y="1981200"/>
            <a:ext cx="7569200" cy="749300"/>
          </a:xfrm>
        </p:spPr>
        <p:txBody>
          <a:bodyPr/>
          <a:lstStyle/>
          <a:p>
            <a:r>
              <a:rPr lang="en-US" dirty="0"/>
              <a:t>Next Session: </a:t>
            </a:r>
          </a:p>
          <a:p>
            <a:r>
              <a:rPr lang="en-US" dirty="0"/>
              <a:t>Data Driven Approaches to Site Analysis</a:t>
            </a:r>
          </a:p>
          <a:p>
            <a:r>
              <a:rPr lang="en-US" dirty="0"/>
              <a:t>with Jim Garrett, NUCR</a:t>
            </a:r>
          </a:p>
        </p:txBody>
      </p:sp>
    </p:spTree>
    <p:extLst>
      <p:ext uri="{BB962C8B-B14F-4D97-AF65-F5344CB8AC3E}">
        <p14:creationId xmlns:p14="http://schemas.microsoft.com/office/powerpoint/2010/main" val="866641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C4361-DD77-1557-4BB3-C8B55912E16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276C0B-EB7E-1775-2295-F6DEA4775F22}"/>
              </a:ext>
            </a:extLst>
          </p:cNvPr>
          <p:cNvSpPr>
            <a:spLocks noGrp="1"/>
          </p:cNvSpPr>
          <p:nvPr>
            <p:ph type="body" sz="quarter" idx="10"/>
          </p:nvPr>
        </p:nvSpPr>
        <p:spPr>
          <a:xfrm>
            <a:off x="355600" y="2679700"/>
            <a:ext cx="8864600" cy="749300"/>
          </a:xfrm>
        </p:spPr>
        <p:txBody>
          <a:bodyPr/>
          <a:lstStyle/>
          <a:p>
            <a:r>
              <a:rPr lang="en-US" dirty="0"/>
              <a:t>Urgent Care Business Planning, Development Process</a:t>
            </a:r>
          </a:p>
        </p:txBody>
      </p:sp>
    </p:spTree>
    <p:extLst>
      <p:ext uri="{BB962C8B-B14F-4D97-AF65-F5344CB8AC3E}">
        <p14:creationId xmlns:p14="http://schemas.microsoft.com/office/powerpoint/2010/main" val="359477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Urgent Care Development Process</a:t>
            </a:r>
          </a:p>
        </p:txBody>
      </p:sp>
      <p:pic>
        <p:nvPicPr>
          <p:cNvPr id="4" name="Picture 3">
            <a:extLst>
              <a:ext uri="{FF2B5EF4-FFF2-40B4-BE49-F238E27FC236}">
                <a16:creationId xmlns:a16="http://schemas.microsoft.com/office/drawing/2014/main" id="{7DBB78A0-2ED4-DE39-0831-B220F0C64ECA}"/>
              </a:ext>
            </a:extLst>
          </p:cNvPr>
          <p:cNvPicPr>
            <a:picLocks noChangeAspect="1"/>
          </p:cNvPicPr>
          <p:nvPr/>
        </p:nvPicPr>
        <p:blipFill>
          <a:blip r:embed="rId2"/>
          <a:stretch>
            <a:fillRect/>
          </a:stretch>
        </p:blipFill>
        <p:spPr>
          <a:xfrm>
            <a:off x="1231900" y="1373764"/>
            <a:ext cx="9728200" cy="527909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7186295" cy="436880"/>
          </a:xfrm>
          <a:prstGeom prst="rect">
            <a:avLst/>
          </a:prstGeom>
        </p:spPr>
        <p:txBody>
          <a:bodyPr vert="horz" wrap="square" lIns="0" tIns="12700" rIns="0" bIns="0" rtlCol="0">
            <a:spAutoFit/>
          </a:bodyPr>
          <a:lstStyle/>
          <a:p>
            <a:pPr marL="12700">
              <a:lnSpc>
                <a:spcPct val="100000"/>
              </a:lnSpc>
              <a:spcBef>
                <a:spcPts val="100"/>
              </a:spcBef>
            </a:pPr>
            <a:r>
              <a:rPr dirty="0"/>
              <a:t>Urgent Care Development Process, cont’d.</a:t>
            </a:r>
          </a:p>
        </p:txBody>
      </p:sp>
      <p:pic>
        <p:nvPicPr>
          <p:cNvPr id="4" name="Picture 3">
            <a:extLst>
              <a:ext uri="{FF2B5EF4-FFF2-40B4-BE49-F238E27FC236}">
                <a16:creationId xmlns:a16="http://schemas.microsoft.com/office/drawing/2014/main" id="{43A8324A-1072-D294-9EDD-CA35A24B9631}"/>
              </a:ext>
            </a:extLst>
          </p:cNvPr>
          <p:cNvPicPr>
            <a:picLocks noChangeAspect="1"/>
          </p:cNvPicPr>
          <p:nvPr/>
        </p:nvPicPr>
        <p:blipFill>
          <a:blip r:embed="rId2"/>
          <a:stretch>
            <a:fillRect/>
          </a:stretch>
        </p:blipFill>
        <p:spPr>
          <a:xfrm>
            <a:off x="457200" y="1765051"/>
            <a:ext cx="10036834" cy="390321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Start-up Critical Path and Timelines</a:t>
            </a:r>
          </a:p>
        </p:txBody>
      </p:sp>
      <p:pic>
        <p:nvPicPr>
          <p:cNvPr id="6" name="Picture 5">
            <a:extLst>
              <a:ext uri="{FF2B5EF4-FFF2-40B4-BE49-F238E27FC236}">
                <a16:creationId xmlns:a16="http://schemas.microsoft.com/office/drawing/2014/main" id="{E6B1CA1C-700B-6BD7-E4F1-19FDED6B6550}"/>
              </a:ext>
            </a:extLst>
          </p:cNvPr>
          <p:cNvPicPr>
            <a:picLocks noChangeAspect="1"/>
          </p:cNvPicPr>
          <p:nvPr/>
        </p:nvPicPr>
        <p:blipFill>
          <a:blip r:embed="rId2"/>
          <a:stretch>
            <a:fillRect/>
          </a:stretch>
        </p:blipFill>
        <p:spPr>
          <a:xfrm>
            <a:off x="533400" y="3810000"/>
            <a:ext cx="10946680" cy="2453771"/>
          </a:xfrm>
          <a:prstGeom prst="rect">
            <a:avLst/>
          </a:prstGeom>
        </p:spPr>
      </p:pic>
      <p:sp>
        <p:nvSpPr>
          <p:cNvPr id="8" name="TextBox 7">
            <a:extLst>
              <a:ext uri="{FF2B5EF4-FFF2-40B4-BE49-F238E27FC236}">
                <a16:creationId xmlns:a16="http://schemas.microsoft.com/office/drawing/2014/main" id="{B495D758-E170-5AD2-3FD2-E06F8C49A586}"/>
              </a:ext>
            </a:extLst>
          </p:cNvPr>
          <p:cNvSpPr txBox="1"/>
          <p:nvPr/>
        </p:nvSpPr>
        <p:spPr>
          <a:xfrm>
            <a:off x="444500" y="1383345"/>
            <a:ext cx="4889500" cy="2246769"/>
          </a:xfrm>
          <a:prstGeom prst="rect">
            <a:avLst/>
          </a:prstGeom>
          <a:noFill/>
        </p:spPr>
        <p:txBody>
          <a:bodyPr wrap="square">
            <a:spAutoFit/>
          </a:bodyPr>
          <a:lstStyle/>
          <a:p>
            <a:pPr marL="342900" indent="-342900" algn="l">
              <a:spcAft>
                <a:spcPts val="600"/>
              </a:spcAft>
              <a:buFont typeface="Arial" panose="020B0604020202020204" pitchFamily="34" charset="0"/>
              <a:buChar char="•"/>
            </a:pPr>
            <a:r>
              <a:rPr lang="en-US" sz="2000" dirty="0">
                <a:latin typeface="+mn-lt"/>
              </a:rPr>
              <a:t>Securing site: 3-4 months</a:t>
            </a:r>
          </a:p>
          <a:p>
            <a:pPr marL="342900" indent="-342900" algn="l">
              <a:spcAft>
                <a:spcPts val="600"/>
              </a:spcAft>
              <a:buFont typeface="Arial" panose="020B0604020202020204" pitchFamily="34" charset="0"/>
              <a:buChar char="•"/>
            </a:pPr>
            <a:r>
              <a:rPr lang="en-US" sz="2000" dirty="0">
                <a:latin typeface="+mn-lt"/>
              </a:rPr>
              <a:t>Obtaining funding: 2-3 months</a:t>
            </a:r>
          </a:p>
          <a:p>
            <a:pPr marL="342900" indent="-342900" algn="l">
              <a:spcAft>
                <a:spcPts val="600"/>
              </a:spcAft>
              <a:buFont typeface="Arial" panose="020B0604020202020204" pitchFamily="34" charset="0"/>
              <a:buChar char="•"/>
            </a:pPr>
            <a:r>
              <a:rPr lang="en-US" sz="2000" dirty="0">
                <a:latin typeface="+mn-lt"/>
              </a:rPr>
              <a:t>Commencing build-out: 4-6 months</a:t>
            </a:r>
          </a:p>
          <a:p>
            <a:pPr marL="342900" indent="-342900" algn="l">
              <a:spcAft>
                <a:spcPts val="600"/>
              </a:spcAft>
              <a:buFont typeface="Arial" panose="020B0604020202020204" pitchFamily="34" charset="0"/>
              <a:buChar char="•"/>
            </a:pPr>
            <a:r>
              <a:rPr lang="en-US" sz="2000" dirty="0">
                <a:latin typeface="+mn-lt"/>
              </a:rPr>
              <a:t>C&amp;C and getting in-network with major payers: 10-12 months</a:t>
            </a:r>
          </a:p>
          <a:p>
            <a:pPr algn="l">
              <a:spcAft>
                <a:spcPts val="600"/>
              </a:spcAft>
            </a:pPr>
            <a:endParaRPr lang="en-US" sz="2000" dirty="0">
              <a:latin typeface="+mn-lt"/>
            </a:endParaRPr>
          </a:p>
        </p:txBody>
      </p:sp>
      <p:sp>
        <p:nvSpPr>
          <p:cNvPr id="10" name="TextBox 9">
            <a:extLst>
              <a:ext uri="{FF2B5EF4-FFF2-40B4-BE49-F238E27FC236}">
                <a16:creationId xmlns:a16="http://schemas.microsoft.com/office/drawing/2014/main" id="{57A07A87-5E6C-62D4-C7E1-A2740BA8B68A}"/>
              </a:ext>
            </a:extLst>
          </p:cNvPr>
          <p:cNvSpPr txBox="1"/>
          <p:nvPr/>
        </p:nvSpPr>
        <p:spPr>
          <a:xfrm>
            <a:off x="6248400" y="1383346"/>
            <a:ext cx="5334000" cy="1092607"/>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US" sz="2000" dirty="0">
                <a:latin typeface="+mn-lt"/>
              </a:rPr>
              <a:t>Clinic set-up, supplies, hiring, training, technology configuration, compliance, etc.</a:t>
            </a:r>
          </a:p>
          <a:p>
            <a:pPr marL="342900" indent="-342900">
              <a:spcAft>
                <a:spcPts val="600"/>
              </a:spcAft>
              <a:buFont typeface="Arial" panose="020B0604020202020204" pitchFamily="34" charset="0"/>
              <a:buChar char="•"/>
            </a:pPr>
            <a:r>
              <a:rPr lang="en-US" sz="2000" b="1" dirty="0">
                <a:latin typeface="+mj-lt"/>
              </a:rPr>
              <a:t>Opening Day – 12-14 months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Contracting &amp; Credentialing Considerations</a:t>
            </a:r>
          </a:p>
        </p:txBody>
      </p:sp>
      <p:sp>
        <p:nvSpPr>
          <p:cNvPr id="5" name="TextBox 4">
            <a:extLst>
              <a:ext uri="{FF2B5EF4-FFF2-40B4-BE49-F238E27FC236}">
                <a16:creationId xmlns:a16="http://schemas.microsoft.com/office/drawing/2014/main" id="{0FA64F78-06C4-B649-E27F-C0704189A278}"/>
              </a:ext>
            </a:extLst>
          </p:cNvPr>
          <p:cNvSpPr txBox="1"/>
          <p:nvPr/>
        </p:nvSpPr>
        <p:spPr>
          <a:xfrm>
            <a:off x="444500" y="1447800"/>
            <a:ext cx="9766300" cy="4401205"/>
          </a:xfrm>
          <a:prstGeom prst="rect">
            <a:avLst/>
          </a:prstGeom>
          <a:noFill/>
        </p:spPr>
        <p:txBody>
          <a:bodyPr wrap="square">
            <a:spAutoFit/>
          </a:bodyPr>
          <a:lstStyle/>
          <a:p>
            <a:pPr marL="342900" indent="-342900">
              <a:spcAft>
                <a:spcPts val="1200"/>
              </a:spcAft>
              <a:buFont typeface="Arial" panose="020B0604020202020204" pitchFamily="34" charset="0"/>
              <a:buChar char="•"/>
            </a:pPr>
            <a:r>
              <a:rPr lang="en-US" sz="2000" dirty="0">
                <a:latin typeface="+mn-lt"/>
              </a:rPr>
              <a:t>Payer Networks: Open/Closed/Narrow</a:t>
            </a:r>
          </a:p>
          <a:p>
            <a:pPr marL="342900" indent="-342900">
              <a:spcAft>
                <a:spcPts val="1200"/>
              </a:spcAft>
              <a:buFont typeface="Arial" panose="020B0604020202020204" pitchFamily="34" charset="0"/>
              <a:buChar char="•"/>
            </a:pPr>
            <a:r>
              <a:rPr lang="en-US" sz="2000" dirty="0">
                <a:latin typeface="+mn-lt"/>
              </a:rPr>
              <a:t>Other than Urgent Care Contracts</a:t>
            </a:r>
          </a:p>
          <a:p>
            <a:pPr marL="1028700" lvl="1" indent="-571500">
              <a:spcAft>
                <a:spcPts val="1200"/>
              </a:spcAft>
              <a:buFont typeface="Arial" panose="020B0604020202020204" pitchFamily="34" charset="0"/>
              <a:buChar char="•"/>
            </a:pPr>
            <a:r>
              <a:rPr lang="en-US" sz="2000" dirty="0">
                <a:solidFill>
                  <a:schemeClr val="tx1"/>
                </a:solidFill>
                <a:latin typeface="+mn-lt"/>
              </a:rPr>
              <a:t>Primary Care</a:t>
            </a:r>
          </a:p>
          <a:p>
            <a:pPr marL="1028700" lvl="1" indent="-571500">
              <a:spcAft>
                <a:spcPts val="1200"/>
              </a:spcAft>
              <a:buFont typeface="Arial" panose="020B0604020202020204" pitchFamily="34" charset="0"/>
              <a:buChar char="•"/>
            </a:pPr>
            <a:r>
              <a:rPr lang="en-US" sz="2000" dirty="0">
                <a:solidFill>
                  <a:schemeClr val="tx1"/>
                </a:solidFill>
                <a:latin typeface="+mn-lt"/>
              </a:rPr>
              <a:t>Multispecialty</a:t>
            </a:r>
          </a:p>
          <a:p>
            <a:pPr marL="571500" indent="-571500">
              <a:spcAft>
                <a:spcPts val="1200"/>
              </a:spcAft>
              <a:buFont typeface="Arial" panose="020B0604020202020204" pitchFamily="34" charset="0"/>
              <a:buChar char="•"/>
            </a:pPr>
            <a:r>
              <a:rPr lang="en-US" sz="2000" dirty="0">
                <a:solidFill>
                  <a:schemeClr val="tx1"/>
                </a:solidFill>
                <a:latin typeface="+mn-lt"/>
              </a:rPr>
              <a:t>Physician Medical Director and Board Certification</a:t>
            </a:r>
          </a:p>
          <a:p>
            <a:pPr marL="1028700" lvl="1" indent="-571500">
              <a:spcAft>
                <a:spcPts val="1200"/>
              </a:spcAft>
              <a:buFont typeface="Arial" panose="020B0604020202020204" pitchFamily="34" charset="0"/>
              <a:buChar char="•"/>
            </a:pPr>
            <a:r>
              <a:rPr lang="en-US" sz="2000" dirty="0">
                <a:solidFill>
                  <a:schemeClr val="tx1"/>
                </a:solidFill>
                <a:latin typeface="+mn-lt"/>
              </a:rPr>
              <a:t>Most payers still require a physician to be named as the medical director</a:t>
            </a:r>
          </a:p>
          <a:p>
            <a:pPr marL="1028700" lvl="1" indent="-571500">
              <a:spcAft>
                <a:spcPts val="1200"/>
              </a:spcAft>
              <a:buFont typeface="Arial" panose="020B0604020202020204" pitchFamily="34" charset="0"/>
              <a:buChar char="•"/>
            </a:pPr>
            <a:r>
              <a:rPr lang="en-US" sz="2000" dirty="0">
                <a:solidFill>
                  <a:schemeClr val="tx1"/>
                </a:solidFill>
                <a:latin typeface="+mn-lt"/>
              </a:rPr>
              <a:t>Emergency Medicine – NOTE: Will not qualify to be medical director for Primary Care Contracts</a:t>
            </a:r>
          </a:p>
          <a:p>
            <a:pPr marL="1028700" lvl="1" indent="-571500">
              <a:spcAft>
                <a:spcPts val="1200"/>
              </a:spcAft>
              <a:buFont typeface="Arial" panose="020B0604020202020204" pitchFamily="34" charset="0"/>
              <a:buChar char="•"/>
            </a:pPr>
            <a:r>
              <a:rPr lang="en-US" sz="2000" dirty="0">
                <a:solidFill>
                  <a:schemeClr val="tx1"/>
                </a:solidFill>
                <a:latin typeface="+mn-lt"/>
              </a:rPr>
              <a:t>Family Medicine</a:t>
            </a:r>
          </a:p>
          <a:p>
            <a:pPr marL="1028700" lvl="1" indent="-571500">
              <a:spcAft>
                <a:spcPts val="1200"/>
              </a:spcAft>
              <a:buFont typeface="Arial" panose="020B0604020202020204" pitchFamily="34" charset="0"/>
              <a:buChar char="•"/>
            </a:pPr>
            <a:r>
              <a:rPr lang="en-US" sz="2000" dirty="0">
                <a:solidFill>
                  <a:schemeClr val="tx1"/>
                </a:solidFill>
                <a:latin typeface="+mn-lt"/>
              </a:rPr>
              <a:t>Internal Medicine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7098030" cy="436880"/>
          </a:xfrm>
          <a:prstGeom prst="rect">
            <a:avLst/>
          </a:prstGeom>
        </p:spPr>
        <p:txBody>
          <a:bodyPr vert="horz" wrap="square" lIns="0" tIns="12700" rIns="0" bIns="0" rtlCol="0">
            <a:spAutoFit/>
          </a:bodyPr>
          <a:lstStyle/>
          <a:p>
            <a:pPr marL="12700">
              <a:lnSpc>
                <a:spcPct val="100000"/>
              </a:lnSpc>
              <a:spcBef>
                <a:spcPts val="100"/>
              </a:spcBef>
            </a:pPr>
            <a:r>
              <a:rPr dirty="0"/>
              <a:t>Opening Without Payer Contracts in Place</a:t>
            </a:r>
          </a:p>
        </p:txBody>
      </p:sp>
      <p:sp>
        <p:nvSpPr>
          <p:cNvPr id="4" name="Text Placeholder 7">
            <a:extLst>
              <a:ext uri="{FF2B5EF4-FFF2-40B4-BE49-F238E27FC236}">
                <a16:creationId xmlns:a16="http://schemas.microsoft.com/office/drawing/2014/main" id="{97D3D239-9FBF-C89D-0D60-6015D3F6E241}"/>
              </a:ext>
            </a:extLst>
          </p:cNvPr>
          <p:cNvSpPr txBox="1">
            <a:spLocks/>
          </p:cNvSpPr>
          <p:nvPr/>
        </p:nvSpPr>
        <p:spPr>
          <a:xfrm>
            <a:off x="444500" y="1447800"/>
            <a:ext cx="6489700" cy="4114800"/>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Aft>
                <a:spcPts val="1200"/>
              </a:spcAft>
            </a:pPr>
            <a:r>
              <a:rPr lang="en-US" sz="2400" dirty="0">
                <a:solidFill>
                  <a:srgbClr val="D5A529"/>
                </a:solidFill>
                <a:latin typeface="+mj-lt"/>
              </a:rPr>
              <a:t>Marketing</a:t>
            </a:r>
          </a:p>
          <a:p>
            <a:pPr marL="800100" lvl="1" indent="-342900">
              <a:spcAft>
                <a:spcPts val="1200"/>
              </a:spcAft>
              <a:buFont typeface="Arial" panose="020B0604020202020204" pitchFamily="34" charset="0"/>
              <a:buChar char="•"/>
            </a:pPr>
            <a:r>
              <a:rPr lang="en-US" sz="2000" dirty="0">
                <a:solidFill>
                  <a:schemeClr val="tx1"/>
                </a:solidFill>
              </a:rPr>
              <a:t>This can leave a bad impression with new patients hoping to utilize services</a:t>
            </a:r>
          </a:p>
          <a:p>
            <a:pPr marL="800100" lvl="1" indent="-342900">
              <a:spcAft>
                <a:spcPts val="1200"/>
              </a:spcAft>
              <a:buFont typeface="Arial" panose="020B0604020202020204" pitchFamily="34" charset="0"/>
              <a:buChar char="•"/>
            </a:pPr>
            <a:r>
              <a:rPr lang="en-US" sz="2000" dirty="0">
                <a:solidFill>
                  <a:schemeClr val="tx1"/>
                </a:solidFill>
              </a:rPr>
              <a:t>“Once Out-of-Network, Always Out-of-Network”</a:t>
            </a:r>
          </a:p>
          <a:p>
            <a:pPr marL="1485900" lvl="2" indent="-342900">
              <a:spcAft>
                <a:spcPts val="1200"/>
              </a:spcAft>
            </a:pPr>
            <a:r>
              <a:rPr lang="en-US" sz="2000" dirty="0">
                <a:solidFill>
                  <a:schemeClr val="tx1"/>
                </a:solidFill>
              </a:rPr>
              <a:t>Consumers have long memories. This is true for patients in urgent care, as well</a:t>
            </a:r>
          </a:p>
          <a:p>
            <a:pPr>
              <a:spcAft>
                <a:spcPts val="1200"/>
              </a:spcAft>
            </a:pPr>
            <a:endParaRPr lang="en-US" sz="2800" dirty="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6E567-F8EF-97DC-6343-A860EA6333ED}"/>
            </a:ext>
          </a:extLst>
        </p:cNvPr>
        <p:cNvGrpSpPr/>
        <p:nvPr/>
      </p:nvGrpSpPr>
      <p:grpSpPr>
        <a:xfrm>
          <a:off x="0" y="0"/>
          <a:ext cx="0" cy="0"/>
          <a:chOff x="0" y="0"/>
          <a:chExt cx="0" cy="0"/>
        </a:xfrm>
      </p:grpSpPr>
      <p:sp>
        <p:nvSpPr>
          <p:cNvPr id="15" name="object 2">
            <a:extLst>
              <a:ext uri="{FF2B5EF4-FFF2-40B4-BE49-F238E27FC236}">
                <a16:creationId xmlns:a16="http://schemas.microsoft.com/office/drawing/2014/main" id="{FF26C86F-C663-5311-86C4-19BE7C70E7BA}"/>
              </a:ext>
            </a:extLst>
          </p:cNvPr>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16" name="object 3">
            <a:extLst>
              <a:ext uri="{FF2B5EF4-FFF2-40B4-BE49-F238E27FC236}">
                <a16:creationId xmlns:a16="http://schemas.microsoft.com/office/drawing/2014/main" id="{97D2403D-5670-A1B5-6CCE-DE5B26CC9376}"/>
              </a:ext>
            </a:extLst>
          </p:cNvPr>
          <p:cNvSpPr txBox="1">
            <a:spLocks/>
          </p:cNvSpPr>
          <p:nvPr/>
        </p:nvSpPr>
        <p:spPr>
          <a:xfrm>
            <a:off x="444500" y="594229"/>
            <a:ext cx="7098030" cy="436880"/>
          </a:xfrm>
          <a:prstGeom prst="rect">
            <a:avLst/>
          </a:prstGeom>
        </p:spPr>
        <p:txBody>
          <a:bodyPr vert="horz" wrap="square" lIns="0" tIns="12700" rIns="0" bIns="0" rtlCol="0">
            <a:spAutoFit/>
          </a:bodyPr>
          <a:lstStyle>
            <a:lvl1pPr>
              <a:defRPr>
                <a:latin typeface="+mj-lt"/>
                <a:ea typeface="+mj-ea"/>
                <a:cs typeface="+mj-cs"/>
              </a:defRPr>
            </a:lvl1pPr>
          </a:lstStyle>
          <a:p>
            <a:pPr marL="12700">
              <a:spcBef>
                <a:spcPts val="100"/>
              </a:spcBef>
            </a:pPr>
            <a:r>
              <a:rPr lang="en-US" sz="2700" dirty="0">
                <a:latin typeface="Heebo ExtraBold" pitchFamily="2" charset="-79"/>
              </a:rPr>
              <a:t>Opening Without Payer Contracts in Place</a:t>
            </a:r>
          </a:p>
        </p:txBody>
      </p:sp>
      <p:sp>
        <p:nvSpPr>
          <p:cNvPr id="17" name="Text Placeholder 7">
            <a:extLst>
              <a:ext uri="{FF2B5EF4-FFF2-40B4-BE49-F238E27FC236}">
                <a16:creationId xmlns:a16="http://schemas.microsoft.com/office/drawing/2014/main" id="{C66B4BC9-750C-C7A6-A524-E7813A754372}"/>
              </a:ext>
            </a:extLst>
          </p:cNvPr>
          <p:cNvSpPr txBox="1">
            <a:spLocks/>
          </p:cNvSpPr>
          <p:nvPr/>
        </p:nvSpPr>
        <p:spPr>
          <a:xfrm>
            <a:off x="444500" y="1447800"/>
            <a:ext cx="10833100" cy="4114800"/>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Aft>
                <a:spcPts val="600"/>
              </a:spcAft>
            </a:pPr>
            <a:r>
              <a:rPr lang="en-US" sz="2400" dirty="0">
                <a:solidFill>
                  <a:srgbClr val="D5A529"/>
                </a:solidFill>
                <a:latin typeface="+mj-lt"/>
              </a:rPr>
              <a:t>Interim Financial Policies</a:t>
            </a:r>
          </a:p>
          <a:p>
            <a:pPr marL="514350" indent="-514350">
              <a:spcAft>
                <a:spcPts val="600"/>
              </a:spcAft>
              <a:buFont typeface="+mj-lt"/>
              <a:buAutoNum type="arabicPeriod"/>
            </a:pPr>
            <a:r>
              <a:rPr lang="en-US" sz="2000" dirty="0">
                <a:solidFill>
                  <a:schemeClr val="tx1"/>
                </a:solidFill>
              </a:rPr>
              <a:t>Accept Co-pay and write-off remaining balance</a:t>
            </a:r>
          </a:p>
          <a:p>
            <a:pPr marL="971550" lvl="1" indent="-514350">
              <a:spcAft>
                <a:spcPts val="600"/>
              </a:spcAft>
              <a:buFont typeface="Arial" panose="020B0604020202020204" pitchFamily="34" charset="0"/>
              <a:buChar char="•"/>
            </a:pPr>
            <a:r>
              <a:rPr lang="en-US" sz="2000" dirty="0">
                <a:solidFill>
                  <a:schemeClr val="tx1"/>
                </a:solidFill>
              </a:rPr>
              <a:t>This is </a:t>
            </a:r>
            <a:r>
              <a:rPr lang="en-US" sz="2000" b="1" dirty="0">
                <a:solidFill>
                  <a:schemeClr val="tx1"/>
                </a:solidFill>
              </a:rPr>
              <a:t>only</a:t>
            </a:r>
            <a:r>
              <a:rPr lang="en-US" sz="2000" dirty="0">
                <a:solidFill>
                  <a:schemeClr val="tx1"/>
                </a:solidFill>
              </a:rPr>
              <a:t> recommended if the out-of-network status is known to be for a short period</a:t>
            </a:r>
          </a:p>
          <a:p>
            <a:pPr marL="514350" indent="-514350">
              <a:spcAft>
                <a:spcPts val="600"/>
              </a:spcAft>
              <a:buFont typeface="+mj-lt"/>
              <a:buAutoNum type="arabicPeriod"/>
            </a:pPr>
            <a:r>
              <a:rPr lang="en-US" sz="2000" dirty="0">
                <a:solidFill>
                  <a:schemeClr val="tx1"/>
                </a:solidFill>
              </a:rPr>
              <a:t>Submit Out-of-Network Claim</a:t>
            </a:r>
          </a:p>
          <a:p>
            <a:pPr marL="971550" lvl="1" indent="-514350">
              <a:spcAft>
                <a:spcPts val="600"/>
              </a:spcAft>
              <a:buFont typeface="Arial" panose="020B0604020202020204" pitchFamily="34" charset="0"/>
              <a:buChar char="•"/>
            </a:pPr>
            <a:r>
              <a:rPr lang="en-US" sz="2000" dirty="0">
                <a:solidFill>
                  <a:schemeClr val="tx1"/>
                </a:solidFill>
              </a:rPr>
              <a:t>Higher patient responsibility, as this will trigger OON benefits</a:t>
            </a:r>
          </a:p>
          <a:p>
            <a:pPr marL="971550" lvl="1" indent="-514350">
              <a:spcAft>
                <a:spcPts val="600"/>
              </a:spcAft>
              <a:buFont typeface="Arial" panose="020B0604020202020204" pitchFamily="34" charset="0"/>
              <a:buChar char="•"/>
            </a:pPr>
            <a:r>
              <a:rPr lang="en-US" sz="2000" dirty="0">
                <a:solidFill>
                  <a:schemeClr val="tx1"/>
                </a:solidFill>
              </a:rPr>
              <a:t>Time-consuming for staff to manage claim between payer and patient</a:t>
            </a:r>
          </a:p>
          <a:p>
            <a:pPr marL="971550" lvl="1" indent="-514350">
              <a:spcAft>
                <a:spcPts val="600"/>
              </a:spcAft>
              <a:buFont typeface="Arial" panose="020B0604020202020204" pitchFamily="34" charset="0"/>
              <a:buChar char="•"/>
            </a:pPr>
            <a:r>
              <a:rPr lang="en-US" sz="2000" dirty="0">
                <a:solidFill>
                  <a:schemeClr val="tx1"/>
                </a:solidFill>
              </a:rPr>
              <a:t>Leads to delayed collections; negatively impacts cash-flow</a:t>
            </a:r>
          </a:p>
          <a:p>
            <a:pPr marL="514350" indent="-514350">
              <a:spcAft>
                <a:spcPts val="600"/>
              </a:spcAft>
              <a:buFont typeface="+mj-lt"/>
              <a:buAutoNum type="arabicPeriod"/>
            </a:pPr>
            <a:r>
              <a:rPr lang="en-US" sz="2000" dirty="0">
                <a:solidFill>
                  <a:schemeClr val="tx1"/>
                </a:solidFill>
              </a:rPr>
              <a:t>Patient Pays Self-Pay Rate</a:t>
            </a:r>
          </a:p>
          <a:p>
            <a:pPr marL="971550" lvl="1" indent="-514350">
              <a:spcAft>
                <a:spcPts val="600"/>
              </a:spcAft>
              <a:buFont typeface="Arial" panose="020B0604020202020204" pitchFamily="34" charset="0"/>
              <a:buChar char="•"/>
            </a:pPr>
            <a:r>
              <a:rPr lang="en-US" sz="2000" dirty="0">
                <a:solidFill>
                  <a:schemeClr val="tx1"/>
                </a:solidFill>
              </a:rPr>
              <a:t>Removes complexities of OON process and generates same-day revenue for services provided</a:t>
            </a:r>
          </a:p>
          <a:p>
            <a:pPr marL="514350" indent="-514350">
              <a:spcAft>
                <a:spcPts val="600"/>
              </a:spcAft>
              <a:buFont typeface="+mj-lt"/>
              <a:buAutoNum type="arabicPeriod"/>
            </a:pPr>
            <a:r>
              <a:rPr lang="en-US" sz="2000" dirty="0">
                <a:solidFill>
                  <a:schemeClr val="tx1"/>
                </a:solidFill>
              </a:rPr>
              <a:t>See patient, but hold claim and retro date submission to payer</a:t>
            </a:r>
          </a:p>
          <a:p>
            <a:pPr marL="1028700" lvl="1" indent="-571500">
              <a:spcAft>
                <a:spcPts val="600"/>
              </a:spcAft>
              <a:buFont typeface="Arial" panose="020B0604020202020204" pitchFamily="34" charset="0"/>
              <a:buChar char="•"/>
            </a:pPr>
            <a:r>
              <a:rPr lang="en-US" sz="2000" b="1" dirty="0">
                <a:solidFill>
                  <a:srgbClr val="D5A529"/>
                </a:solidFill>
                <a:latin typeface="+mj-lt"/>
              </a:rPr>
              <a:t>This is generally only acceptable for government payers (i.e. Medicare, Medicaid). Most commercial payers will NOT allow this practice.</a:t>
            </a:r>
          </a:p>
        </p:txBody>
      </p:sp>
      <p:sp>
        <p:nvSpPr>
          <p:cNvPr id="2" name="Holder 6">
            <a:extLst>
              <a:ext uri="{FF2B5EF4-FFF2-40B4-BE49-F238E27FC236}">
                <a16:creationId xmlns:a16="http://schemas.microsoft.com/office/drawing/2014/main" id="{C3190777-9FB1-867F-0516-2C4A2D3921FB}"/>
              </a:ext>
            </a:extLst>
          </p:cNvPr>
          <p:cNvSpPr txBox="1">
            <a:spLocks/>
          </p:cNvSpPr>
          <p:nvPr/>
        </p:nvSpPr>
        <p:spPr>
          <a:xfrm>
            <a:off x="11739855" y="6527496"/>
            <a:ext cx="225425" cy="194309"/>
          </a:xfrm>
          <a:prstGeom prst="rect">
            <a:avLst/>
          </a:prstGeom>
        </p:spPr>
        <p:txBody>
          <a:bodyPr lIns="0" tIns="0" rIns="0" bIns="0"/>
          <a:lstStyle>
            <a:defPPr>
              <a:defRPr kern="0"/>
            </a:defPPr>
            <a:lvl1pPr>
              <a:defRPr sz="1000" b="1" i="0">
                <a:solidFill>
                  <a:srgbClr val="231F20"/>
                </a:solidFill>
                <a:latin typeface="Montserrat SemiBold"/>
                <a:cs typeface="Montserrat SemiBold"/>
              </a:defRPr>
            </a:lvl1pPr>
          </a:lstStyle>
          <a:p>
            <a:pPr marL="38100">
              <a:spcBef>
                <a:spcPts val="165"/>
              </a:spcBef>
            </a:pPr>
            <a:fld id="{81D60167-4931-47E6-BA6A-407CBD079E47}" type="slidenum">
              <a:rPr lang="en-US" spc="-25" smtClean="0"/>
              <a:pPr marL="38100">
                <a:spcBef>
                  <a:spcPts val="165"/>
                </a:spcBef>
              </a:pPr>
              <a:t>33</a:t>
            </a:fld>
            <a:endParaRPr lang="en-US" spc="-25" dirty="0"/>
          </a:p>
        </p:txBody>
      </p:sp>
    </p:spTree>
    <p:extLst>
      <p:ext uri="{BB962C8B-B14F-4D97-AF65-F5344CB8AC3E}">
        <p14:creationId xmlns:p14="http://schemas.microsoft.com/office/powerpoint/2010/main" val="124940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Net Revenue Per Patient: State Rankings</a:t>
            </a:r>
          </a:p>
        </p:txBody>
      </p:sp>
      <p:pic>
        <p:nvPicPr>
          <p:cNvPr id="4" name="Picture 3">
            <a:extLst>
              <a:ext uri="{FF2B5EF4-FFF2-40B4-BE49-F238E27FC236}">
                <a16:creationId xmlns:a16="http://schemas.microsoft.com/office/drawing/2014/main" id="{D4B367D7-7C19-0D78-6E02-54A07DD2F5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24100" y="1348364"/>
            <a:ext cx="7543800" cy="541975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Payer Mix by State</a:t>
            </a:r>
          </a:p>
        </p:txBody>
      </p:sp>
      <p:graphicFrame>
        <p:nvGraphicFramePr>
          <p:cNvPr id="6" name="Table 5">
            <a:extLst>
              <a:ext uri="{FF2B5EF4-FFF2-40B4-BE49-F238E27FC236}">
                <a16:creationId xmlns:a16="http://schemas.microsoft.com/office/drawing/2014/main" id="{652EEC74-936D-10C2-F2F2-7C1AF5C9B792}"/>
              </a:ext>
            </a:extLst>
          </p:cNvPr>
          <p:cNvGraphicFramePr>
            <a:graphicFrameLocks noGrp="1"/>
          </p:cNvGraphicFramePr>
          <p:nvPr>
            <p:extLst>
              <p:ext uri="{D42A27DB-BD31-4B8C-83A1-F6EECF244321}">
                <p14:modId xmlns:p14="http://schemas.microsoft.com/office/powerpoint/2010/main" val="311113314"/>
              </p:ext>
            </p:extLst>
          </p:nvPr>
        </p:nvGraphicFramePr>
        <p:xfrm>
          <a:off x="444500" y="1356922"/>
          <a:ext cx="11149666" cy="4950342"/>
        </p:xfrm>
        <a:graphic>
          <a:graphicData uri="http://schemas.openxmlformats.org/drawingml/2006/table">
            <a:tbl>
              <a:tblPr firstRow="1" bandRow="1"/>
              <a:tblGrid>
                <a:gridCol w="1989060">
                  <a:extLst>
                    <a:ext uri="{9D8B030D-6E8A-4147-A177-3AD203B41FA5}">
                      <a16:colId xmlns:a16="http://schemas.microsoft.com/office/drawing/2014/main" val="2715056996"/>
                    </a:ext>
                  </a:extLst>
                </a:gridCol>
                <a:gridCol w="1477265">
                  <a:extLst>
                    <a:ext uri="{9D8B030D-6E8A-4147-A177-3AD203B41FA5}">
                      <a16:colId xmlns:a16="http://schemas.microsoft.com/office/drawing/2014/main" val="603284030"/>
                    </a:ext>
                  </a:extLst>
                </a:gridCol>
                <a:gridCol w="1707736">
                  <a:extLst>
                    <a:ext uri="{9D8B030D-6E8A-4147-A177-3AD203B41FA5}">
                      <a16:colId xmlns:a16="http://schemas.microsoft.com/office/drawing/2014/main" val="2838907133"/>
                    </a:ext>
                  </a:extLst>
                </a:gridCol>
                <a:gridCol w="1902498">
                  <a:extLst>
                    <a:ext uri="{9D8B030D-6E8A-4147-A177-3AD203B41FA5}">
                      <a16:colId xmlns:a16="http://schemas.microsoft.com/office/drawing/2014/main" val="3144979551"/>
                    </a:ext>
                  </a:extLst>
                </a:gridCol>
                <a:gridCol w="1177006">
                  <a:extLst>
                    <a:ext uri="{9D8B030D-6E8A-4147-A177-3AD203B41FA5}">
                      <a16:colId xmlns:a16="http://schemas.microsoft.com/office/drawing/2014/main" val="979638341"/>
                    </a:ext>
                  </a:extLst>
                </a:gridCol>
                <a:gridCol w="1512972">
                  <a:extLst>
                    <a:ext uri="{9D8B030D-6E8A-4147-A177-3AD203B41FA5}">
                      <a16:colId xmlns:a16="http://schemas.microsoft.com/office/drawing/2014/main" val="1306984565"/>
                    </a:ext>
                  </a:extLst>
                </a:gridCol>
                <a:gridCol w="1383129">
                  <a:extLst>
                    <a:ext uri="{9D8B030D-6E8A-4147-A177-3AD203B41FA5}">
                      <a16:colId xmlns:a16="http://schemas.microsoft.com/office/drawing/2014/main" val="3699431537"/>
                    </a:ext>
                  </a:extLst>
                </a:gridCol>
              </a:tblGrid>
              <a:tr h="275019">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State</a:t>
                      </a:r>
                      <a:endParaRPr lang="en-US" sz="1400" b="1"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Commercial</a:t>
                      </a:r>
                      <a:endParaRPr lang="en-US" sz="1400" b="1"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Health Exchange</a:t>
                      </a:r>
                      <a:endParaRPr lang="en-US" sz="1400" b="1"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Managed Medicaid</a:t>
                      </a:r>
                      <a:endParaRPr lang="en-US" sz="1400" b="1"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Medicare</a:t>
                      </a:r>
                      <a:endParaRPr lang="en-US" sz="1400" b="1"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State Medicaid</a:t>
                      </a:r>
                      <a:endParaRPr lang="en-US" sz="1400" b="1"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Medical Lives</a:t>
                      </a:r>
                      <a:endParaRPr lang="en-US" sz="1400" b="1"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extLst>
                  <a:ext uri="{0D108BD9-81ED-4DB2-BD59-A6C34878D82A}">
                    <a16:rowId xmlns:a16="http://schemas.microsoft.com/office/drawing/2014/main" val="2929704249"/>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Alabama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19%</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19%</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2122581616"/>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Alaska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13%</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976658402"/>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Arizona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2100771500"/>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Arkansas</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621537532"/>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California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365446874"/>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Colorado</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4069036260"/>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Connecticut</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19%</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801433055"/>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District of Columbia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88%</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286237072"/>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Delaware</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13%</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264076652"/>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Florida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42%</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3451445401"/>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Georgia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490635505"/>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Hawaii</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28%</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3728970679"/>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Idaho</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9%</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32%</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730576155"/>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Illinois</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18%</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16874866"/>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Indiana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848189512"/>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Iowa</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65%</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8%</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964924344"/>
                  </a:ext>
                </a:extLst>
              </a:tr>
              <a:tr h="275019">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Kansas</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16%</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dirty="0">
                          <a:effectLst/>
                        </a:rPr>
                        <a:t>100%</a:t>
                      </a:r>
                      <a:endParaRPr lang="en-US" sz="1400" b="0" i="0" u="none" strike="noStrike" dirty="0">
                        <a:solidFill>
                          <a:srgbClr val="000000"/>
                        </a:solidFill>
                        <a:effectLst/>
                        <a:latin typeface="Aptos Narrow" panose="020B0004020202020204" pitchFamily="34" charset="0"/>
                      </a:endParaRPr>
                    </a:p>
                  </a:txBody>
                  <a:tcPr marL="9893" marR="9893" marT="9893"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938455737"/>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lang="en-US" dirty="0"/>
              <a:t>Payer Mix by State</a:t>
            </a:r>
            <a:endParaRPr spc="-105" dirty="0"/>
          </a:p>
        </p:txBody>
      </p:sp>
      <p:graphicFrame>
        <p:nvGraphicFramePr>
          <p:cNvPr id="4" name="Table 3">
            <a:extLst>
              <a:ext uri="{FF2B5EF4-FFF2-40B4-BE49-F238E27FC236}">
                <a16:creationId xmlns:a16="http://schemas.microsoft.com/office/drawing/2014/main" id="{D908F895-DD88-2264-D9A6-91E72EFB8CFF}"/>
              </a:ext>
            </a:extLst>
          </p:cNvPr>
          <p:cNvGraphicFramePr>
            <a:graphicFrameLocks noGrp="1"/>
          </p:cNvGraphicFramePr>
          <p:nvPr>
            <p:extLst>
              <p:ext uri="{D42A27DB-BD31-4B8C-83A1-F6EECF244321}">
                <p14:modId xmlns:p14="http://schemas.microsoft.com/office/powerpoint/2010/main" val="737426999"/>
              </p:ext>
            </p:extLst>
          </p:nvPr>
        </p:nvGraphicFramePr>
        <p:xfrm>
          <a:off x="457200" y="1371600"/>
          <a:ext cx="11048999" cy="5014890"/>
        </p:xfrm>
        <a:graphic>
          <a:graphicData uri="http://schemas.openxmlformats.org/drawingml/2006/table">
            <a:tbl>
              <a:tblPr firstRow="1" bandRow="1"/>
              <a:tblGrid>
                <a:gridCol w="1970992">
                  <a:extLst>
                    <a:ext uri="{9D8B030D-6E8A-4147-A177-3AD203B41FA5}">
                      <a16:colId xmlns:a16="http://schemas.microsoft.com/office/drawing/2014/main" val="2405585136"/>
                    </a:ext>
                  </a:extLst>
                </a:gridCol>
                <a:gridCol w="1463959">
                  <a:extLst>
                    <a:ext uri="{9D8B030D-6E8A-4147-A177-3AD203B41FA5}">
                      <a16:colId xmlns:a16="http://schemas.microsoft.com/office/drawing/2014/main" val="3154842947"/>
                    </a:ext>
                  </a:extLst>
                </a:gridCol>
                <a:gridCol w="1692284">
                  <a:extLst>
                    <a:ext uri="{9D8B030D-6E8A-4147-A177-3AD203B41FA5}">
                      <a16:colId xmlns:a16="http://schemas.microsoft.com/office/drawing/2014/main" val="687107241"/>
                    </a:ext>
                  </a:extLst>
                </a:gridCol>
                <a:gridCol w="1885236">
                  <a:extLst>
                    <a:ext uri="{9D8B030D-6E8A-4147-A177-3AD203B41FA5}">
                      <a16:colId xmlns:a16="http://schemas.microsoft.com/office/drawing/2014/main" val="3162855016"/>
                    </a:ext>
                  </a:extLst>
                </a:gridCol>
                <a:gridCol w="1166494">
                  <a:extLst>
                    <a:ext uri="{9D8B030D-6E8A-4147-A177-3AD203B41FA5}">
                      <a16:colId xmlns:a16="http://schemas.microsoft.com/office/drawing/2014/main" val="3028635146"/>
                    </a:ext>
                  </a:extLst>
                </a:gridCol>
                <a:gridCol w="1499334">
                  <a:extLst>
                    <a:ext uri="{9D8B030D-6E8A-4147-A177-3AD203B41FA5}">
                      <a16:colId xmlns:a16="http://schemas.microsoft.com/office/drawing/2014/main" val="3979459398"/>
                    </a:ext>
                  </a:extLst>
                </a:gridCol>
                <a:gridCol w="1370700">
                  <a:extLst>
                    <a:ext uri="{9D8B030D-6E8A-4147-A177-3AD203B41FA5}">
                      <a16:colId xmlns:a16="http://schemas.microsoft.com/office/drawing/2014/main" val="1289855961"/>
                    </a:ext>
                  </a:extLst>
                </a:gridCol>
              </a:tblGrid>
              <a:tr h="278605">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dirty="0">
                          <a:effectLst/>
                        </a:rPr>
                        <a:t>State</a:t>
                      </a:r>
                      <a:endParaRPr lang="en-US" sz="1400" b="1" i="0" u="none" strike="noStrike" dirty="0">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Commercial</a:t>
                      </a:r>
                      <a:endParaRPr lang="en-US" sz="1400" b="1"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Health Exchange</a:t>
                      </a:r>
                      <a:endParaRPr lang="en-US" sz="1400" b="1"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Managed Medicaid</a:t>
                      </a:r>
                      <a:endParaRPr lang="en-US" sz="1400" b="1"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Medicare</a:t>
                      </a:r>
                      <a:endParaRPr lang="en-US" sz="1400" b="1"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State Medicaid</a:t>
                      </a:r>
                      <a:endParaRPr lang="en-US" sz="1400" b="1"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Medical Lives</a:t>
                      </a:r>
                      <a:endParaRPr lang="en-US" sz="1400" b="1"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extLst>
                  <a:ext uri="{0D108BD9-81ED-4DB2-BD59-A6C34878D82A}">
                    <a16:rowId xmlns:a16="http://schemas.microsoft.com/office/drawing/2014/main" val="1297633549"/>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Kansas</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751557734"/>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Kentucky</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669839868"/>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Louisiana</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19%</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2946007262"/>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Maine</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137201872"/>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Maryland</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28%</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dirty="0">
                          <a:effectLst/>
                        </a:rPr>
                        <a:t>100%</a:t>
                      </a:r>
                      <a:endParaRPr lang="en-US" sz="1400" b="0" i="0" u="none" strike="noStrike" dirty="0">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370255402"/>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Massachusetts</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9%</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114183835"/>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Michigan</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33%</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18%</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317961580"/>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Minnesota</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19%</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3088358198"/>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Mississippi</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45%</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18%</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4223812838"/>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Missouri</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58%</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13%</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772956591"/>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Montana</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8%</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28%</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556162854"/>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Nebraska</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8%</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986095061"/>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Nevada</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407266289"/>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New Hampshire</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3213642573"/>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New Jersey</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16%</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803014081"/>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New Mexico</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35%</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4067634868"/>
                  </a:ext>
                </a:extLst>
              </a:tr>
              <a:tr h="2786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New York</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55%</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27%</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9%</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dirty="0">
                          <a:effectLst/>
                        </a:rPr>
                        <a:t>100%</a:t>
                      </a:r>
                      <a:endParaRPr lang="en-US" sz="1400" b="0" i="0" u="none" strike="noStrike" dirty="0">
                        <a:solidFill>
                          <a:srgbClr val="000000"/>
                        </a:solidFill>
                        <a:effectLst/>
                        <a:latin typeface="Aptos Narrow" panose="020B0004020202020204" pitchFamily="34" charset="0"/>
                      </a:endParaRPr>
                    </a:p>
                  </a:txBody>
                  <a:tcPr marL="10021" marR="10021" marT="1002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23103759"/>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lang="en-US" dirty="0"/>
              <a:t>Payer Mix by State</a:t>
            </a:r>
            <a:endParaRPr spc="-105" dirty="0"/>
          </a:p>
        </p:txBody>
      </p:sp>
      <p:graphicFrame>
        <p:nvGraphicFramePr>
          <p:cNvPr id="5" name="Table 4">
            <a:extLst>
              <a:ext uri="{FF2B5EF4-FFF2-40B4-BE49-F238E27FC236}">
                <a16:creationId xmlns:a16="http://schemas.microsoft.com/office/drawing/2014/main" id="{851FC15F-D28C-8A9B-B5DC-F5397C97BCF6}"/>
              </a:ext>
            </a:extLst>
          </p:cNvPr>
          <p:cNvGraphicFramePr>
            <a:graphicFrameLocks noGrp="1"/>
          </p:cNvGraphicFramePr>
          <p:nvPr>
            <p:extLst>
              <p:ext uri="{D42A27DB-BD31-4B8C-83A1-F6EECF244321}">
                <p14:modId xmlns:p14="http://schemas.microsoft.com/office/powerpoint/2010/main" val="2343089321"/>
              </p:ext>
            </p:extLst>
          </p:nvPr>
        </p:nvGraphicFramePr>
        <p:xfrm>
          <a:off x="444498" y="1369622"/>
          <a:ext cx="10883267" cy="5072848"/>
        </p:xfrm>
        <a:graphic>
          <a:graphicData uri="http://schemas.openxmlformats.org/drawingml/2006/table">
            <a:tbl>
              <a:tblPr firstRow="1" bandRow="1"/>
              <a:tblGrid>
                <a:gridCol w="1941562">
                  <a:extLst>
                    <a:ext uri="{9D8B030D-6E8A-4147-A177-3AD203B41FA5}">
                      <a16:colId xmlns:a16="http://schemas.microsoft.com/office/drawing/2014/main" val="2505059287"/>
                    </a:ext>
                  </a:extLst>
                </a:gridCol>
                <a:gridCol w="1441961">
                  <a:extLst>
                    <a:ext uri="{9D8B030D-6E8A-4147-A177-3AD203B41FA5}">
                      <a16:colId xmlns:a16="http://schemas.microsoft.com/office/drawing/2014/main" val="2011410425"/>
                    </a:ext>
                  </a:extLst>
                </a:gridCol>
                <a:gridCol w="1666940">
                  <a:extLst>
                    <a:ext uri="{9D8B030D-6E8A-4147-A177-3AD203B41FA5}">
                      <a16:colId xmlns:a16="http://schemas.microsoft.com/office/drawing/2014/main" val="320638605"/>
                    </a:ext>
                  </a:extLst>
                </a:gridCol>
                <a:gridCol w="1857063">
                  <a:extLst>
                    <a:ext uri="{9D8B030D-6E8A-4147-A177-3AD203B41FA5}">
                      <a16:colId xmlns:a16="http://schemas.microsoft.com/office/drawing/2014/main" val="1764703171"/>
                    </a:ext>
                  </a:extLst>
                </a:gridCol>
                <a:gridCol w="1148856">
                  <a:extLst>
                    <a:ext uri="{9D8B030D-6E8A-4147-A177-3AD203B41FA5}">
                      <a16:colId xmlns:a16="http://schemas.microsoft.com/office/drawing/2014/main" val="216986162"/>
                    </a:ext>
                  </a:extLst>
                </a:gridCol>
                <a:gridCol w="1476816">
                  <a:extLst>
                    <a:ext uri="{9D8B030D-6E8A-4147-A177-3AD203B41FA5}">
                      <a16:colId xmlns:a16="http://schemas.microsoft.com/office/drawing/2014/main" val="1128092445"/>
                    </a:ext>
                  </a:extLst>
                </a:gridCol>
                <a:gridCol w="1350069">
                  <a:extLst>
                    <a:ext uri="{9D8B030D-6E8A-4147-A177-3AD203B41FA5}">
                      <a16:colId xmlns:a16="http://schemas.microsoft.com/office/drawing/2014/main" val="762635748"/>
                    </a:ext>
                  </a:extLst>
                </a:gridCol>
              </a:tblGrid>
              <a:tr h="266992">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State</a:t>
                      </a:r>
                      <a:endParaRPr lang="en-US" sz="1400" b="1"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Commercial</a:t>
                      </a:r>
                      <a:endParaRPr lang="en-US" sz="1400" b="1"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Health Exchange</a:t>
                      </a:r>
                      <a:endParaRPr lang="en-US" sz="1400" b="1"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Managed Medicaid</a:t>
                      </a:r>
                      <a:endParaRPr lang="en-US" sz="1400" b="1"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Medicare</a:t>
                      </a:r>
                      <a:endParaRPr lang="en-US" sz="1400" b="1"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State Medicaid</a:t>
                      </a:r>
                      <a:endParaRPr lang="en-US" sz="1400" b="1"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algn="l" fontAlgn="b"/>
                      <a:r>
                        <a:rPr lang="en-US" sz="1400" u="none" strike="noStrike">
                          <a:effectLst/>
                        </a:rPr>
                        <a:t>Medical Lives</a:t>
                      </a:r>
                      <a:endParaRPr lang="en-US" sz="1400" b="1"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extLst>
                  <a:ext uri="{0D108BD9-81ED-4DB2-BD59-A6C34878D82A}">
                    <a16:rowId xmlns:a16="http://schemas.microsoft.com/office/drawing/2014/main" val="2754544622"/>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North Carolina</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37%</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25%</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277617586"/>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North Dakota</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16%</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11%</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626471427"/>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Ohio</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18%</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2851509283"/>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Oklahoma</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8%</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19%</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445016860"/>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Oregon</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45%</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2468959094"/>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Pennsylvania</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56%</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19%</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3810266242"/>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Rhode Island</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48%</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25%</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18%</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927982430"/>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South Carolina</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3157230456"/>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South Dakota</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59%</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933946352"/>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Tennessee</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8%</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21%</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19%</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794975392"/>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Texas</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16%</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612848885"/>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Utah</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934802482"/>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Vermont</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29%</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4168923871"/>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Virginia</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56%</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18%</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4037097115"/>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Washington</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67%</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18%</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795369394"/>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West Virginia</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34%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28%</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3104955561"/>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Wisconsin</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52%</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23%</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17%</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100%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175852378"/>
                  </a:ext>
                </a:extLst>
              </a:tr>
              <a:tr h="26699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l" fontAlgn="b"/>
                      <a:r>
                        <a:rPr lang="en-US" sz="1400" u="none" strike="noStrike">
                          <a:effectLst/>
                        </a:rPr>
                        <a:t>Wyoming</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44%</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11%</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25%</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a:effectLst/>
                        </a:rPr>
                        <a:t>20%</a:t>
                      </a:r>
                      <a:endParaRPr lang="en-US" sz="1400" b="0" i="0" u="none" strike="noStrike">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algn="r" fontAlgn="b"/>
                      <a:r>
                        <a:rPr lang="en-US" sz="1400" u="none" strike="noStrike" dirty="0">
                          <a:effectLst/>
                        </a:rPr>
                        <a:t>100%</a:t>
                      </a:r>
                      <a:endParaRPr lang="en-US" sz="1400" b="0" i="0" u="none" strike="noStrike" dirty="0">
                        <a:solidFill>
                          <a:srgbClr val="000000"/>
                        </a:solidFill>
                        <a:effectLst/>
                        <a:latin typeface="Aptos Narrow" panose="020B0004020202020204" pitchFamily="34" charset="0"/>
                      </a:endParaRPr>
                    </a:p>
                  </a:txBody>
                  <a:tcPr marL="9604" marR="9604" marT="960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493149590"/>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4242435" cy="436880"/>
          </a:xfrm>
          <a:prstGeom prst="rect">
            <a:avLst/>
          </a:prstGeom>
        </p:spPr>
        <p:txBody>
          <a:bodyPr vert="horz" wrap="square" lIns="0" tIns="12700" rIns="0" bIns="0" rtlCol="0">
            <a:spAutoFit/>
          </a:bodyPr>
          <a:lstStyle/>
          <a:p>
            <a:pPr marL="12700">
              <a:lnSpc>
                <a:spcPct val="100000"/>
              </a:lnSpc>
              <a:spcBef>
                <a:spcPts val="100"/>
              </a:spcBef>
            </a:pPr>
            <a:r>
              <a:rPr dirty="0"/>
              <a:t>Payer Transparency Data</a:t>
            </a:r>
          </a:p>
        </p:txBody>
      </p:sp>
      <p:pic>
        <p:nvPicPr>
          <p:cNvPr id="4" name="Picture 3">
            <a:extLst>
              <a:ext uri="{FF2B5EF4-FFF2-40B4-BE49-F238E27FC236}">
                <a16:creationId xmlns:a16="http://schemas.microsoft.com/office/drawing/2014/main" id="{996609E6-C83E-DBD2-28A9-74BB30A0D3E5}"/>
              </a:ext>
            </a:extLst>
          </p:cNvPr>
          <p:cNvPicPr>
            <a:picLocks noChangeAspect="1"/>
          </p:cNvPicPr>
          <p:nvPr/>
        </p:nvPicPr>
        <p:blipFill>
          <a:blip r:embed="rId2"/>
          <a:stretch>
            <a:fillRect/>
          </a:stretch>
        </p:blipFill>
        <p:spPr>
          <a:xfrm>
            <a:off x="457200" y="1447799"/>
            <a:ext cx="10972800" cy="503073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E649-2A80-5EEB-92AF-EC65488F3EA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11C0CA6-C153-1ECB-849A-1416440759A5}"/>
              </a:ext>
            </a:extLst>
          </p:cNvPr>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a:extLst>
              <a:ext uri="{FF2B5EF4-FFF2-40B4-BE49-F238E27FC236}">
                <a16:creationId xmlns:a16="http://schemas.microsoft.com/office/drawing/2014/main" id="{B650826D-6429-5BD2-88C6-87B4640DB8A2}"/>
              </a:ext>
            </a:extLst>
          </p:cNvPr>
          <p:cNvSpPr txBox="1">
            <a:spLocks noGrp="1"/>
          </p:cNvSpPr>
          <p:nvPr>
            <p:ph type="title"/>
          </p:nvPr>
        </p:nvSpPr>
        <p:spPr>
          <a:xfrm>
            <a:off x="444500" y="594229"/>
            <a:ext cx="7327900" cy="428322"/>
          </a:xfrm>
          <a:prstGeom prst="rect">
            <a:avLst/>
          </a:prstGeom>
        </p:spPr>
        <p:txBody>
          <a:bodyPr vert="horz" wrap="square" lIns="0" tIns="12700" rIns="0" bIns="0" rtlCol="0">
            <a:spAutoFit/>
          </a:bodyPr>
          <a:lstStyle/>
          <a:p>
            <a:pPr marL="12700">
              <a:lnSpc>
                <a:spcPct val="100000"/>
              </a:lnSpc>
              <a:spcBef>
                <a:spcPts val="100"/>
              </a:spcBef>
            </a:pPr>
            <a:r>
              <a:rPr lang="en-US" dirty="0"/>
              <a:t>Factors That Determine Contractual Rate</a:t>
            </a:r>
            <a:endParaRPr dirty="0"/>
          </a:p>
        </p:txBody>
      </p:sp>
      <p:sp>
        <p:nvSpPr>
          <p:cNvPr id="5" name="TextBox 4">
            <a:extLst>
              <a:ext uri="{FF2B5EF4-FFF2-40B4-BE49-F238E27FC236}">
                <a16:creationId xmlns:a16="http://schemas.microsoft.com/office/drawing/2014/main" id="{E5C7F2D2-E4EC-0531-19F5-2EF8F140D06B}"/>
              </a:ext>
            </a:extLst>
          </p:cNvPr>
          <p:cNvSpPr txBox="1"/>
          <p:nvPr/>
        </p:nvSpPr>
        <p:spPr>
          <a:xfrm>
            <a:off x="444500" y="1403390"/>
            <a:ext cx="6096000" cy="3939540"/>
          </a:xfrm>
          <a:prstGeom prst="rect">
            <a:avLst/>
          </a:prstGeom>
          <a:noFill/>
        </p:spPr>
        <p:txBody>
          <a:bodyPr wrap="square">
            <a:spAutoFit/>
          </a:bodyPr>
          <a:lstStyle/>
          <a:p>
            <a:pPr marL="457200" indent="-457200">
              <a:spcAft>
                <a:spcPts val="1800"/>
              </a:spcAft>
              <a:buFont typeface="Arial" panose="020B0604020202020204" pitchFamily="34" charset="0"/>
              <a:buChar char="•"/>
            </a:pPr>
            <a:r>
              <a:rPr lang="en-US" sz="2000" dirty="0">
                <a:latin typeface="+mn-lt"/>
              </a:rPr>
              <a:t>Year contracts first put into place</a:t>
            </a:r>
          </a:p>
          <a:p>
            <a:pPr marL="457200" indent="-457200">
              <a:spcAft>
                <a:spcPts val="1800"/>
              </a:spcAft>
              <a:buFont typeface="Arial" panose="020B0604020202020204" pitchFamily="34" charset="0"/>
              <a:buChar char="•"/>
            </a:pPr>
            <a:r>
              <a:rPr lang="en-US" sz="2000" dirty="0">
                <a:latin typeface="+mn-lt"/>
              </a:rPr>
              <a:t>Original terms or renegotiations</a:t>
            </a:r>
          </a:p>
          <a:p>
            <a:pPr marL="457200" indent="-457200">
              <a:spcAft>
                <a:spcPts val="1800"/>
              </a:spcAft>
              <a:buFont typeface="Arial" panose="020B0604020202020204" pitchFamily="34" charset="0"/>
              <a:buChar char="•"/>
            </a:pPr>
            <a:r>
              <a:rPr lang="en-US" sz="2000" dirty="0">
                <a:latin typeface="+mn-lt"/>
              </a:rPr>
              <a:t>Fee-for-service or case rate</a:t>
            </a:r>
          </a:p>
          <a:p>
            <a:pPr marL="457200" indent="-457200">
              <a:spcAft>
                <a:spcPts val="1800"/>
              </a:spcAft>
              <a:buFont typeface="Arial" panose="020B0604020202020204" pitchFamily="34" charset="0"/>
              <a:buChar char="•"/>
            </a:pPr>
            <a:r>
              <a:rPr lang="en-US" sz="2000" dirty="0">
                <a:latin typeface="+mn-lt"/>
              </a:rPr>
              <a:t>Network access and saturation</a:t>
            </a:r>
          </a:p>
          <a:p>
            <a:pPr marL="457200" indent="-457200">
              <a:spcAft>
                <a:spcPts val="1800"/>
              </a:spcAft>
              <a:buFont typeface="Arial" panose="020B0604020202020204" pitchFamily="34" charset="0"/>
              <a:buChar char="•"/>
            </a:pPr>
            <a:r>
              <a:rPr lang="en-US" sz="2000" dirty="0">
                <a:latin typeface="+mn-lt"/>
              </a:rPr>
              <a:t>Competition willing to take rates</a:t>
            </a:r>
          </a:p>
          <a:p>
            <a:pPr marL="457200" indent="-457200">
              <a:spcAft>
                <a:spcPts val="1800"/>
              </a:spcAft>
              <a:buFont typeface="Arial" panose="020B0604020202020204" pitchFamily="34" charset="0"/>
              <a:buChar char="•"/>
            </a:pPr>
            <a:r>
              <a:rPr lang="en-US" sz="2000" dirty="0">
                <a:latin typeface="+mn-lt"/>
              </a:rPr>
              <a:t>Value payer puts on urgent care</a:t>
            </a:r>
          </a:p>
          <a:p>
            <a:pPr marL="457200" indent="-457200">
              <a:spcAft>
                <a:spcPts val="1800"/>
              </a:spcAft>
              <a:buFont typeface="Arial" panose="020B0604020202020204" pitchFamily="34" charset="0"/>
              <a:buChar char="•"/>
            </a:pPr>
            <a:r>
              <a:rPr lang="en-US" sz="2000" dirty="0">
                <a:latin typeface="+mn-lt"/>
              </a:rPr>
              <a:t>Aspiration for steerage – ED overutilization; diversion to payer-owned facilities (i.e. Kaiser)</a:t>
            </a:r>
          </a:p>
        </p:txBody>
      </p:sp>
    </p:spTree>
    <p:extLst>
      <p:ext uri="{BB962C8B-B14F-4D97-AF65-F5344CB8AC3E}">
        <p14:creationId xmlns:p14="http://schemas.microsoft.com/office/powerpoint/2010/main" val="2647379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1747500" cy="436880"/>
          </a:xfrm>
          <a:prstGeom prst="rect">
            <a:avLst/>
          </a:prstGeom>
        </p:spPr>
        <p:txBody>
          <a:bodyPr vert="horz" wrap="square" lIns="0" tIns="12700" rIns="0" bIns="0" rtlCol="0">
            <a:spAutoFit/>
          </a:bodyPr>
          <a:lstStyle/>
          <a:p>
            <a:pPr marL="12700">
              <a:lnSpc>
                <a:spcPct val="100000"/>
              </a:lnSpc>
              <a:spcBef>
                <a:spcPts val="100"/>
              </a:spcBef>
            </a:pPr>
            <a:r>
              <a:rPr dirty="0"/>
              <a:t>The Price is Never “Right”: Understanding Insurance Adjustments</a:t>
            </a:r>
          </a:p>
        </p:txBody>
      </p:sp>
      <p:grpSp>
        <p:nvGrpSpPr>
          <p:cNvPr id="4" name="Group 3">
            <a:extLst>
              <a:ext uri="{FF2B5EF4-FFF2-40B4-BE49-F238E27FC236}">
                <a16:creationId xmlns:a16="http://schemas.microsoft.com/office/drawing/2014/main" id="{E7DA1573-BA22-B61D-7C0C-C028455A0CA9}"/>
              </a:ext>
            </a:extLst>
          </p:cNvPr>
          <p:cNvGrpSpPr/>
          <p:nvPr/>
        </p:nvGrpSpPr>
        <p:grpSpPr>
          <a:xfrm>
            <a:off x="475776" y="1418039"/>
            <a:ext cx="11411424" cy="4845732"/>
            <a:chOff x="475776" y="2207901"/>
            <a:chExt cx="16882584" cy="7168998"/>
          </a:xfrm>
        </p:grpSpPr>
        <p:sp>
          <p:nvSpPr>
            <p:cNvPr id="5" name="Rectangle 4">
              <a:extLst>
                <a:ext uri="{FF2B5EF4-FFF2-40B4-BE49-F238E27FC236}">
                  <a16:creationId xmlns:a16="http://schemas.microsoft.com/office/drawing/2014/main" id="{74F0AF73-FF05-D64F-381E-0A70E575A5A7}"/>
                </a:ext>
              </a:extLst>
            </p:cNvPr>
            <p:cNvSpPr/>
            <p:nvPr/>
          </p:nvSpPr>
          <p:spPr>
            <a:xfrm>
              <a:off x="10576560" y="2207901"/>
              <a:ext cx="6766560" cy="1083939"/>
            </a:xfrm>
            <a:prstGeom prst="rect">
              <a:avLst/>
            </a:prstGeom>
            <a:solidFill>
              <a:srgbClr val="D5A52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Physician Office Fee Schedule</a:t>
              </a:r>
            </a:p>
          </p:txBody>
        </p:sp>
        <p:sp>
          <p:nvSpPr>
            <p:cNvPr id="7" name="Rectangle 6">
              <a:extLst>
                <a:ext uri="{FF2B5EF4-FFF2-40B4-BE49-F238E27FC236}">
                  <a16:creationId xmlns:a16="http://schemas.microsoft.com/office/drawing/2014/main" id="{1D897ECB-57A4-2FEF-A3D5-B3457C4E275F}"/>
                </a:ext>
              </a:extLst>
            </p:cNvPr>
            <p:cNvSpPr/>
            <p:nvPr/>
          </p:nvSpPr>
          <p:spPr>
            <a:xfrm>
              <a:off x="10576560" y="3927628"/>
              <a:ext cx="6766560" cy="904880"/>
            </a:xfrm>
            <a:prstGeom prst="rect">
              <a:avLst/>
            </a:prstGeom>
            <a:solidFill>
              <a:srgbClr val="D5A52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Claims Verification and Edit Process</a:t>
              </a:r>
            </a:p>
          </p:txBody>
        </p:sp>
        <p:sp>
          <p:nvSpPr>
            <p:cNvPr id="8" name="Rectangle 7">
              <a:extLst>
                <a:ext uri="{FF2B5EF4-FFF2-40B4-BE49-F238E27FC236}">
                  <a16:creationId xmlns:a16="http://schemas.microsoft.com/office/drawing/2014/main" id="{FBD3E09B-16C9-DF48-5BF0-503E96AD0223}"/>
                </a:ext>
              </a:extLst>
            </p:cNvPr>
            <p:cNvSpPr/>
            <p:nvPr/>
          </p:nvSpPr>
          <p:spPr>
            <a:xfrm>
              <a:off x="10576560" y="5466868"/>
              <a:ext cx="6766560" cy="904880"/>
            </a:xfrm>
            <a:prstGeom prst="rect">
              <a:avLst/>
            </a:prstGeom>
            <a:solidFill>
              <a:srgbClr val="D5A52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Provider Reference Manual Rules</a:t>
              </a:r>
            </a:p>
          </p:txBody>
        </p:sp>
        <p:sp>
          <p:nvSpPr>
            <p:cNvPr id="9" name="Rectangle 8">
              <a:extLst>
                <a:ext uri="{FF2B5EF4-FFF2-40B4-BE49-F238E27FC236}">
                  <a16:creationId xmlns:a16="http://schemas.microsoft.com/office/drawing/2014/main" id="{0288A1E6-038C-F889-DFD6-585096325D3B}"/>
                </a:ext>
              </a:extLst>
            </p:cNvPr>
            <p:cNvSpPr/>
            <p:nvPr/>
          </p:nvSpPr>
          <p:spPr>
            <a:xfrm>
              <a:off x="10591800" y="7007534"/>
              <a:ext cx="6766560" cy="904880"/>
            </a:xfrm>
            <a:prstGeom prst="rect">
              <a:avLst/>
            </a:prstGeom>
            <a:solidFill>
              <a:srgbClr val="D5A52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Provider Contract Terms</a:t>
              </a:r>
            </a:p>
          </p:txBody>
        </p:sp>
        <p:cxnSp>
          <p:nvCxnSpPr>
            <p:cNvPr id="11" name="Straight Arrow Connector 10">
              <a:extLst>
                <a:ext uri="{FF2B5EF4-FFF2-40B4-BE49-F238E27FC236}">
                  <a16:creationId xmlns:a16="http://schemas.microsoft.com/office/drawing/2014/main" id="{2A210AD7-EBBD-4BC0-AD83-ECD3612FF690}"/>
                </a:ext>
              </a:extLst>
            </p:cNvPr>
            <p:cNvCxnSpPr>
              <a:cxnSpLocks/>
              <a:stCxn id="5" idx="2"/>
              <a:endCxn id="7" idx="0"/>
            </p:cNvCxnSpPr>
            <p:nvPr/>
          </p:nvCxnSpPr>
          <p:spPr>
            <a:xfrm>
              <a:off x="13959840" y="3291840"/>
              <a:ext cx="0" cy="635787"/>
            </a:xfrm>
            <a:prstGeom prst="straightConnector1">
              <a:avLst/>
            </a:prstGeom>
            <a:ln w="762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E399811-5A63-E171-97A2-9CD1173502D0}"/>
                </a:ext>
              </a:extLst>
            </p:cNvPr>
            <p:cNvCxnSpPr/>
            <p:nvPr/>
          </p:nvCxnSpPr>
          <p:spPr>
            <a:xfrm>
              <a:off x="13975080" y="4832507"/>
              <a:ext cx="0" cy="635787"/>
            </a:xfrm>
            <a:prstGeom prst="straightConnector1">
              <a:avLst/>
            </a:prstGeom>
            <a:ln w="762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5CDABC7-3028-87E6-9794-301415E28B8B}"/>
                </a:ext>
              </a:extLst>
            </p:cNvPr>
            <p:cNvCxnSpPr/>
            <p:nvPr/>
          </p:nvCxnSpPr>
          <p:spPr>
            <a:xfrm>
              <a:off x="13959840" y="6371747"/>
              <a:ext cx="0" cy="635787"/>
            </a:xfrm>
            <a:prstGeom prst="straightConnector1">
              <a:avLst/>
            </a:prstGeom>
            <a:ln w="762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0FE9A54-3C6B-33AB-66B9-444FCF2B9F73}"/>
                </a:ext>
              </a:extLst>
            </p:cNvPr>
            <p:cNvCxnSpPr/>
            <p:nvPr/>
          </p:nvCxnSpPr>
          <p:spPr>
            <a:xfrm>
              <a:off x="13959840" y="7912413"/>
              <a:ext cx="0" cy="635787"/>
            </a:xfrm>
            <a:prstGeom prst="straightConnector1">
              <a:avLst/>
            </a:prstGeom>
            <a:ln w="762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8220B067-6D92-F00E-8C39-3DBE48482E38}"/>
                </a:ext>
              </a:extLst>
            </p:cNvPr>
            <p:cNvSpPr/>
            <p:nvPr/>
          </p:nvSpPr>
          <p:spPr>
            <a:xfrm>
              <a:off x="10576560" y="8472019"/>
              <a:ext cx="6766560" cy="904880"/>
            </a:xfrm>
            <a:prstGeom prst="rect">
              <a:avLst/>
            </a:prstGeom>
            <a:solidFill>
              <a:srgbClr val="D5A52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Patient Policy Benefits Coverage</a:t>
              </a:r>
            </a:p>
          </p:txBody>
        </p:sp>
        <p:pic>
          <p:nvPicPr>
            <p:cNvPr id="2050" name="Picture 2" descr="No alt text provided for this image">
              <a:extLst>
                <a:ext uri="{FF2B5EF4-FFF2-40B4-BE49-F238E27FC236}">
                  <a16:creationId xmlns:a16="http://schemas.microsoft.com/office/drawing/2014/main" id="{AE731F5C-FC80-4810-A46A-484713DC43A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5776" y="2207902"/>
              <a:ext cx="9711846" cy="7168997"/>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3096895" cy="436880"/>
          </a:xfrm>
          <a:prstGeom prst="rect">
            <a:avLst/>
          </a:prstGeom>
        </p:spPr>
        <p:txBody>
          <a:bodyPr vert="horz" wrap="square" lIns="0" tIns="12700" rIns="0" bIns="0" rtlCol="0">
            <a:spAutoFit/>
          </a:bodyPr>
          <a:lstStyle/>
          <a:p>
            <a:pPr marL="12700">
              <a:lnSpc>
                <a:spcPct val="100000"/>
              </a:lnSpc>
              <a:spcBef>
                <a:spcPts val="100"/>
              </a:spcBef>
            </a:pPr>
            <a:r>
              <a:rPr dirty="0"/>
              <a:t>POS 11 vs. POS 22</a:t>
            </a:r>
          </a:p>
        </p:txBody>
      </p:sp>
      <p:sp>
        <p:nvSpPr>
          <p:cNvPr id="5" name="TextBox 4">
            <a:extLst>
              <a:ext uri="{FF2B5EF4-FFF2-40B4-BE49-F238E27FC236}">
                <a16:creationId xmlns:a16="http://schemas.microsoft.com/office/drawing/2014/main" id="{F155A5B7-D5FD-42D2-42BE-EABF423D686A}"/>
              </a:ext>
            </a:extLst>
          </p:cNvPr>
          <p:cNvSpPr txBox="1"/>
          <p:nvPr/>
        </p:nvSpPr>
        <p:spPr>
          <a:xfrm>
            <a:off x="457200" y="1348367"/>
            <a:ext cx="11366500" cy="3939540"/>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US" sz="2000" dirty="0">
                <a:latin typeface="+mn-lt"/>
                <a:ea typeface="Times New Roman" panose="02020603050405020304" pitchFamily="18" charset="0"/>
                <a:cs typeface="Aptos" panose="020B0004020202020204" pitchFamily="34" charset="0"/>
              </a:rPr>
              <a:t>To bill POS 11, a physician must be from a primary care specialty (family practice, internal medicine, or pediatrics).  Insurance won't credential an emergency medicine physician as a PCP unless dual-boarded.  This means POS 11 is out-of-reach for the 50% of urgent care doctors who come from emergency medicine.</a:t>
            </a:r>
          </a:p>
          <a:p>
            <a:pPr marL="457200" indent="-457200">
              <a:spcAft>
                <a:spcPts val="1200"/>
              </a:spcAft>
              <a:buFont typeface="Arial" panose="020B0604020202020204" pitchFamily="34" charset="0"/>
              <a:buChar char="•"/>
            </a:pPr>
            <a:r>
              <a:rPr lang="en-US" sz="2000" dirty="0">
                <a:latin typeface="+mn-lt"/>
                <a:ea typeface="Times New Roman" panose="02020603050405020304" pitchFamily="18" charset="0"/>
                <a:cs typeface="Aptos" panose="020B0004020202020204" pitchFamily="34" charset="0"/>
              </a:rPr>
              <a:t>Contracts may be with the individual providers who get listed in the payer directory--i.e. listing Dr. John Smith, Nancy Smith, NP--thus losing the marketing value of being listed as an "urgent care”.</a:t>
            </a:r>
          </a:p>
          <a:p>
            <a:pPr marL="457200" indent="-457200">
              <a:spcAft>
                <a:spcPts val="1200"/>
              </a:spcAft>
              <a:buFont typeface="Arial" panose="020B0604020202020204" pitchFamily="34" charset="0"/>
              <a:buChar char="•"/>
            </a:pPr>
            <a:r>
              <a:rPr lang="en-US" sz="2000" dirty="0">
                <a:latin typeface="+mn-lt"/>
                <a:ea typeface="Times New Roman" panose="02020603050405020304" pitchFamily="18" charset="0"/>
                <a:cs typeface="Aptos" panose="020B0004020202020204" pitchFamily="34" charset="0"/>
              </a:rPr>
              <a:t>Office visit co-pays (11) are lower than "urgent care" (20) reducing cash collected at time of service.  Patients, however, may prefer an office over an urgent care because of this lower co-pay.</a:t>
            </a:r>
          </a:p>
          <a:p>
            <a:pPr marL="457200" indent="-457200">
              <a:spcAft>
                <a:spcPts val="1200"/>
              </a:spcAft>
              <a:buFont typeface="Arial" panose="020B0604020202020204" pitchFamily="34" charset="0"/>
              <a:buChar char="•"/>
            </a:pPr>
            <a:r>
              <a:rPr lang="en-US" sz="2000" dirty="0">
                <a:latin typeface="+mn-lt"/>
                <a:ea typeface="Times New Roman" panose="02020603050405020304" pitchFamily="18" charset="0"/>
                <a:cs typeface="Aptos" panose="020B0004020202020204" pitchFamily="34" charset="0"/>
              </a:rPr>
              <a:t>FFS reimbursement is generally the same by CPT for both contract types but because of the reduction on "established" </a:t>
            </a:r>
            <a:r>
              <a:rPr lang="en-US" sz="2000" dirty="0" err="1">
                <a:latin typeface="+mn-lt"/>
                <a:ea typeface="Times New Roman" panose="02020603050405020304" pitchFamily="18" charset="0"/>
                <a:cs typeface="Aptos" panose="020B0004020202020204" pitchFamily="34" charset="0"/>
              </a:rPr>
              <a:t>vists</a:t>
            </a:r>
            <a:r>
              <a:rPr lang="en-US" sz="2000" dirty="0">
                <a:latin typeface="+mn-lt"/>
                <a:ea typeface="Times New Roman" panose="02020603050405020304" pitchFamily="18" charset="0"/>
                <a:cs typeface="Aptos" panose="020B0004020202020204" pitchFamily="34" charset="0"/>
              </a:rPr>
              <a:t>--POS 20 case rates can be better for repeat visits.</a:t>
            </a:r>
            <a:endParaRPr lang="en-US" sz="2000" dirty="0">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3096895" cy="436880"/>
          </a:xfrm>
          <a:prstGeom prst="rect">
            <a:avLst/>
          </a:prstGeom>
        </p:spPr>
        <p:txBody>
          <a:bodyPr vert="horz" wrap="square" lIns="0" tIns="12700" rIns="0" bIns="0" rtlCol="0">
            <a:spAutoFit/>
          </a:bodyPr>
          <a:lstStyle/>
          <a:p>
            <a:pPr marL="12700">
              <a:lnSpc>
                <a:spcPct val="100000"/>
              </a:lnSpc>
              <a:spcBef>
                <a:spcPts val="100"/>
              </a:spcBef>
            </a:pPr>
            <a:r>
              <a:rPr lang="en-US" dirty="0"/>
              <a:t>POS 11 vs. POS 22</a:t>
            </a:r>
            <a:endParaRPr spc="-100" dirty="0"/>
          </a:p>
        </p:txBody>
      </p:sp>
      <p:sp>
        <p:nvSpPr>
          <p:cNvPr id="4" name="TextBox 3">
            <a:extLst>
              <a:ext uri="{FF2B5EF4-FFF2-40B4-BE49-F238E27FC236}">
                <a16:creationId xmlns:a16="http://schemas.microsoft.com/office/drawing/2014/main" id="{E941FE0D-E081-C6E2-BFEA-22CBCFAFD0B2}"/>
              </a:ext>
            </a:extLst>
          </p:cNvPr>
          <p:cNvSpPr txBox="1"/>
          <p:nvPr/>
        </p:nvSpPr>
        <p:spPr>
          <a:xfrm>
            <a:off x="457200" y="1348367"/>
            <a:ext cx="11366500" cy="4401205"/>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US" sz="2000" dirty="0">
                <a:latin typeface="+mn-lt"/>
                <a:ea typeface="Times New Roman" panose="02020603050405020304" pitchFamily="18" charset="0"/>
                <a:cs typeface="Aptos" panose="020B0004020202020204" pitchFamily="34" charset="0"/>
              </a:rPr>
              <a:t>Sometimes there is a flat fee paid ($.50 to $3.00 per month) for carrying the chart.  This a pre-cursor to value-based care which can add up to $20 to NRPV.</a:t>
            </a:r>
          </a:p>
          <a:p>
            <a:pPr marL="457200" indent="-457200">
              <a:spcAft>
                <a:spcPts val="1200"/>
              </a:spcAft>
              <a:buFont typeface="Arial" panose="020B0604020202020204" pitchFamily="34" charset="0"/>
              <a:buChar char="•"/>
            </a:pPr>
            <a:r>
              <a:rPr lang="en-US" sz="2000" dirty="0">
                <a:latin typeface="+mn-lt"/>
                <a:ea typeface="Times New Roman" panose="02020603050405020304" pitchFamily="18" charset="0"/>
                <a:cs typeface="Aptos" panose="020B0004020202020204" pitchFamily="34" charset="0"/>
              </a:rPr>
              <a:t>Under POS 11 there is an expectation you will actually be the patients PCP.  What's the cost of stocking vaccines?  Referral relationships for mammograms and colonoscopies?  Time to follow-up with the results?  Chronic care management?  Annual wellness physicals can pay well but are time-consuming.  How do you manage flow of four urgent care visits per hour when you need to take 60 minutes out to do an annual physical and med reconciliation? </a:t>
            </a:r>
          </a:p>
          <a:p>
            <a:pPr marL="457200" indent="-457200">
              <a:spcAft>
                <a:spcPts val="1200"/>
              </a:spcAft>
              <a:buFont typeface="Arial" panose="020B0604020202020204" pitchFamily="34" charset="0"/>
              <a:buChar char="•"/>
            </a:pPr>
            <a:r>
              <a:rPr lang="en-US" sz="2000" dirty="0">
                <a:latin typeface="+mn-lt"/>
                <a:ea typeface="Times New Roman" panose="02020603050405020304" pitchFamily="18" charset="0"/>
                <a:cs typeface="Aptos" panose="020B0004020202020204" pitchFamily="34" charset="0"/>
              </a:rPr>
              <a:t>Typically what we see is POS 11 contracts when POS 20 is simply unavailable due to closed networks.  Otherwise if they're running a PCP office parallel to the UC, it's a separate practice, by scheduled appointment only, for wellness/preventive visits and rechecks for established patients, separate provider (although the same provider may also work on the UC side during different shifts), etc.</a:t>
            </a:r>
            <a:br>
              <a:rPr lang="en-US" sz="2000" dirty="0">
                <a:latin typeface="+mn-lt"/>
                <a:ea typeface="Times New Roman" panose="02020603050405020304" pitchFamily="18" charset="0"/>
                <a:cs typeface="Aptos" panose="020B0004020202020204" pitchFamily="34" charset="0"/>
              </a:rPr>
            </a:br>
            <a:endParaRPr lang="en-US" sz="2000" dirty="0">
              <a:latin typeface="+mn-lt"/>
              <a:ea typeface="Times New Roman" panose="02020603050405020304" pitchFamily="18" charset="0"/>
              <a:cs typeface="Aptos" panose="020B00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Contracting &amp; Credentialing Complexities</a:t>
            </a:r>
          </a:p>
        </p:txBody>
      </p:sp>
      <p:graphicFrame>
        <p:nvGraphicFramePr>
          <p:cNvPr id="4" name="Table 3">
            <a:extLst>
              <a:ext uri="{FF2B5EF4-FFF2-40B4-BE49-F238E27FC236}">
                <a16:creationId xmlns:a16="http://schemas.microsoft.com/office/drawing/2014/main" id="{62A391A6-FEC4-B628-B713-64E344B3C111}"/>
              </a:ext>
            </a:extLst>
          </p:cNvPr>
          <p:cNvGraphicFramePr>
            <a:graphicFrameLocks noGrp="1"/>
          </p:cNvGraphicFramePr>
          <p:nvPr>
            <p:extLst>
              <p:ext uri="{D42A27DB-BD31-4B8C-83A1-F6EECF244321}">
                <p14:modId xmlns:p14="http://schemas.microsoft.com/office/powerpoint/2010/main" val="1262449396"/>
              </p:ext>
            </p:extLst>
          </p:nvPr>
        </p:nvGraphicFramePr>
        <p:xfrm>
          <a:off x="482600" y="1348365"/>
          <a:ext cx="11176000" cy="5348506"/>
        </p:xfrm>
        <a:graphic>
          <a:graphicData uri="http://schemas.openxmlformats.org/drawingml/2006/table">
            <a:tbl>
              <a:tblPr/>
              <a:tblGrid>
                <a:gridCol w="3999365">
                  <a:extLst>
                    <a:ext uri="{9D8B030D-6E8A-4147-A177-3AD203B41FA5}">
                      <a16:colId xmlns:a16="http://schemas.microsoft.com/office/drawing/2014/main" val="1900668642"/>
                    </a:ext>
                  </a:extLst>
                </a:gridCol>
                <a:gridCol w="3577208">
                  <a:extLst>
                    <a:ext uri="{9D8B030D-6E8A-4147-A177-3AD203B41FA5}">
                      <a16:colId xmlns:a16="http://schemas.microsoft.com/office/drawing/2014/main" val="1418708713"/>
                    </a:ext>
                  </a:extLst>
                </a:gridCol>
                <a:gridCol w="3599427">
                  <a:extLst>
                    <a:ext uri="{9D8B030D-6E8A-4147-A177-3AD203B41FA5}">
                      <a16:colId xmlns:a16="http://schemas.microsoft.com/office/drawing/2014/main" val="1420348888"/>
                    </a:ext>
                  </a:extLst>
                </a:gridCol>
              </a:tblGrid>
              <a:tr h="242636">
                <a:tc>
                  <a:txBody>
                    <a:bodyPr/>
                    <a:lstStyle/>
                    <a:p>
                      <a:pPr algn="l" fontAlgn="b"/>
                      <a:r>
                        <a:rPr lang="en-US" sz="1000" b="1" i="0" u="none" strike="noStrike" dirty="0">
                          <a:solidFill>
                            <a:srgbClr val="FFFFFF"/>
                          </a:solidFill>
                          <a:effectLst/>
                          <a:latin typeface="Arial" panose="020B0604020202020204" pitchFamily="34" charset="0"/>
                        </a:rPr>
                        <a:t>Payer Name</a:t>
                      </a:r>
                    </a:p>
                  </a:txBody>
                  <a:tcPr marL="7733" marR="7733" marT="77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A529"/>
                    </a:solidFill>
                  </a:tcPr>
                </a:tc>
                <a:tc>
                  <a:txBody>
                    <a:bodyPr/>
                    <a:lstStyle/>
                    <a:p>
                      <a:pPr algn="l" fontAlgn="b"/>
                      <a:r>
                        <a:rPr lang="en-US" sz="1000" b="1" i="0" u="none" strike="noStrike" dirty="0">
                          <a:solidFill>
                            <a:srgbClr val="FFFFFF"/>
                          </a:solidFill>
                          <a:effectLst/>
                          <a:latin typeface="Arial" panose="020B0604020202020204" pitchFamily="34" charset="0"/>
                        </a:rPr>
                        <a:t>Entity Contract Status</a:t>
                      </a:r>
                    </a:p>
                  </a:txBody>
                  <a:tcPr marL="7733" marR="7733" marT="77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A529"/>
                    </a:solidFill>
                  </a:tcPr>
                </a:tc>
                <a:tc>
                  <a:txBody>
                    <a:bodyPr/>
                    <a:lstStyle/>
                    <a:p>
                      <a:pPr algn="l" fontAlgn="b"/>
                      <a:r>
                        <a:rPr lang="en-US" sz="1000" b="1" i="0" u="none" strike="noStrike" dirty="0">
                          <a:solidFill>
                            <a:srgbClr val="FFFFFF"/>
                          </a:solidFill>
                          <a:effectLst/>
                          <a:latin typeface="Arial" panose="020B0604020202020204" pitchFamily="34" charset="0"/>
                        </a:rPr>
                        <a:t>Entity Contract Effective Date</a:t>
                      </a:r>
                    </a:p>
                  </a:txBody>
                  <a:tcPr marL="7733" marR="7733" marT="77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A529"/>
                    </a:solidFill>
                  </a:tcPr>
                </a:tc>
                <a:extLst>
                  <a:ext uri="{0D108BD9-81ED-4DB2-BD59-A6C34878D82A}">
                    <a16:rowId xmlns:a16="http://schemas.microsoft.com/office/drawing/2014/main" val="1302514644"/>
                  </a:ext>
                </a:extLst>
              </a:tr>
              <a:tr h="232085">
                <a:tc>
                  <a:txBody>
                    <a:bodyPr/>
                    <a:lstStyle/>
                    <a:p>
                      <a:pPr algn="l" fontAlgn="b"/>
                      <a:r>
                        <a:rPr lang="en-US" sz="1000" b="0" i="0" u="none" strike="noStrike">
                          <a:solidFill>
                            <a:srgbClr val="000000"/>
                          </a:solidFill>
                          <a:effectLst/>
                          <a:latin typeface="Arial" panose="020B0604020202020204" pitchFamily="34" charset="0"/>
                        </a:rPr>
                        <a:t>Aetna</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Pending Effective Date from Payer</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8509749"/>
                  </a:ext>
                </a:extLst>
              </a:tr>
              <a:tr h="232085">
                <a:tc>
                  <a:txBody>
                    <a:bodyPr/>
                    <a:lstStyle/>
                    <a:p>
                      <a:pPr algn="l" fontAlgn="b"/>
                      <a:r>
                        <a:rPr lang="en-US" sz="1000" b="0" i="0" u="none" strike="noStrike" dirty="0">
                          <a:solidFill>
                            <a:srgbClr val="000000"/>
                          </a:solidFill>
                          <a:effectLst/>
                          <a:latin typeface="Arial" panose="020B0604020202020204" pitchFamily="34" charset="0"/>
                        </a:rPr>
                        <a:t>Aetna Better Health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Does Not Meet Cred Req</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5334988"/>
                  </a:ext>
                </a:extLst>
              </a:tr>
              <a:tr h="232085">
                <a:tc>
                  <a:txBody>
                    <a:bodyPr/>
                    <a:lstStyle/>
                    <a:p>
                      <a:pPr algn="l" fontAlgn="b"/>
                      <a:r>
                        <a:rPr lang="en-US" sz="1000" b="0" i="0" u="none" strike="noStrike">
                          <a:solidFill>
                            <a:srgbClr val="000000"/>
                          </a:solidFill>
                          <a:effectLst/>
                          <a:latin typeface="Arial" panose="020B0604020202020204" pitchFamily="34" charset="0"/>
                        </a:rPr>
                        <a:t>Ambetter of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Ap in Process at Plan Level</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4536963"/>
                  </a:ext>
                </a:extLst>
              </a:tr>
              <a:tr h="232085">
                <a:tc>
                  <a:txBody>
                    <a:bodyPr/>
                    <a:lstStyle/>
                    <a:p>
                      <a:pPr algn="l" fontAlgn="b"/>
                      <a:r>
                        <a:rPr lang="en-US" sz="1000" b="0" i="0" u="none" strike="noStrike">
                          <a:solidFill>
                            <a:srgbClr val="000000"/>
                          </a:solidFill>
                          <a:effectLst/>
                          <a:latin typeface="Arial" panose="020B0604020202020204" pitchFamily="34" charset="0"/>
                        </a:rPr>
                        <a:t>American Choice Provider Network</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Effective/Completed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Arial" panose="020B0604020202020204" pitchFamily="34" charset="0"/>
                        </a:rPr>
                        <a:t>7/11/2024</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0853076"/>
                  </a:ext>
                </a:extLst>
              </a:tr>
              <a:tr h="232085">
                <a:tc>
                  <a:txBody>
                    <a:bodyPr/>
                    <a:lstStyle/>
                    <a:p>
                      <a:pPr algn="l" fontAlgn="b"/>
                      <a:r>
                        <a:rPr lang="en-US" sz="1000" b="0" i="0" u="none" strike="noStrike" dirty="0">
                          <a:solidFill>
                            <a:srgbClr val="000000"/>
                          </a:solidFill>
                          <a:effectLst/>
                          <a:latin typeface="Arial" panose="020B0604020202020204" pitchFamily="34" charset="0"/>
                        </a:rPr>
                        <a:t>BlueCross Blue Shield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Effective/Completed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Arial" panose="020B0604020202020204" pitchFamily="34" charset="0"/>
                        </a:rPr>
                        <a:t>5/17/2024</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6337600"/>
                  </a:ext>
                </a:extLst>
              </a:tr>
              <a:tr h="232085">
                <a:tc>
                  <a:txBody>
                    <a:bodyPr/>
                    <a:lstStyle/>
                    <a:p>
                      <a:pPr algn="l" fontAlgn="b"/>
                      <a:r>
                        <a:rPr lang="en-US" sz="1000" b="0" i="0" u="none" strike="noStrike">
                          <a:solidFill>
                            <a:srgbClr val="000000"/>
                          </a:solidFill>
                          <a:effectLst/>
                          <a:latin typeface="Arial" panose="020B0604020202020204" pitchFamily="34" charset="0"/>
                        </a:rPr>
                        <a:t>Cigna HealthCare of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Ap in Process at Plan Level</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8171087"/>
                  </a:ext>
                </a:extLst>
              </a:tr>
              <a:tr h="232085">
                <a:tc>
                  <a:txBody>
                    <a:bodyPr/>
                    <a:lstStyle/>
                    <a:p>
                      <a:pPr algn="l" fontAlgn="b"/>
                      <a:r>
                        <a:rPr lang="en-US" sz="1000" b="0" i="0" u="none" strike="noStrike">
                          <a:solidFill>
                            <a:srgbClr val="000000"/>
                          </a:solidFill>
                          <a:effectLst/>
                          <a:latin typeface="Arial" panose="020B0604020202020204" pitchFamily="34" charset="0"/>
                        </a:rPr>
                        <a:t>Department of Labor</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Effective/Completed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Arial" panose="020B0604020202020204" pitchFamily="34" charset="0"/>
                        </a:rPr>
                        <a:t>5/17/2024</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7903965"/>
                  </a:ext>
                </a:extLst>
              </a:tr>
              <a:tr h="232085">
                <a:tc>
                  <a:txBody>
                    <a:bodyPr/>
                    <a:lstStyle/>
                    <a:p>
                      <a:pPr algn="l" fontAlgn="b"/>
                      <a:r>
                        <a:rPr lang="en-US" sz="1000" b="0" i="0" u="none" strike="noStrike">
                          <a:solidFill>
                            <a:srgbClr val="000000"/>
                          </a:solidFill>
                          <a:effectLst/>
                          <a:latin typeface="Arial" panose="020B0604020202020204" pitchFamily="34" charset="0"/>
                        </a:rPr>
                        <a:t>Devoted Health</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Pending Internal Review</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4120596"/>
                  </a:ext>
                </a:extLst>
              </a:tr>
              <a:tr h="232085">
                <a:tc>
                  <a:txBody>
                    <a:bodyPr/>
                    <a:lstStyle/>
                    <a:p>
                      <a:pPr algn="l" fontAlgn="b"/>
                      <a:r>
                        <a:rPr lang="en-US" sz="1000" b="0" i="0" u="none" strike="noStrike">
                          <a:solidFill>
                            <a:srgbClr val="000000"/>
                          </a:solidFill>
                          <a:effectLst/>
                          <a:latin typeface="Arial" panose="020B0604020202020204" pitchFamily="34" charset="0"/>
                        </a:rPr>
                        <a:t>First Health Network</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Sub Contract</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0245027"/>
                  </a:ext>
                </a:extLst>
              </a:tr>
              <a:tr h="232085">
                <a:tc>
                  <a:txBody>
                    <a:bodyPr/>
                    <a:lstStyle/>
                    <a:p>
                      <a:pPr algn="l" fontAlgn="b"/>
                      <a:r>
                        <a:rPr lang="en-US" sz="1000" b="0" i="0" u="none" strike="noStrike">
                          <a:solidFill>
                            <a:srgbClr val="000000"/>
                          </a:solidFill>
                          <a:effectLst/>
                          <a:latin typeface="Arial" panose="020B0604020202020204" pitchFamily="34" charset="0"/>
                        </a:rPr>
                        <a:t>Healthlink</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Network Closed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7077791"/>
                  </a:ext>
                </a:extLst>
              </a:tr>
              <a:tr h="232085">
                <a:tc>
                  <a:txBody>
                    <a:bodyPr/>
                    <a:lstStyle/>
                    <a:p>
                      <a:pPr algn="l" fontAlgn="b"/>
                      <a:r>
                        <a:rPr lang="en-US" sz="1000" b="0" i="0" u="none" strike="noStrike">
                          <a:solidFill>
                            <a:srgbClr val="000000"/>
                          </a:solidFill>
                          <a:effectLst/>
                          <a:latin typeface="Arial" panose="020B0604020202020204" pitchFamily="34" charset="0"/>
                        </a:rPr>
                        <a:t>Humana</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Effective/Completed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Arial" panose="020B0604020202020204" pitchFamily="34" charset="0"/>
                        </a:rPr>
                        <a:t>8/15/2024</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4911002"/>
                  </a:ext>
                </a:extLst>
              </a:tr>
              <a:tr h="232085">
                <a:tc>
                  <a:txBody>
                    <a:bodyPr/>
                    <a:lstStyle/>
                    <a:p>
                      <a:pPr algn="l" fontAlgn="b"/>
                      <a:r>
                        <a:rPr lang="en-US" sz="1000" b="0" i="0" u="none" strike="noStrike">
                          <a:solidFill>
                            <a:srgbClr val="000000"/>
                          </a:solidFill>
                          <a:effectLst/>
                          <a:latin typeface="Arial" panose="020B0604020202020204" pitchFamily="34" charset="0"/>
                        </a:rPr>
                        <a:t>Medicare DME</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Pending Medicare</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9205246"/>
                  </a:ext>
                </a:extLst>
              </a:tr>
              <a:tr h="232085">
                <a:tc>
                  <a:txBody>
                    <a:bodyPr/>
                    <a:lstStyle/>
                    <a:p>
                      <a:pPr algn="l" fontAlgn="b"/>
                      <a:r>
                        <a:rPr lang="en-US" sz="1000" b="0" i="0" u="none" strike="noStrike">
                          <a:solidFill>
                            <a:srgbClr val="000000"/>
                          </a:solidFill>
                          <a:effectLst/>
                          <a:latin typeface="Arial" panose="020B0604020202020204" pitchFamily="34" charset="0"/>
                        </a:rPr>
                        <a:t>Medicare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Effective/Completed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Arial" panose="020B0604020202020204" pitchFamily="34" charset="0"/>
                        </a:rPr>
                        <a:t>5/30/2024</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5590667"/>
                  </a:ext>
                </a:extLst>
              </a:tr>
              <a:tr h="232085">
                <a:tc>
                  <a:txBody>
                    <a:bodyPr/>
                    <a:lstStyle/>
                    <a:p>
                      <a:pPr algn="l" fontAlgn="b"/>
                      <a:r>
                        <a:rPr lang="en-US" sz="1000" b="0" i="0" u="none" strike="noStrike">
                          <a:solidFill>
                            <a:srgbClr val="000000"/>
                          </a:solidFill>
                          <a:effectLst/>
                          <a:latin typeface="Arial" panose="020B0604020202020204" pitchFamily="34" charset="0"/>
                        </a:rPr>
                        <a:t>Meridian Health Plan of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Sub Contract</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0633781"/>
                  </a:ext>
                </a:extLst>
              </a:tr>
              <a:tr h="232085">
                <a:tc>
                  <a:txBody>
                    <a:bodyPr/>
                    <a:lstStyle/>
                    <a:p>
                      <a:pPr algn="l" fontAlgn="b"/>
                      <a:r>
                        <a:rPr lang="en-US" sz="1000" b="0" i="0" u="none" strike="noStrike">
                          <a:solidFill>
                            <a:srgbClr val="000000"/>
                          </a:solidFill>
                          <a:effectLst/>
                          <a:latin typeface="Arial" panose="020B0604020202020204" pitchFamily="34" charset="0"/>
                        </a:rPr>
                        <a:t>Molina Healthcare of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Effective/Completed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Arial" panose="020B0604020202020204" pitchFamily="34" charset="0"/>
                        </a:rPr>
                        <a:t>8/1/2024</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1742623"/>
                  </a:ext>
                </a:extLst>
              </a:tr>
              <a:tr h="232085">
                <a:tc>
                  <a:txBody>
                    <a:bodyPr/>
                    <a:lstStyle/>
                    <a:p>
                      <a:pPr algn="l" fontAlgn="b"/>
                      <a:r>
                        <a:rPr lang="en-US" sz="1000" b="0" i="0" u="none" strike="noStrike">
                          <a:solidFill>
                            <a:srgbClr val="000000"/>
                          </a:solidFill>
                          <a:effectLst/>
                          <a:latin typeface="Arial" panose="020B0604020202020204" pitchFamily="34" charset="0"/>
                        </a:rPr>
                        <a:t>Oscar Health Insurance Co.</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Contract Signed Unexecuted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6185976"/>
                  </a:ext>
                </a:extLst>
              </a:tr>
              <a:tr h="232085">
                <a:tc>
                  <a:txBody>
                    <a:bodyPr/>
                    <a:lstStyle/>
                    <a:p>
                      <a:pPr algn="l" fontAlgn="b"/>
                      <a:r>
                        <a:rPr lang="en-US" sz="1000" b="0" i="0" u="none" strike="noStrike">
                          <a:solidFill>
                            <a:srgbClr val="000000"/>
                          </a:solidFill>
                          <a:effectLst/>
                          <a:latin typeface="Arial" panose="020B0604020202020204" pitchFamily="34" charset="0"/>
                        </a:rPr>
                        <a:t>Railroad Medicare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Ap in Process at Plan Level</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3422394"/>
                  </a:ext>
                </a:extLst>
              </a:tr>
              <a:tr h="232085">
                <a:tc>
                  <a:txBody>
                    <a:bodyPr/>
                    <a:lstStyle/>
                    <a:p>
                      <a:pPr algn="l" fontAlgn="b"/>
                      <a:r>
                        <a:rPr lang="en-US" sz="1000" b="0" i="0" u="none" strike="noStrike">
                          <a:solidFill>
                            <a:srgbClr val="000000"/>
                          </a:solidFill>
                          <a:effectLst/>
                          <a:latin typeface="Arial" panose="020B0604020202020204" pitchFamily="34" charset="0"/>
                        </a:rPr>
                        <a:t>SEIU - Local 4</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Network Closed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0247840"/>
                  </a:ext>
                </a:extLst>
              </a:tr>
              <a:tr h="232085">
                <a:tc>
                  <a:txBody>
                    <a:bodyPr/>
                    <a:lstStyle/>
                    <a:p>
                      <a:pPr algn="l" fontAlgn="b"/>
                      <a:r>
                        <a:rPr lang="en-US" sz="1000" b="0" i="0" u="none" strike="noStrike">
                          <a:solidFill>
                            <a:srgbClr val="000000"/>
                          </a:solidFill>
                          <a:effectLst/>
                          <a:latin typeface="Arial" panose="020B0604020202020204" pitchFamily="34" charset="0"/>
                        </a:rPr>
                        <a:t>Tricare Humana Military</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Effective/Completed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2539884"/>
                  </a:ext>
                </a:extLst>
              </a:tr>
              <a:tr h="232085">
                <a:tc>
                  <a:txBody>
                    <a:bodyPr/>
                    <a:lstStyle/>
                    <a:p>
                      <a:pPr algn="l" fontAlgn="b"/>
                      <a:r>
                        <a:rPr lang="en-US" sz="1000" b="0" i="0" u="none" strike="noStrike">
                          <a:solidFill>
                            <a:srgbClr val="000000"/>
                          </a:solidFill>
                          <a:effectLst/>
                          <a:latin typeface="Arial" panose="020B0604020202020204" pitchFamily="34" charset="0"/>
                        </a:rPr>
                        <a:t>United Healthcare</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Network Closed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8902686"/>
                  </a:ext>
                </a:extLst>
              </a:tr>
              <a:tr h="232085">
                <a:tc>
                  <a:txBody>
                    <a:bodyPr/>
                    <a:lstStyle/>
                    <a:p>
                      <a:pPr algn="l" fontAlgn="b"/>
                      <a:r>
                        <a:rPr lang="en-US" sz="1000" b="0" i="0" u="none" strike="noStrike">
                          <a:solidFill>
                            <a:srgbClr val="000000"/>
                          </a:solidFill>
                          <a:effectLst/>
                          <a:latin typeface="Arial" panose="020B0604020202020204" pitchFamily="34" charset="0"/>
                        </a:rPr>
                        <a:t>VA Community Care Network - Optum</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Effective/Completed</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Arial" panose="020B0604020202020204" pitchFamily="34" charset="0"/>
                        </a:rPr>
                        <a:t>9/1/2024</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6806965"/>
                  </a:ext>
                </a:extLst>
              </a:tr>
              <a:tr h="232085">
                <a:tc>
                  <a:txBody>
                    <a:bodyPr/>
                    <a:lstStyle/>
                    <a:p>
                      <a:pPr algn="l" fontAlgn="b"/>
                      <a:r>
                        <a:rPr lang="en-US" sz="1000" b="0" i="0" u="none" strike="noStrike">
                          <a:solidFill>
                            <a:srgbClr val="000000"/>
                          </a:solidFill>
                          <a:effectLst/>
                          <a:latin typeface="Arial" panose="020B0604020202020204" pitchFamily="34" charset="0"/>
                        </a:rPr>
                        <a:t>WellCare of Illinois</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a:solidFill>
                            <a:srgbClr val="000000"/>
                          </a:solidFill>
                          <a:effectLst/>
                          <a:latin typeface="Arial" panose="020B0604020202020204" pitchFamily="34" charset="0"/>
                        </a:rPr>
                        <a:t>Sub Contract</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Arial" panose="020B0604020202020204" pitchFamily="34" charset="0"/>
                        </a:rPr>
                        <a:t> </a:t>
                      </a:r>
                    </a:p>
                  </a:txBody>
                  <a:tcPr marL="7733" marR="7733" marT="7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0395517"/>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2342515" cy="436880"/>
          </a:xfrm>
          <a:prstGeom prst="rect">
            <a:avLst/>
          </a:prstGeom>
        </p:spPr>
        <p:txBody>
          <a:bodyPr vert="horz" wrap="square" lIns="0" tIns="12700" rIns="0" bIns="0" rtlCol="0">
            <a:spAutoFit/>
          </a:bodyPr>
          <a:lstStyle/>
          <a:p>
            <a:pPr marL="12700">
              <a:lnSpc>
                <a:spcPct val="100000"/>
              </a:lnSpc>
              <a:spcBef>
                <a:spcPts val="100"/>
              </a:spcBef>
            </a:pPr>
            <a:r>
              <a:rPr dirty="0"/>
              <a:t>Start-up Pro</a:t>
            </a:r>
            <a:r>
              <a:rPr baseline="30000" dirty="0"/>
              <a:t>®</a:t>
            </a:r>
          </a:p>
        </p:txBody>
      </p:sp>
      <p:pic>
        <p:nvPicPr>
          <p:cNvPr id="4" name="Picture 3">
            <a:extLst>
              <a:ext uri="{FF2B5EF4-FFF2-40B4-BE49-F238E27FC236}">
                <a16:creationId xmlns:a16="http://schemas.microsoft.com/office/drawing/2014/main" id="{B56120F7-F4C2-7E0C-2760-3E196765817A}"/>
              </a:ext>
            </a:extLst>
          </p:cNvPr>
          <p:cNvPicPr>
            <a:picLocks noChangeAspect="1"/>
          </p:cNvPicPr>
          <p:nvPr/>
        </p:nvPicPr>
        <p:blipFill>
          <a:blip r:embed="rId2"/>
          <a:stretch>
            <a:fillRect/>
          </a:stretch>
        </p:blipFill>
        <p:spPr>
          <a:xfrm>
            <a:off x="457201" y="1348364"/>
            <a:ext cx="10439400" cy="526732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Value-Engineering Urgent Care Centers</a:t>
            </a:r>
          </a:p>
        </p:txBody>
      </p:sp>
      <p:pic>
        <p:nvPicPr>
          <p:cNvPr id="4" name="Picture 3" descr="Photo">
            <a:extLst>
              <a:ext uri="{FF2B5EF4-FFF2-40B4-BE49-F238E27FC236}">
                <a16:creationId xmlns:a16="http://schemas.microsoft.com/office/drawing/2014/main" id="{DA0DDA46-CDD9-6D8C-189B-F6013CAB66D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44500" y="1487338"/>
            <a:ext cx="5486401" cy="4114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hoto">
            <a:extLst>
              <a:ext uri="{FF2B5EF4-FFF2-40B4-BE49-F238E27FC236}">
                <a16:creationId xmlns:a16="http://schemas.microsoft.com/office/drawing/2014/main" id="{90971BD7-CD9D-75E7-770C-8954BB1FD1E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85866" y="1487338"/>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3AA09-A979-7A0F-F009-0870562C981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A030D40-5EB4-1909-FE82-C642F0D43942}"/>
              </a:ext>
            </a:extLst>
          </p:cNvPr>
          <p:cNvSpPr>
            <a:spLocks noGrp="1"/>
          </p:cNvSpPr>
          <p:nvPr>
            <p:ph type="body" sz="quarter" idx="10"/>
          </p:nvPr>
        </p:nvSpPr>
        <p:spPr>
          <a:xfrm>
            <a:off x="355600" y="2819400"/>
            <a:ext cx="7112000" cy="749300"/>
          </a:xfrm>
        </p:spPr>
        <p:txBody>
          <a:bodyPr/>
          <a:lstStyle/>
          <a:p>
            <a:r>
              <a:rPr lang="en-US" dirty="0"/>
              <a:t>Urgent Care Financial Pro Forma Review</a:t>
            </a:r>
          </a:p>
        </p:txBody>
      </p:sp>
    </p:spTree>
    <p:extLst>
      <p:ext uri="{BB962C8B-B14F-4D97-AF65-F5344CB8AC3E}">
        <p14:creationId xmlns:p14="http://schemas.microsoft.com/office/powerpoint/2010/main" val="9950763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4104640" cy="436880"/>
          </a:xfrm>
          <a:prstGeom prst="rect">
            <a:avLst/>
          </a:prstGeom>
        </p:spPr>
        <p:txBody>
          <a:bodyPr vert="horz" wrap="square" lIns="0" tIns="12700" rIns="0" bIns="0" rtlCol="0">
            <a:spAutoFit/>
          </a:bodyPr>
          <a:lstStyle/>
          <a:p>
            <a:pPr marL="12700">
              <a:lnSpc>
                <a:spcPct val="100000"/>
              </a:lnSpc>
              <a:spcBef>
                <a:spcPts val="100"/>
              </a:spcBef>
            </a:pPr>
            <a:r>
              <a:rPr dirty="0"/>
              <a:t>Typical Lending Options</a:t>
            </a:r>
          </a:p>
        </p:txBody>
      </p:sp>
      <p:sp>
        <p:nvSpPr>
          <p:cNvPr id="5" name="TextBox 4">
            <a:extLst>
              <a:ext uri="{FF2B5EF4-FFF2-40B4-BE49-F238E27FC236}">
                <a16:creationId xmlns:a16="http://schemas.microsoft.com/office/drawing/2014/main" id="{AE020CB8-6D23-FB71-3681-A2C2B087F678}"/>
              </a:ext>
            </a:extLst>
          </p:cNvPr>
          <p:cNvSpPr txBox="1"/>
          <p:nvPr/>
        </p:nvSpPr>
        <p:spPr>
          <a:xfrm>
            <a:off x="444500" y="1413063"/>
            <a:ext cx="11214100" cy="3631763"/>
          </a:xfrm>
          <a:prstGeom prst="rect">
            <a:avLst/>
          </a:prstGeom>
          <a:noFill/>
        </p:spPr>
        <p:txBody>
          <a:bodyPr wrap="square" numCol="2" spcCol="914400">
            <a:spAutoFit/>
          </a:bodyPr>
          <a:lstStyle/>
          <a:p>
            <a:pPr>
              <a:spcAft>
                <a:spcPts val="1200"/>
              </a:spcAft>
            </a:pPr>
            <a:r>
              <a:rPr lang="en-US" sz="2400" dirty="0">
                <a:solidFill>
                  <a:srgbClr val="D5A529"/>
                </a:solidFill>
                <a:latin typeface="+mj-lt"/>
              </a:rPr>
              <a:t>SBA Lending</a:t>
            </a:r>
          </a:p>
          <a:p>
            <a:pPr marL="457200" indent="-457200">
              <a:spcAft>
                <a:spcPts val="1200"/>
              </a:spcAft>
              <a:buFont typeface="Arial" panose="020B0604020202020204" pitchFamily="34" charset="0"/>
              <a:buChar char="•"/>
            </a:pPr>
            <a:r>
              <a:rPr lang="en-US" sz="2000" dirty="0">
                <a:latin typeface="+mn-lt"/>
              </a:rPr>
              <a:t>Most common form of lending for new UC operators</a:t>
            </a:r>
          </a:p>
          <a:p>
            <a:pPr marL="457200" indent="-457200">
              <a:spcAft>
                <a:spcPts val="1200"/>
              </a:spcAft>
              <a:buFont typeface="Arial" panose="020B0604020202020204" pitchFamily="34" charset="0"/>
              <a:buChar char="•"/>
            </a:pPr>
            <a:r>
              <a:rPr lang="en-US" sz="2000" dirty="0">
                <a:latin typeface="+mn-lt"/>
              </a:rPr>
              <a:t>Generally requires 10-20% equity injection</a:t>
            </a:r>
          </a:p>
          <a:p>
            <a:pPr marL="457200" indent="-457200">
              <a:spcAft>
                <a:spcPts val="1200"/>
              </a:spcAft>
              <a:buFont typeface="Arial" panose="020B0604020202020204" pitchFamily="34" charset="0"/>
              <a:buChar char="•"/>
            </a:pPr>
            <a:r>
              <a:rPr lang="en-US" sz="2000" dirty="0">
                <a:latin typeface="+mn-lt"/>
              </a:rPr>
              <a:t>Will require 80-90% collateralization through other assets</a:t>
            </a:r>
          </a:p>
          <a:p>
            <a:pPr marL="1028700" lvl="1" indent="-571500">
              <a:spcAft>
                <a:spcPts val="1200"/>
              </a:spcAft>
              <a:buFont typeface="Arial" panose="020B0604020202020204" pitchFamily="34" charset="0"/>
              <a:buChar char="•"/>
            </a:pPr>
            <a:r>
              <a:rPr lang="en-US" sz="2000" dirty="0">
                <a:solidFill>
                  <a:schemeClr val="tx1"/>
                </a:solidFill>
                <a:latin typeface="+mn-lt"/>
              </a:rPr>
              <a:t>Equity in primary residence is </a:t>
            </a:r>
            <a:r>
              <a:rPr lang="en-US" sz="2000" b="1" dirty="0">
                <a:solidFill>
                  <a:schemeClr val="tx1"/>
                </a:solidFill>
                <a:latin typeface="+mn-lt"/>
              </a:rPr>
              <a:t>not</a:t>
            </a:r>
            <a:r>
              <a:rPr lang="en-US" sz="2000" dirty="0">
                <a:solidFill>
                  <a:schemeClr val="tx1"/>
                </a:solidFill>
                <a:latin typeface="+mn-lt"/>
              </a:rPr>
              <a:t> eligible for SBA Loan collateral</a:t>
            </a:r>
          </a:p>
          <a:p>
            <a:pPr>
              <a:spcAft>
                <a:spcPts val="1200"/>
              </a:spcAft>
            </a:pPr>
            <a:r>
              <a:rPr lang="en-US" sz="2400" dirty="0">
                <a:solidFill>
                  <a:srgbClr val="D5A529"/>
                </a:solidFill>
                <a:latin typeface="+mj-lt"/>
              </a:rPr>
              <a:t>Loans for Physician’s by Physician’s</a:t>
            </a:r>
          </a:p>
          <a:p>
            <a:pPr marL="457200" indent="-457200">
              <a:spcAft>
                <a:spcPts val="1200"/>
              </a:spcAft>
              <a:buFont typeface="Arial" panose="020B0604020202020204" pitchFamily="34" charset="0"/>
              <a:buChar char="•"/>
            </a:pPr>
            <a:r>
              <a:rPr lang="en-US" sz="2000" dirty="0">
                <a:latin typeface="+mn-lt"/>
              </a:rPr>
              <a:t>Niche loan programs in which groups of physicians provide loans for other physicians starting new practices</a:t>
            </a:r>
          </a:p>
          <a:p>
            <a:pPr marL="457200" indent="-457200">
              <a:spcAft>
                <a:spcPts val="1200"/>
              </a:spcAft>
              <a:buFont typeface="Arial" panose="020B0604020202020204" pitchFamily="34" charset="0"/>
              <a:buChar char="•"/>
            </a:pPr>
            <a:r>
              <a:rPr lang="en-US" sz="2000" dirty="0">
                <a:latin typeface="+mn-lt"/>
              </a:rPr>
              <a:t>May finance up to 100% of the project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Pro Forma Elements</a:t>
            </a:r>
          </a:p>
        </p:txBody>
      </p:sp>
      <p:sp>
        <p:nvSpPr>
          <p:cNvPr id="10" name="Text Placeholder 2">
            <a:extLst>
              <a:ext uri="{FF2B5EF4-FFF2-40B4-BE49-F238E27FC236}">
                <a16:creationId xmlns:a16="http://schemas.microsoft.com/office/drawing/2014/main" id="{F72D9125-7E2E-06DF-8F7F-7BE81531A313}"/>
              </a:ext>
            </a:extLst>
          </p:cNvPr>
          <p:cNvSpPr txBox="1">
            <a:spLocks/>
          </p:cNvSpPr>
          <p:nvPr/>
        </p:nvSpPr>
        <p:spPr>
          <a:xfrm>
            <a:off x="444500" y="1376160"/>
            <a:ext cx="5433204" cy="819150"/>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5A529"/>
                </a:solidFill>
                <a:effectLst/>
                <a:uLnTx/>
                <a:uFillTx/>
                <a:latin typeface="Heebo ExtraBold" pitchFamily="2" charset="-79"/>
                <a:cs typeface="Heebo ExtraBold" pitchFamily="2" charset="-79"/>
              </a:rPr>
              <a:t>Revenue Formula</a:t>
            </a:r>
          </a:p>
        </p:txBody>
      </p:sp>
      <p:sp>
        <p:nvSpPr>
          <p:cNvPr id="11" name="Rectangle 10">
            <a:extLst>
              <a:ext uri="{FF2B5EF4-FFF2-40B4-BE49-F238E27FC236}">
                <a16:creationId xmlns:a16="http://schemas.microsoft.com/office/drawing/2014/main" id="{E316E853-4BFE-CA98-88E0-D7230B9BF54A}"/>
              </a:ext>
            </a:extLst>
          </p:cNvPr>
          <p:cNvSpPr/>
          <p:nvPr/>
        </p:nvSpPr>
        <p:spPr>
          <a:xfrm>
            <a:off x="533400" y="2133600"/>
            <a:ext cx="3886200" cy="4048350"/>
          </a:xfrm>
          <a:prstGeom prst="rect">
            <a:avLst/>
          </a:prstGeom>
          <a:solidFill>
            <a:srgbClr val="D4A32A"/>
          </a:solidFill>
          <a:ln w="25400" cap="flat" cmpd="sng" algn="ctr">
            <a:solidFill>
              <a:srgbClr val="D4A32A">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Heebo Light"/>
              <a:ea typeface="+mn-ea"/>
              <a:cs typeface="+mn-cs"/>
            </a:endParaRPr>
          </a:p>
        </p:txBody>
      </p:sp>
      <p:sp>
        <p:nvSpPr>
          <p:cNvPr id="12" name="TextBox 11">
            <a:extLst>
              <a:ext uri="{FF2B5EF4-FFF2-40B4-BE49-F238E27FC236}">
                <a16:creationId xmlns:a16="http://schemas.microsoft.com/office/drawing/2014/main" id="{1499A524-157A-C059-272B-C4882AF68932}"/>
              </a:ext>
            </a:extLst>
          </p:cNvPr>
          <p:cNvSpPr txBox="1"/>
          <p:nvPr/>
        </p:nvSpPr>
        <p:spPr>
          <a:xfrm>
            <a:off x="685800" y="2286000"/>
            <a:ext cx="3657600" cy="2862322"/>
          </a:xfrm>
          <a:prstGeom prst="rect">
            <a:avLst/>
          </a:prstGeom>
          <a:noFill/>
        </p:spPr>
        <p:txBody>
          <a:bodyPr wrap="square" rtlCol="0">
            <a:spAutoFit/>
          </a:bodyPr>
          <a:lstStyle/>
          <a:p>
            <a:pPr algn="l" rtl="0"/>
            <a:r>
              <a:rPr lang="en-US" sz="2000" kern="1200" dirty="0">
                <a:solidFill>
                  <a:prstClr val="black"/>
                </a:solidFill>
                <a:latin typeface="Heebo Black" panose="020F0502020204030204" pitchFamily="2" charset="-79"/>
                <a:ea typeface="+mn-ea"/>
                <a:cs typeface="Heebo Black" panose="020F0502020204030204" pitchFamily="2" charset="-79"/>
              </a:rPr>
              <a:t>+ Patient Charges for Medical Services</a:t>
            </a:r>
          </a:p>
          <a:p>
            <a:pPr marL="457200" indent="-457200" algn="l" rtl="0">
              <a:buFontTx/>
              <a:buChar char="-"/>
            </a:pPr>
            <a:r>
              <a:rPr lang="en-US" sz="2000" kern="1200" dirty="0">
                <a:solidFill>
                  <a:prstClr val="black"/>
                </a:solidFill>
                <a:latin typeface="Heebo Black" panose="020F0502020204030204" pitchFamily="2" charset="-79"/>
                <a:ea typeface="+mn-ea"/>
                <a:cs typeface="Heebo Black" panose="020F0502020204030204" pitchFamily="2" charset="-79"/>
              </a:rPr>
              <a:t>Contractual Allowances</a:t>
            </a:r>
          </a:p>
          <a:p>
            <a:pPr marL="457200" indent="-457200" algn="l" rtl="0">
              <a:buFontTx/>
              <a:buChar char="-"/>
            </a:pPr>
            <a:r>
              <a:rPr lang="en-US" sz="2000" kern="1200" dirty="0">
                <a:solidFill>
                  <a:prstClr val="black"/>
                </a:solidFill>
                <a:latin typeface="Heebo Black" panose="020F0502020204030204" pitchFamily="2" charset="-79"/>
                <a:ea typeface="+mn-ea"/>
                <a:cs typeface="Heebo Black" panose="020F0502020204030204" pitchFamily="2" charset="-79"/>
              </a:rPr>
              <a:t>Bad Debt Expense</a:t>
            </a:r>
          </a:p>
          <a:p>
            <a:pPr algn="l" rtl="0"/>
            <a:r>
              <a:rPr lang="en-US" sz="2000" kern="1200" dirty="0">
                <a:solidFill>
                  <a:prstClr val="black"/>
                </a:solidFill>
                <a:latin typeface="Heebo Black" panose="020F0502020204030204" pitchFamily="2" charset="-79"/>
                <a:ea typeface="+mn-ea"/>
                <a:cs typeface="Heebo Black" panose="020F0502020204030204" pitchFamily="2" charset="-79"/>
              </a:rPr>
              <a:t>= Net Revenue (per visit)</a:t>
            </a:r>
          </a:p>
          <a:p>
            <a:pPr algn="l" rtl="0"/>
            <a:endParaRPr lang="en-US" sz="2000" kern="1200" dirty="0">
              <a:solidFill>
                <a:prstClr val="black"/>
              </a:solidFill>
              <a:latin typeface="Heebo Black" panose="020F0502020204030204" pitchFamily="2" charset="-79"/>
              <a:ea typeface="+mn-ea"/>
              <a:cs typeface="Heebo Black" panose="020F0502020204030204" pitchFamily="2" charset="-79"/>
            </a:endParaRPr>
          </a:p>
          <a:p>
            <a:pPr algn="l" rtl="0"/>
            <a:r>
              <a:rPr lang="en-US" sz="2000" kern="1200" dirty="0">
                <a:solidFill>
                  <a:prstClr val="black"/>
                </a:solidFill>
                <a:latin typeface="Heebo Black" panose="020F0502020204030204" pitchFamily="2" charset="-79"/>
                <a:ea typeface="+mn-ea"/>
                <a:cs typeface="Heebo Black" panose="020F0502020204030204" pitchFamily="2" charset="-79"/>
              </a:rPr>
              <a:t>+ Dispensing Revenue</a:t>
            </a:r>
          </a:p>
          <a:p>
            <a:pPr algn="l" rtl="0"/>
            <a:r>
              <a:rPr lang="en-US" sz="2000" kern="1200" dirty="0">
                <a:solidFill>
                  <a:prstClr val="black"/>
                </a:solidFill>
                <a:latin typeface="Heebo Black" panose="020F0502020204030204" pitchFamily="2" charset="-79"/>
                <a:ea typeface="+mn-ea"/>
                <a:cs typeface="Heebo Black" panose="020F0502020204030204" pitchFamily="2" charset="-79"/>
              </a:rPr>
              <a:t>+ Occ Med (EPS) Revenue</a:t>
            </a:r>
          </a:p>
          <a:p>
            <a:pPr algn="l" rtl="0"/>
            <a:r>
              <a:rPr lang="en-US" sz="2000" kern="1200" dirty="0">
                <a:solidFill>
                  <a:prstClr val="black"/>
                </a:solidFill>
                <a:latin typeface="Heebo Black" panose="020F0502020204030204" pitchFamily="2" charset="-79"/>
                <a:ea typeface="+mn-ea"/>
                <a:cs typeface="Heebo Black" panose="020F0502020204030204" pitchFamily="2" charset="-79"/>
              </a:rPr>
              <a:t>+ Misc. Fees and Charges</a:t>
            </a:r>
          </a:p>
        </p:txBody>
      </p:sp>
      <p:sp>
        <p:nvSpPr>
          <p:cNvPr id="13" name="Rectangle 12">
            <a:extLst>
              <a:ext uri="{FF2B5EF4-FFF2-40B4-BE49-F238E27FC236}">
                <a16:creationId xmlns:a16="http://schemas.microsoft.com/office/drawing/2014/main" id="{31BAA7BC-93CC-5BD7-C795-620F85DEF2CE}"/>
              </a:ext>
            </a:extLst>
          </p:cNvPr>
          <p:cNvSpPr/>
          <p:nvPr/>
        </p:nvSpPr>
        <p:spPr>
          <a:xfrm>
            <a:off x="5105400" y="2133601"/>
            <a:ext cx="5715000" cy="4048350"/>
          </a:xfrm>
          <a:prstGeom prst="rect">
            <a:avLst/>
          </a:prstGeom>
          <a:solidFill>
            <a:srgbClr val="EEDA86"/>
          </a:solidFill>
          <a:ln w="25400" cap="flat" cmpd="sng" algn="ctr">
            <a:solidFill>
              <a:srgbClr val="D4A32A">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Heebo Light"/>
              <a:ea typeface="+mn-ea"/>
              <a:cs typeface="+mn-cs"/>
            </a:endParaRPr>
          </a:p>
        </p:txBody>
      </p:sp>
      <p:sp>
        <p:nvSpPr>
          <p:cNvPr id="14" name="Text Placeholder 2">
            <a:extLst>
              <a:ext uri="{FF2B5EF4-FFF2-40B4-BE49-F238E27FC236}">
                <a16:creationId xmlns:a16="http://schemas.microsoft.com/office/drawing/2014/main" id="{CBE30B30-3F64-B378-4617-9970FC34C3F1}"/>
              </a:ext>
            </a:extLst>
          </p:cNvPr>
          <p:cNvSpPr txBox="1">
            <a:spLocks/>
          </p:cNvSpPr>
          <p:nvPr/>
        </p:nvSpPr>
        <p:spPr>
          <a:xfrm>
            <a:off x="5039502" y="1373764"/>
            <a:ext cx="5433204" cy="819150"/>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5A529"/>
                </a:solidFill>
                <a:effectLst/>
                <a:uLnTx/>
                <a:uFillTx/>
                <a:latin typeface="Heebo ExtraBold" pitchFamily="2" charset="-79"/>
                <a:cs typeface="Heebo ExtraBold" pitchFamily="2" charset="-79"/>
              </a:rPr>
              <a:t>Expense Formula</a:t>
            </a:r>
          </a:p>
        </p:txBody>
      </p:sp>
      <p:sp>
        <p:nvSpPr>
          <p:cNvPr id="15" name="TextBox 14">
            <a:extLst>
              <a:ext uri="{FF2B5EF4-FFF2-40B4-BE49-F238E27FC236}">
                <a16:creationId xmlns:a16="http://schemas.microsoft.com/office/drawing/2014/main" id="{2EE1FB8A-D8CD-79A3-D60C-A2686E33C9FC}"/>
              </a:ext>
            </a:extLst>
          </p:cNvPr>
          <p:cNvSpPr txBox="1"/>
          <p:nvPr/>
        </p:nvSpPr>
        <p:spPr>
          <a:xfrm>
            <a:off x="5181600" y="2286000"/>
            <a:ext cx="5433204" cy="3477875"/>
          </a:xfrm>
          <a:prstGeom prst="rect">
            <a:avLst/>
          </a:prstGeom>
          <a:noFill/>
        </p:spPr>
        <p:txBody>
          <a:bodyPr wrap="square" rtlCol="0">
            <a:spAutoFit/>
          </a:bodyPr>
          <a:lstStyle/>
          <a:p>
            <a:pPr marL="457200" indent="-4572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Labor</a:t>
            </a:r>
          </a:p>
          <a:p>
            <a:pPr marL="685800" lvl="1" indent="-2286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Staffing Model (MDs vs. PAs/NPs, MAs, RTs)</a:t>
            </a:r>
          </a:p>
          <a:p>
            <a:pPr marL="685800" lvl="1" indent="-2286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Staffing Efficiencies to Patient Volume</a:t>
            </a:r>
          </a:p>
          <a:p>
            <a:pPr marL="685800" lvl="1" indent="-2286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Increase Staffing as Volume Grows</a:t>
            </a:r>
          </a:p>
          <a:p>
            <a:pPr marL="457200" indent="-4572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Technology and Billing Services</a:t>
            </a:r>
          </a:p>
          <a:p>
            <a:pPr marL="457200" indent="-4572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Supplies</a:t>
            </a:r>
          </a:p>
          <a:p>
            <a:pPr marL="457200" indent="-4572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Rent and Occupancy Expenses</a:t>
            </a:r>
          </a:p>
          <a:p>
            <a:pPr marL="457200" indent="-4572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Marketing</a:t>
            </a:r>
          </a:p>
          <a:p>
            <a:pPr marL="685800" lvl="1" indent="-2286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Grassroots, Paid Advertising</a:t>
            </a:r>
          </a:p>
          <a:p>
            <a:pPr marL="685800" lvl="1" indent="-2286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Website, SEO, Digital Tactics</a:t>
            </a:r>
          </a:p>
          <a:p>
            <a:pPr marL="457200" indent="-457200" algn="l" rtl="0">
              <a:buFont typeface="Arial" panose="020B0604020202020204" pitchFamily="34" charset="0"/>
              <a:buChar char="•"/>
            </a:pPr>
            <a:r>
              <a:rPr lang="en-US" sz="2000" kern="1200" dirty="0">
                <a:solidFill>
                  <a:prstClr val="black"/>
                </a:solidFill>
                <a:latin typeface="Heebo Black" panose="020F0502020204030204" pitchFamily="2" charset="-79"/>
                <a:ea typeface="+mn-ea"/>
                <a:cs typeface="Heebo Black" panose="020F0502020204030204" pitchFamily="2" charset="-79"/>
              </a:rPr>
              <a:t>Purchased Services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Pro Forma Assumptions</a:t>
            </a:r>
          </a:p>
        </p:txBody>
      </p:sp>
      <p:pic>
        <p:nvPicPr>
          <p:cNvPr id="4" name="Picture 3">
            <a:extLst>
              <a:ext uri="{FF2B5EF4-FFF2-40B4-BE49-F238E27FC236}">
                <a16:creationId xmlns:a16="http://schemas.microsoft.com/office/drawing/2014/main" id="{17DE6CAF-035C-9E66-0A88-03FA6469CF55}"/>
              </a:ext>
            </a:extLst>
          </p:cNvPr>
          <p:cNvPicPr>
            <a:picLocks noChangeAspect="1"/>
          </p:cNvPicPr>
          <p:nvPr/>
        </p:nvPicPr>
        <p:blipFill>
          <a:blip r:embed="rId2"/>
          <a:stretch>
            <a:fillRect/>
          </a:stretch>
        </p:blipFill>
        <p:spPr>
          <a:xfrm>
            <a:off x="444500" y="1373764"/>
            <a:ext cx="2528388" cy="5105400"/>
          </a:xfrm>
          <a:prstGeom prst="rect">
            <a:avLst/>
          </a:prstGeom>
        </p:spPr>
      </p:pic>
      <p:pic>
        <p:nvPicPr>
          <p:cNvPr id="5" name="Picture 4">
            <a:extLst>
              <a:ext uri="{FF2B5EF4-FFF2-40B4-BE49-F238E27FC236}">
                <a16:creationId xmlns:a16="http://schemas.microsoft.com/office/drawing/2014/main" id="{74C9177E-79BF-D5CD-216C-7ABC1D4C248D}"/>
              </a:ext>
            </a:extLst>
          </p:cNvPr>
          <p:cNvPicPr>
            <a:picLocks noChangeAspect="1"/>
          </p:cNvPicPr>
          <p:nvPr/>
        </p:nvPicPr>
        <p:blipFill>
          <a:blip r:embed="rId3"/>
          <a:stretch>
            <a:fillRect/>
          </a:stretch>
        </p:blipFill>
        <p:spPr>
          <a:xfrm>
            <a:off x="3409854" y="1373764"/>
            <a:ext cx="2686146" cy="5105400"/>
          </a:xfrm>
          <a:prstGeom prst="rect">
            <a:avLst/>
          </a:prstGeom>
        </p:spPr>
      </p:pic>
      <p:pic>
        <p:nvPicPr>
          <p:cNvPr id="6" name="Picture 5">
            <a:extLst>
              <a:ext uri="{FF2B5EF4-FFF2-40B4-BE49-F238E27FC236}">
                <a16:creationId xmlns:a16="http://schemas.microsoft.com/office/drawing/2014/main" id="{114AF0A4-818A-BD18-3E9B-C0D084BFC34F}"/>
              </a:ext>
            </a:extLst>
          </p:cNvPr>
          <p:cNvPicPr>
            <a:picLocks noChangeAspect="1"/>
          </p:cNvPicPr>
          <p:nvPr/>
        </p:nvPicPr>
        <p:blipFill>
          <a:blip r:embed="rId4"/>
          <a:stretch>
            <a:fillRect/>
          </a:stretch>
        </p:blipFill>
        <p:spPr>
          <a:xfrm>
            <a:off x="6532966" y="1373764"/>
            <a:ext cx="2531696" cy="2913073"/>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3915410" cy="436880"/>
          </a:xfrm>
          <a:prstGeom prst="rect">
            <a:avLst/>
          </a:prstGeom>
        </p:spPr>
        <p:txBody>
          <a:bodyPr vert="horz" wrap="square" lIns="0" tIns="12700" rIns="0" bIns="0" rtlCol="0">
            <a:spAutoFit/>
          </a:bodyPr>
          <a:lstStyle/>
          <a:p>
            <a:pPr marL="12700">
              <a:lnSpc>
                <a:spcPct val="100000"/>
              </a:lnSpc>
              <a:spcBef>
                <a:spcPts val="100"/>
              </a:spcBef>
            </a:pPr>
            <a:r>
              <a:rPr dirty="0"/>
              <a:t>Investment Breakdown</a:t>
            </a:r>
          </a:p>
        </p:txBody>
      </p:sp>
      <p:pic>
        <p:nvPicPr>
          <p:cNvPr id="5" name="Picture 4">
            <a:extLst>
              <a:ext uri="{FF2B5EF4-FFF2-40B4-BE49-F238E27FC236}">
                <a16:creationId xmlns:a16="http://schemas.microsoft.com/office/drawing/2014/main" id="{5EFAE7BF-1B14-7449-5CE5-3533C06ED12C}"/>
              </a:ext>
            </a:extLst>
          </p:cNvPr>
          <p:cNvPicPr>
            <a:picLocks noChangeAspect="1"/>
          </p:cNvPicPr>
          <p:nvPr/>
        </p:nvPicPr>
        <p:blipFill>
          <a:blip r:embed="rId2"/>
          <a:srcRect l="12097" t="1123" r="9562" b="5618"/>
          <a:stretch/>
        </p:blipFill>
        <p:spPr>
          <a:xfrm>
            <a:off x="1840272" y="1348364"/>
            <a:ext cx="8511456" cy="519449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Business Expense Breakdown</a:t>
            </a:r>
          </a:p>
        </p:txBody>
      </p:sp>
      <p:pic>
        <p:nvPicPr>
          <p:cNvPr id="4" name="Picture 3">
            <a:extLst>
              <a:ext uri="{FF2B5EF4-FFF2-40B4-BE49-F238E27FC236}">
                <a16:creationId xmlns:a16="http://schemas.microsoft.com/office/drawing/2014/main" id="{6C0642B9-3C71-F2EF-5767-91CD341CE28F}"/>
              </a:ext>
            </a:extLst>
          </p:cNvPr>
          <p:cNvPicPr>
            <a:picLocks noChangeAspect="1"/>
          </p:cNvPicPr>
          <p:nvPr/>
        </p:nvPicPr>
        <p:blipFill>
          <a:blip r:embed="rId2"/>
          <a:stretch>
            <a:fillRect/>
          </a:stretch>
        </p:blipFill>
        <p:spPr>
          <a:xfrm>
            <a:off x="1803400" y="1335664"/>
            <a:ext cx="10363200" cy="4914507"/>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Urgent Care Development: Capital Required</a:t>
            </a:r>
          </a:p>
        </p:txBody>
      </p:sp>
      <p:sp>
        <p:nvSpPr>
          <p:cNvPr id="4" name="Text Placeholder 2">
            <a:extLst>
              <a:ext uri="{FF2B5EF4-FFF2-40B4-BE49-F238E27FC236}">
                <a16:creationId xmlns:a16="http://schemas.microsoft.com/office/drawing/2014/main" id="{DACD11A5-6522-5E8F-A00E-6339F081D25C}"/>
              </a:ext>
            </a:extLst>
          </p:cNvPr>
          <p:cNvSpPr txBox="1">
            <a:spLocks/>
          </p:cNvSpPr>
          <p:nvPr/>
        </p:nvSpPr>
        <p:spPr>
          <a:xfrm>
            <a:off x="444500" y="1373764"/>
            <a:ext cx="5880100" cy="3352800"/>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buFont typeface="Arial" panose="020B0604020202020204" pitchFamily="34" charset="0"/>
              <a:buChar char="•"/>
            </a:pPr>
            <a:r>
              <a:rPr lang="en-US" sz="2000" dirty="0"/>
              <a:t>Buildout costs $ * Square Footage &gt;&gt;&gt; </a:t>
            </a:r>
          </a:p>
          <a:p>
            <a:pPr marL="457200">
              <a:spcAft>
                <a:spcPts val="1200"/>
              </a:spcAft>
            </a:pPr>
            <a:r>
              <a:rPr lang="en-US" sz="3600" dirty="0">
                <a:solidFill>
                  <a:srgbClr val="D5A529"/>
                </a:solidFill>
                <a:latin typeface="+mj-lt"/>
              </a:rPr>
              <a:t>$600K</a:t>
            </a:r>
          </a:p>
          <a:p>
            <a:pPr marL="457200" indent="-457200">
              <a:buFont typeface="Arial" panose="020B0604020202020204" pitchFamily="34" charset="0"/>
              <a:buChar char="•"/>
            </a:pPr>
            <a:r>
              <a:rPr lang="en-US" sz="2000" dirty="0"/>
              <a:t>FF&amp;E &gt;&gt;&gt; </a:t>
            </a:r>
          </a:p>
          <a:p>
            <a:pPr marL="457200" marR="0" lvl="0" indent="0" defTabSz="914400" eaLnBrk="1" fontAlgn="auto" latinLnBrk="0" hangingPunct="1">
              <a:lnSpc>
                <a:spcPct val="100000"/>
              </a:lnSpc>
              <a:spcBef>
                <a:spcPts val="0"/>
              </a:spcBef>
              <a:spcAft>
                <a:spcPts val="1200"/>
              </a:spcAft>
              <a:buClrTx/>
              <a:buSzTx/>
              <a:buFontTx/>
              <a:buNone/>
              <a:tabLst/>
              <a:defRPr/>
            </a:pPr>
            <a:r>
              <a:rPr kumimoji="0" lang="en-US" sz="3600" b="0" i="0" u="none" strike="noStrike" kern="0" cap="none" spc="0" normalizeH="0" baseline="0" noProof="0" dirty="0">
                <a:ln>
                  <a:noFill/>
                </a:ln>
                <a:solidFill>
                  <a:srgbClr val="D5A529"/>
                </a:solidFill>
                <a:effectLst/>
                <a:uLnTx/>
                <a:uFillTx/>
                <a:latin typeface="Heebo ExtraBold"/>
              </a:rPr>
              <a:t>$250K</a:t>
            </a:r>
          </a:p>
          <a:p>
            <a:pPr marL="457200" indent="-457200">
              <a:buFont typeface="Arial" panose="020B0604020202020204" pitchFamily="34" charset="0"/>
              <a:buChar char="•"/>
            </a:pPr>
            <a:r>
              <a:rPr lang="en-US" sz="2000" dirty="0"/>
              <a:t>One-time Startup Expenses &gt;&gt;&gt; </a:t>
            </a:r>
          </a:p>
          <a:p>
            <a:pPr marL="457200" marR="0" lvl="0" indent="0" defTabSz="914400" eaLnBrk="1" fontAlgn="auto" latinLnBrk="0" hangingPunct="1">
              <a:lnSpc>
                <a:spcPct val="100000"/>
              </a:lnSpc>
              <a:spcBef>
                <a:spcPts val="0"/>
              </a:spcBef>
              <a:spcAft>
                <a:spcPts val="1200"/>
              </a:spcAft>
              <a:buClrTx/>
              <a:buSzTx/>
              <a:buFontTx/>
              <a:buNone/>
              <a:tabLst/>
              <a:defRPr/>
            </a:pPr>
            <a:r>
              <a:rPr kumimoji="0" lang="en-US" sz="3600" b="0" i="0" u="none" strike="noStrike" kern="0" cap="none" spc="0" normalizeH="0" baseline="0" noProof="0" dirty="0">
                <a:ln>
                  <a:noFill/>
                </a:ln>
                <a:solidFill>
                  <a:srgbClr val="D5A529"/>
                </a:solidFill>
                <a:effectLst/>
                <a:uLnTx/>
                <a:uFillTx/>
                <a:latin typeface="Heebo ExtraBold"/>
              </a:rPr>
              <a:t>$175K</a:t>
            </a:r>
          </a:p>
          <a:p>
            <a:pPr marL="457200" indent="-457200">
              <a:buFont typeface="Arial" panose="020B0604020202020204" pitchFamily="34" charset="0"/>
              <a:buChar char="•"/>
            </a:pPr>
            <a:r>
              <a:rPr lang="en-US" sz="2000" dirty="0"/>
              <a:t>Working Capital &gt;&gt;&gt; </a:t>
            </a:r>
          </a:p>
          <a:p>
            <a:pPr marL="457200" marR="0" lvl="0" indent="0" defTabSz="914400" eaLnBrk="1" fontAlgn="auto" latinLnBrk="0" hangingPunct="1">
              <a:lnSpc>
                <a:spcPct val="100000"/>
              </a:lnSpc>
              <a:spcBef>
                <a:spcPts val="0"/>
              </a:spcBef>
              <a:spcAft>
                <a:spcPts val="1200"/>
              </a:spcAft>
              <a:buClrTx/>
              <a:buSzTx/>
              <a:buFontTx/>
              <a:buNone/>
              <a:tabLst/>
              <a:defRPr/>
            </a:pPr>
            <a:r>
              <a:rPr kumimoji="0" lang="en-US" sz="3600" b="0" i="0" u="none" strike="noStrike" kern="0" cap="none" spc="0" normalizeH="0" baseline="0" noProof="0" dirty="0">
                <a:ln>
                  <a:noFill/>
                </a:ln>
                <a:solidFill>
                  <a:srgbClr val="D5A529"/>
                </a:solidFill>
                <a:effectLst/>
                <a:uLnTx/>
                <a:uFillTx/>
                <a:latin typeface="Heebo ExtraBold"/>
              </a:rPr>
              <a:t>$325K</a:t>
            </a:r>
          </a:p>
          <a:p>
            <a:pPr marL="457200" indent="-457200">
              <a:buFont typeface="Arial" panose="020B0604020202020204" pitchFamily="34" charset="0"/>
              <a:buChar char="•"/>
            </a:pPr>
            <a:r>
              <a:rPr lang="en-US" sz="2000" dirty="0"/>
              <a:t>Total: </a:t>
            </a:r>
          </a:p>
          <a:p>
            <a:pPr marL="457200" marR="0" lvl="0" indent="0" defTabSz="914400" eaLnBrk="1" fontAlgn="auto" latinLnBrk="0" hangingPunct="1">
              <a:lnSpc>
                <a:spcPct val="100000"/>
              </a:lnSpc>
              <a:spcBef>
                <a:spcPts val="0"/>
              </a:spcBef>
              <a:spcAft>
                <a:spcPts val="1200"/>
              </a:spcAft>
              <a:buClrTx/>
              <a:buSzTx/>
              <a:buFontTx/>
              <a:buNone/>
              <a:tabLst/>
              <a:defRPr/>
            </a:pPr>
            <a:r>
              <a:rPr kumimoji="0" lang="en-US" sz="3600" b="0" i="0" u="none" strike="noStrike" kern="0" cap="none" spc="0" normalizeH="0" baseline="0" noProof="0" dirty="0">
                <a:ln>
                  <a:noFill/>
                </a:ln>
                <a:solidFill>
                  <a:srgbClr val="D5A529"/>
                </a:solidFill>
                <a:effectLst/>
                <a:uLnTx/>
                <a:uFillTx/>
                <a:latin typeface="Heebo ExtraBold"/>
              </a:rPr>
              <a:t>$1.4M+</a:t>
            </a:r>
            <a:endParaRPr lang="en-US" sz="2000" dirty="0"/>
          </a:p>
        </p:txBody>
      </p:sp>
      <p:pic>
        <p:nvPicPr>
          <p:cNvPr id="5" name="Picture 4" descr="A yellow cross on a yellow background&#10;&#10;Description automatically generated">
            <a:extLst>
              <a:ext uri="{FF2B5EF4-FFF2-40B4-BE49-F238E27FC236}">
                <a16:creationId xmlns:a16="http://schemas.microsoft.com/office/drawing/2014/main" id="{DAA68BEE-6E9D-6717-004C-2FF4651361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96692" y="0"/>
            <a:ext cx="2895307" cy="6857997"/>
          </a:xfrm>
          <a:prstGeom prst="rect">
            <a:avLst/>
          </a:prstGeom>
        </p:spPr>
      </p:pic>
      <p:pic>
        <p:nvPicPr>
          <p:cNvPr id="6" name="Picture 5" descr="A close-up of a black background&#10;&#10;Description automatically generated">
            <a:extLst>
              <a:ext uri="{FF2B5EF4-FFF2-40B4-BE49-F238E27FC236}">
                <a16:creationId xmlns:a16="http://schemas.microsoft.com/office/drawing/2014/main" id="{974549A3-1622-9AAF-42D9-805C6EA67B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01092" y="311787"/>
            <a:ext cx="2103731" cy="579685"/>
          </a:xfrm>
          <a:prstGeom prst="rect">
            <a:avLst/>
          </a:prstGeom>
        </p:spPr>
      </p:pic>
      <p:sp>
        <p:nvSpPr>
          <p:cNvPr id="7" name="object 6">
            <a:extLst>
              <a:ext uri="{FF2B5EF4-FFF2-40B4-BE49-F238E27FC236}">
                <a16:creationId xmlns:a16="http://schemas.microsoft.com/office/drawing/2014/main" id="{434CF8FC-6A42-F1B9-D900-282A1270F17E}"/>
              </a:ext>
            </a:extLst>
          </p:cNvPr>
          <p:cNvSpPr txBox="1">
            <a:spLocks noGrp="1"/>
          </p:cNvSpPr>
          <p:nvPr>
            <p:ph type="sldNum" sz="quarter" idx="4294967295"/>
          </p:nvPr>
        </p:nvSpPr>
        <p:spPr>
          <a:xfrm>
            <a:off x="11739855" y="6527496"/>
            <a:ext cx="225425" cy="194309"/>
          </a:xfrm>
          <a:prstGeom prst="rect">
            <a:avLst/>
          </a:prstGeom>
        </p:spPr>
        <p:txBody>
          <a:bodyPr vert="horz" wrap="square" lIns="0" tIns="20955" rIns="0" bIns="0" rtlCol="0">
            <a:spAutoFit/>
          </a:bodyPr>
          <a:lstStyle/>
          <a:p>
            <a:pPr marL="38100">
              <a:lnSpc>
                <a:spcPct val="100000"/>
              </a:lnSpc>
              <a:spcBef>
                <a:spcPts val="165"/>
              </a:spcBef>
            </a:pPr>
            <a:fld id="{81D60167-4931-47E6-BA6A-407CBD079E47}" type="slidenum">
              <a:rPr spc="-25" dirty="0"/>
              <a:t>52</a:t>
            </a:fld>
            <a:endParaRPr spc="-25"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Three Year Financials</a:t>
            </a:r>
          </a:p>
        </p:txBody>
      </p:sp>
      <p:graphicFrame>
        <p:nvGraphicFramePr>
          <p:cNvPr id="4" name="Chart 3">
            <a:extLst>
              <a:ext uri="{FF2B5EF4-FFF2-40B4-BE49-F238E27FC236}">
                <a16:creationId xmlns:a16="http://schemas.microsoft.com/office/drawing/2014/main" id="{307F6F7A-2009-3458-24BB-6D282D5B218A}"/>
              </a:ext>
            </a:extLst>
          </p:cNvPr>
          <p:cNvGraphicFramePr>
            <a:graphicFrameLocks/>
          </p:cNvGraphicFramePr>
          <p:nvPr>
            <p:extLst>
              <p:ext uri="{D42A27DB-BD31-4B8C-83A1-F6EECF244321}">
                <p14:modId xmlns:p14="http://schemas.microsoft.com/office/powerpoint/2010/main" val="1011748648"/>
              </p:ext>
            </p:extLst>
          </p:nvPr>
        </p:nvGraphicFramePr>
        <p:xfrm>
          <a:off x="431800" y="1348364"/>
          <a:ext cx="8991600" cy="528917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5879465" cy="436880"/>
          </a:xfrm>
          <a:prstGeom prst="rect">
            <a:avLst/>
          </a:prstGeom>
        </p:spPr>
        <p:txBody>
          <a:bodyPr vert="horz" wrap="square" lIns="0" tIns="12700" rIns="0" bIns="0" rtlCol="0">
            <a:spAutoFit/>
          </a:bodyPr>
          <a:lstStyle/>
          <a:p>
            <a:pPr marL="12700">
              <a:lnSpc>
                <a:spcPct val="100000"/>
              </a:lnSpc>
              <a:spcBef>
                <a:spcPts val="100"/>
              </a:spcBef>
            </a:pPr>
            <a:r>
              <a:rPr dirty="0"/>
              <a:t>How to Make Money in Urgent Care</a:t>
            </a:r>
          </a:p>
        </p:txBody>
      </p:sp>
      <p:sp>
        <p:nvSpPr>
          <p:cNvPr id="4" name="TextBox 3">
            <a:extLst>
              <a:ext uri="{FF2B5EF4-FFF2-40B4-BE49-F238E27FC236}">
                <a16:creationId xmlns:a16="http://schemas.microsoft.com/office/drawing/2014/main" id="{CEB7B321-E13F-7030-C4F2-E08787EEEB7C}"/>
              </a:ext>
            </a:extLst>
          </p:cNvPr>
          <p:cNvSpPr txBox="1"/>
          <p:nvPr/>
        </p:nvSpPr>
        <p:spPr>
          <a:xfrm>
            <a:off x="444500" y="1447800"/>
            <a:ext cx="5041900" cy="4555093"/>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000" dirty="0">
                <a:latin typeface="+mn-lt"/>
              </a:rPr>
              <a:t>Volume depends on strength, timing and duration of flu season</a:t>
            </a:r>
          </a:p>
          <a:p>
            <a:pPr marL="457200" indent="-457200">
              <a:spcAft>
                <a:spcPts val="1200"/>
              </a:spcAft>
              <a:buFont typeface="Arial" panose="020B0604020202020204" pitchFamily="34" charset="0"/>
              <a:buChar char="•"/>
            </a:pPr>
            <a:r>
              <a:rPr lang="en-US" sz="2000" dirty="0">
                <a:latin typeface="+mn-lt"/>
              </a:rPr>
              <a:t>Prices are set by health insurance companies</a:t>
            </a:r>
          </a:p>
          <a:p>
            <a:pPr marL="457200" indent="-457200">
              <a:spcAft>
                <a:spcPts val="1200"/>
              </a:spcAft>
              <a:buFont typeface="Arial" panose="020B0604020202020204" pitchFamily="34" charset="0"/>
              <a:buChar char="•"/>
            </a:pPr>
            <a:r>
              <a:rPr lang="en-US" sz="2000" dirty="0">
                <a:latin typeface="+mn-lt"/>
              </a:rPr>
              <a:t>High proportion of costs are subject to wage inflation</a:t>
            </a:r>
          </a:p>
          <a:p>
            <a:pPr marL="457200" indent="-457200">
              <a:spcAft>
                <a:spcPts val="1200"/>
              </a:spcAft>
              <a:buFont typeface="Arial" panose="020B0604020202020204" pitchFamily="34" charset="0"/>
              <a:buChar char="•"/>
            </a:pPr>
            <a:r>
              <a:rPr lang="en-US" sz="2000" dirty="0">
                <a:latin typeface="+mn-lt"/>
              </a:rPr>
              <a:t>Excess labor capacity due to minimum staffing models</a:t>
            </a:r>
          </a:p>
          <a:p>
            <a:pPr marL="457200" indent="-457200">
              <a:spcAft>
                <a:spcPts val="1200"/>
              </a:spcAft>
              <a:buFont typeface="Arial" panose="020B0604020202020204" pitchFamily="34" charset="0"/>
              <a:buChar char="•"/>
            </a:pPr>
            <a:r>
              <a:rPr lang="en-US" sz="2000" dirty="0">
                <a:latin typeface="+mn-lt"/>
              </a:rPr>
              <a:t>Excess labor capacity due to “on demand” ebb/flow (vs. appointments)</a:t>
            </a:r>
          </a:p>
          <a:p>
            <a:pPr marL="457200" indent="-457200">
              <a:spcAft>
                <a:spcPts val="1200"/>
              </a:spcAft>
              <a:buFont typeface="Arial" panose="020B0604020202020204" pitchFamily="34" charset="0"/>
              <a:buChar char="•"/>
            </a:pPr>
            <a:r>
              <a:rPr lang="en-US" sz="2000" dirty="0">
                <a:latin typeface="+mn-lt"/>
              </a:rPr>
              <a:t>Excess labor capacity due to incremental labor problem</a:t>
            </a:r>
          </a:p>
        </p:txBody>
      </p:sp>
      <p:sp>
        <p:nvSpPr>
          <p:cNvPr id="5" name="TextBox 4">
            <a:extLst>
              <a:ext uri="{FF2B5EF4-FFF2-40B4-BE49-F238E27FC236}">
                <a16:creationId xmlns:a16="http://schemas.microsoft.com/office/drawing/2014/main" id="{583F8913-07D6-7895-E06A-D6EEDA9F3E08}"/>
              </a:ext>
            </a:extLst>
          </p:cNvPr>
          <p:cNvSpPr txBox="1"/>
          <p:nvPr/>
        </p:nvSpPr>
        <p:spPr>
          <a:xfrm>
            <a:off x="8763000" y="2057400"/>
            <a:ext cx="2286000" cy="3170099"/>
          </a:xfrm>
          <a:prstGeom prst="rect">
            <a:avLst/>
          </a:prstGeom>
          <a:noFill/>
        </p:spPr>
        <p:txBody>
          <a:bodyPr wrap="square" rtlCol="0">
            <a:spAutoFit/>
          </a:bodyPr>
          <a:lstStyle/>
          <a:p>
            <a:pPr marL="457200" indent="-457200">
              <a:buFont typeface="Arial" panose="020B0604020202020204" pitchFamily="34" charset="0"/>
              <a:buChar char="•"/>
            </a:pPr>
            <a:r>
              <a:rPr lang="en-US" sz="2000" dirty="0">
                <a:latin typeface="+mj-lt"/>
              </a:rPr>
              <a:t>Run an efficient clinic (to keep staffing costs down)</a:t>
            </a:r>
          </a:p>
          <a:p>
            <a:pPr marL="457200" indent="-457200">
              <a:buFont typeface="Arial" panose="020B0604020202020204" pitchFamily="34" charset="0"/>
              <a:buChar char="•"/>
            </a:pPr>
            <a:endParaRPr lang="en-US" sz="2000" dirty="0">
              <a:latin typeface="+mj-lt"/>
            </a:endParaRPr>
          </a:p>
          <a:p>
            <a:pPr marL="457200" indent="-457200">
              <a:buFont typeface="Arial" panose="020B0604020202020204" pitchFamily="34" charset="0"/>
              <a:buChar char="•"/>
            </a:pPr>
            <a:endParaRPr lang="en-US" sz="2000" dirty="0">
              <a:latin typeface="+mj-lt"/>
            </a:endParaRPr>
          </a:p>
          <a:p>
            <a:endParaRPr lang="en-US" sz="2000" dirty="0">
              <a:latin typeface="+mj-lt"/>
            </a:endParaRPr>
          </a:p>
          <a:p>
            <a:pPr marL="457200" indent="-457200">
              <a:buFont typeface="Arial" panose="020B0604020202020204" pitchFamily="34" charset="0"/>
              <a:buChar char="•"/>
            </a:pPr>
            <a:r>
              <a:rPr lang="en-US" sz="2000" dirty="0">
                <a:latin typeface="+mj-lt"/>
              </a:rPr>
              <a:t>See lots of patients</a:t>
            </a:r>
          </a:p>
        </p:txBody>
      </p:sp>
      <p:sp>
        <p:nvSpPr>
          <p:cNvPr id="6" name="Arrow: Right 5">
            <a:extLst>
              <a:ext uri="{FF2B5EF4-FFF2-40B4-BE49-F238E27FC236}">
                <a16:creationId xmlns:a16="http://schemas.microsoft.com/office/drawing/2014/main" id="{9C3F629B-1DE7-1244-5101-5ACD290F6C20}"/>
              </a:ext>
            </a:extLst>
          </p:cNvPr>
          <p:cNvSpPr/>
          <p:nvPr/>
        </p:nvSpPr>
        <p:spPr>
          <a:xfrm>
            <a:off x="5867400" y="2324606"/>
            <a:ext cx="2743200" cy="2590800"/>
          </a:xfrm>
          <a:prstGeom prst="rightArrow">
            <a:avLst/>
          </a:prstGeom>
          <a:solidFill>
            <a:srgbClr val="D5A5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5879465" cy="436880"/>
          </a:xfrm>
          <a:prstGeom prst="rect">
            <a:avLst/>
          </a:prstGeom>
        </p:spPr>
        <p:txBody>
          <a:bodyPr vert="horz" wrap="square" lIns="0" tIns="12700" rIns="0" bIns="0" rtlCol="0">
            <a:spAutoFit/>
          </a:bodyPr>
          <a:lstStyle/>
          <a:p>
            <a:pPr marL="12700">
              <a:lnSpc>
                <a:spcPct val="100000"/>
              </a:lnSpc>
              <a:spcBef>
                <a:spcPts val="100"/>
              </a:spcBef>
            </a:pPr>
            <a:r>
              <a:rPr dirty="0"/>
              <a:t>How to Make Money in Urgent Care</a:t>
            </a:r>
          </a:p>
        </p:txBody>
      </p:sp>
      <p:sp>
        <p:nvSpPr>
          <p:cNvPr id="4" name="TextBox 3">
            <a:extLst>
              <a:ext uri="{FF2B5EF4-FFF2-40B4-BE49-F238E27FC236}">
                <a16:creationId xmlns:a16="http://schemas.microsoft.com/office/drawing/2014/main" id="{C1DDDA45-9628-5360-9BEE-89CD4BA0915A}"/>
              </a:ext>
            </a:extLst>
          </p:cNvPr>
          <p:cNvSpPr txBox="1"/>
          <p:nvPr/>
        </p:nvSpPr>
        <p:spPr>
          <a:xfrm>
            <a:off x="457200" y="1361064"/>
            <a:ext cx="6172200" cy="3477875"/>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2000" dirty="0">
                <a:latin typeface="+mn-lt"/>
              </a:rPr>
              <a:t>Cash is the lifeblood of business. Labor expenses are incurred on the date of service.</a:t>
            </a:r>
          </a:p>
          <a:p>
            <a:pPr marL="457200" indent="-457200">
              <a:spcAft>
                <a:spcPts val="600"/>
              </a:spcAft>
              <a:buFont typeface="Arial" panose="020B0604020202020204" pitchFamily="34" charset="0"/>
              <a:buChar char="•"/>
            </a:pPr>
            <a:r>
              <a:rPr lang="en-US" sz="2000" dirty="0">
                <a:latin typeface="+mn-lt"/>
              </a:rPr>
              <a:t>Working capital is the financing cost incurred when cash outflows precede cash inflows.</a:t>
            </a:r>
          </a:p>
          <a:p>
            <a:pPr marL="457200" indent="-457200">
              <a:spcAft>
                <a:spcPts val="600"/>
              </a:spcAft>
              <a:buFont typeface="Arial" panose="020B0604020202020204" pitchFamily="34" charset="0"/>
              <a:buChar char="•"/>
            </a:pPr>
            <a:r>
              <a:rPr lang="en-US" sz="2000" dirty="0">
                <a:latin typeface="+mn-lt"/>
              </a:rPr>
              <a:t>Many urgent care centers unintentionally offer no/no/no consumer financing, without any retail benefits.</a:t>
            </a:r>
          </a:p>
          <a:p>
            <a:pPr marL="457200" indent="-457200">
              <a:spcAft>
                <a:spcPts val="600"/>
              </a:spcAft>
              <a:buFont typeface="Arial" panose="020B0604020202020204" pitchFamily="34" charset="0"/>
              <a:buChar char="•"/>
            </a:pPr>
            <a:r>
              <a:rPr lang="en-US" sz="2000" dirty="0">
                <a:latin typeface="+mn-lt"/>
              </a:rPr>
              <a:t>This occurs when the patient is prepared to pay at the time of service but:</a:t>
            </a:r>
          </a:p>
          <a:p>
            <a:pPr marL="914400" lvl="1" indent="-457200">
              <a:spcAft>
                <a:spcPts val="600"/>
              </a:spcAft>
              <a:buFont typeface="Arial" panose="020B0604020202020204" pitchFamily="34" charset="0"/>
              <a:buChar char="•"/>
            </a:pPr>
            <a:r>
              <a:rPr lang="en-US" sz="2000" dirty="0">
                <a:latin typeface="+mn-lt"/>
              </a:rPr>
              <a:t>Financial policy is not clearly presented</a:t>
            </a:r>
          </a:p>
        </p:txBody>
      </p:sp>
      <p:grpSp>
        <p:nvGrpSpPr>
          <p:cNvPr id="7" name="Group 6">
            <a:extLst>
              <a:ext uri="{FF2B5EF4-FFF2-40B4-BE49-F238E27FC236}">
                <a16:creationId xmlns:a16="http://schemas.microsoft.com/office/drawing/2014/main" id="{527B1CEB-5010-9AE6-329D-4E115501ADE3}"/>
              </a:ext>
            </a:extLst>
          </p:cNvPr>
          <p:cNvGrpSpPr/>
          <p:nvPr/>
        </p:nvGrpSpPr>
        <p:grpSpPr>
          <a:xfrm>
            <a:off x="6928104" y="1164336"/>
            <a:ext cx="4997195" cy="3331463"/>
            <a:chOff x="10058400" y="2514600"/>
            <a:chExt cx="7886700" cy="5257800"/>
          </a:xfrm>
        </p:grpSpPr>
        <p:pic>
          <p:nvPicPr>
            <p:cNvPr id="5" name="Picture 4" descr="2,436 Clinic Reception Desk Design Royalty-Free Photos and Stock Images |  Shutterstock">
              <a:extLst>
                <a:ext uri="{FF2B5EF4-FFF2-40B4-BE49-F238E27FC236}">
                  <a16:creationId xmlns:a16="http://schemas.microsoft.com/office/drawing/2014/main" id="{D359AA20-5F0F-840D-65DD-8E46681FC5A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058400" y="2514600"/>
              <a:ext cx="7886700" cy="5257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artford Harley-Davidson">
              <a:extLst>
                <a:ext uri="{FF2B5EF4-FFF2-40B4-BE49-F238E27FC236}">
                  <a16:creationId xmlns:a16="http://schemas.microsoft.com/office/drawing/2014/main" id="{A5053008-6617-262F-9497-DFBF15FCF138}"/>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49639" t="15931" r="3337" b="18386"/>
            <a:stretch/>
          </p:blipFill>
          <p:spPr bwMode="auto">
            <a:xfrm>
              <a:off x="12039600" y="4457699"/>
              <a:ext cx="3200400" cy="1133475"/>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14B32F85-3321-176B-8D46-D09B15D80F2F}"/>
              </a:ext>
            </a:extLst>
          </p:cNvPr>
          <p:cNvSpPr txBox="1"/>
          <p:nvPr/>
        </p:nvSpPr>
        <p:spPr>
          <a:xfrm>
            <a:off x="457200" y="4838939"/>
            <a:ext cx="10972800" cy="1477328"/>
          </a:xfrm>
          <a:prstGeom prst="rect">
            <a:avLst/>
          </a:prstGeom>
          <a:noFill/>
        </p:spPr>
        <p:txBody>
          <a:bodyPr wrap="square">
            <a:spAutoFit/>
          </a:bodyPr>
          <a:lstStyle/>
          <a:p>
            <a:pPr marL="914400" lvl="1" indent="-457200">
              <a:spcAft>
                <a:spcPts val="600"/>
              </a:spcAft>
              <a:buFont typeface="Arial" panose="020B0604020202020204" pitchFamily="34" charset="0"/>
              <a:buChar char="•"/>
            </a:pPr>
            <a:r>
              <a:rPr lang="en-US" sz="2000" dirty="0">
                <a:latin typeface="+mn-lt"/>
              </a:rPr>
              <a:t>Front desk does not verify insurance eligibility, co-pays, co-insurance, deductibles, etc.</a:t>
            </a:r>
          </a:p>
          <a:p>
            <a:pPr marL="914400" lvl="1" indent="-457200">
              <a:spcAft>
                <a:spcPts val="600"/>
              </a:spcAft>
              <a:buFont typeface="Arial" panose="020B0604020202020204" pitchFamily="34" charset="0"/>
              <a:buChar char="•"/>
            </a:pPr>
            <a:r>
              <a:rPr lang="en-US" sz="2000" dirty="0">
                <a:latin typeface="+mn-lt"/>
              </a:rPr>
              <a:t>There is no requirement to pay financial responsibility at time of service, put down a deposit, or credit card on file</a:t>
            </a:r>
          </a:p>
          <a:p>
            <a:pPr marL="457200" indent="-457200">
              <a:spcAft>
                <a:spcPts val="600"/>
              </a:spcAft>
              <a:buFont typeface="Arial" panose="020B0604020202020204" pitchFamily="34" charset="0"/>
              <a:buChar char="•"/>
            </a:pPr>
            <a:r>
              <a:rPr lang="en-US" sz="2000" dirty="0">
                <a:latin typeface="+mn-lt"/>
              </a:rPr>
              <a:t>Post-CFPB action on medical debt, collections efforts are becoming less effective.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4048760" cy="436880"/>
          </a:xfrm>
          <a:prstGeom prst="rect">
            <a:avLst/>
          </a:prstGeom>
        </p:spPr>
        <p:txBody>
          <a:bodyPr vert="horz" wrap="square" lIns="0" tIns="12700" rIns="0" bIns="0" rtlCol="0">
            <a:spAutoFit/>
          </a:bodyPr>
          <a:lstStyle/>
          <a:p>
            <a:pPr marL="12700">
              <a:lnSpc>
                <a:spcPct val="100000"/>
              </a:lnSpc>
              <a:spcBef>
                <a:spcPts val="100"/>
              </a:spcBef>
            </a:pPr>
            <a:r>
              <a:rPr dirty="0"/>
              <a:t>Cash-only Urgent Care?</a:t>
            </a:r>
          </a:p>
        </p:txBody>
      </p:sp>
      <p:pic>
        <p:nvPicPr>
          <p:cNvPr id="4" name="Picture 3" descr="Clínica La Virgen de Guadalupe, 204 S Nursery Rd, Irving, TX, Clinic,  operated by physicians - MapQuest">
            <a:extLst>
              <a:ext uri="{FF2B5EF4-FFF2-40B4-BE49-F238E27FC236}">
                <a16:creationId xmlns:a16="http://schemas.microsoft.com/office/drawing/2014/main" id="{C5209389-60ED-BE85-2EDA-FD8A05CC0F8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 y="1524000"/>
            <a:ext cx="5646983" cy="42352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2" descr="Clinica Hispana">
            <a:extLst>
              <a:ext uri="{FF2B5EF4-FFF2-40B4-BE49-F238E27FC236}">
                <a16:creationId xmlns:a16="http://schemas.microsoft.com/office/drawing/2014/main" id="{C2F64ADC-0B86-9135-0F55-647328CEC34A}"/>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r="16846"/>
          <a:stretch/>
        </p:blipFill>
        <p:spPr bwMode="auto">
          <a:xfrm>
            <a:off x="6400800" y="1524000"/>
            <a:ext cx="5257800" cy="422021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3039745" cy="436880"/>
          </a:xfrm>
          <a:prstGeom prst="rect">
            <a:avLst/>
          </a:prstGeom>
        </p:spPr>
        <p:txBody>
          <a:bodyPr vert="horz" wrap="square" lIns="0" tIns="12700" rIns="0" bIns="0" rtlCol="0">
            <a:spAutoFit/>
          </a:bodyPr>
          <a:lstStyle/>
          <a:p>
            <a:pPr marL="12700">
              <a:lnSpc>
                <a:spcPct val="100000"/>
              </a:lnSpc>
              <a:spcBef>
                <a:spcPts val="100"/>
              </a:spcBef>
            </a:pPr>
            <a:r>
              <a:rPr dirty="0"/>
              <a:t>Cash Pay Options</a:t>
            </a:r>
          </a:p>
        </p:txBody>
      </p:sp>
      <p:graphicFrame>
        <p:nvGraphicFramePr>
          <p:cNvPr id="4" name="Table 3">
            <a:extLst>
              <a:ext uri="{FF2B5EF4-FFF2-40B4-BE49-F238E27FC236}">
                <a16:creationId xmlns:a16="http://schemas.microsoft.com/office/drawing/2014/main" id="{704712C8-E389-75FE-8A28-8542DDEE18CD}"/>
              </a:ext>
            </a:extLst>
          </p:cNvPr>
          <p:cNvGraphicFramePr>
            <a:graphicFrameLocks noGrp="1"/>
          </p:cNvGraphicFramePr>
          <p:nvPr>
            <p:extLst>
              <p:ext uri="{D42A27DB-BD31-4B8C-83A1-F6EECF244321}">
                <p14:modId xmlns:p14="http://schemas.microsoft.com/office/powerpoint/2010/main" val="852577634"/>
              </p:ext>
            </p:extLst>
          </p:nvPr>
        </p:nvGraphicFramePr>
        <p:xfrm>
          <a:off x="419100" y="1562103"/>
          <a:ext cx="11468100" cy="4728733"/>
        </p:xfrm>
        <a:graphic>
          <a:graphicData uri="http://schemas.openxmlformats.org/drawingml/2006/table">
            <a:tbl>
              <a:tblPr firstRow="1" bandRow="1"/>
              <a:tblGrid>
                <a:gridCol w="3680809">
                  <a:extLst>
                    <a:ext uri="{9D8B030D-6E8A-4147-A177-3AD203B41FA5}">
                      <a16:colId xmlns:a16="http://schemas.microsoft.com/office/drawing/2014/main" val="2014136064"/>
                    </a:ext>
                  </a:extLst>
                </a:gridCol>
                <a:gridCol w="4106482">
                  <a:extLst>
                    <a:ext uri="{9D8B030D-6E8A-4147-A177-3AD203B41FA5}">
                      <a16:colId xmlns:a16="http://schemas.microsoft.com/office/drawing/2014/main" val="568625410"/>
                    </a:ext>
                  </a:extLst>
                </a:gridCol>
                <a:gridCol w="3680809">
                  <a:extLst>
                    <a:ext uri="{9D8B030D-6E8A-4147-A177-3AD203B41FA5}">
                      <a16:colId xmlns:a16="http://schemas.microsoft.com/office/drawing/2014/main" val="3042614832"/>
                    </a:ext>
                  </a:extLst>
                </a:gridCol>
              </a:tblGrid>
              <a:tr h="264138">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1400" dirty="0">
                          <a:latin typeface="Heebo ExtraBold" pitchFamily="2" charset="-79"/>
                          <a:cs typeface="Heebo ExtraBold" pitchFamily="2" charset="-79"/>
                        </a:rPr>
                        <a:t>Payment Process</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1400" dirty="0">
                          <a:latin typeface="Heebo ExtraBold" pitchFamily="2" charset="-79"/>
                          <a:cs typeface="Heebo ExtraBold" pitchFamily="2" charset="-79"/>
                        </a:rPr>
                        <a:t>Advantages</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1400" dirty="0">
                          <a:latin typeface="Heebo ExtraBold" pitchFamily="2" charset="-79"/>
                          <a:cs typeface="Heebo ExtraBold" pitchFamily="2" charset="-79"/>
                        </a:rPr>
                        <a:t>Disadvantage</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extLst>
                  <a:ext uri="{0D108BD9-81ED-4DB2-BD59-A6C34878D82A}">
                    <a16:rowId xmlns:a16="http://schemas.microsoft.com/office/drawing/2014/main" val="2764370536"/>
                  </a:ext>
                </a:extLst>
              </a:tr>
              <a:tr h="110938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solidFill>
                            <a:schemeClr val="bg1"/>
                          </a:solidFill>
                          <a:latin typeface="Heebo ExtraBold" pitchFamily="2" charset="-79"/>
                          <a:cs typeface="Heebo ExtraBold" pitchFamily="2" charset="-79"/>
                        </a:rPr>
                        <a:t>Prompt Pay Percentage</a:t>
                      </a:r>
                    </a:p>
                    <a:p>
                      <a:r>
                        <a:rPr lang="en-US" sz="1400" dirty="0">
                          <a:solidFill>
                            <a:schemeClr val="bg1"/>
                          </a:solidFill>
                          <a:latin typeface="Heebo ExtraBold" pitchFamily="2" charset="-79"/>
                          <a:cs typeface="Heebo ExtraBold" pitchFamily="2" charset="-79"/>
                        </a:rPr>
                        <a:t>Discount off Office Fee</a:t>
                      </a:r>
                    </a:p>
                    <a:p>
                      <a:r>
                        <a:rPr lang="en-US" sz="1400" dirty="0">
                          <a:solidFill>
                            <a:schemeClr val="bg1"/>
                          </a:solidFill>
                          <a:latin typeface="Heebo ExtraBold" pitchFamily="2" charset="-79"/>
                          <a:cs typeface="Heebo ExtraBold" pitchFamily="2" charset="-79"/>
                        </a:rPr>
                        <a:t>Schedule</a:t>
                      </a:r>
                    </a:p>
                  </a:txBody>
                  <a:tcPr marL="55702" marR="55702" marT="27851" marB="2785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solidFill>
                            <a:schemeClr val="tx1"/>
                          </a:solidFill>
                        </a:rPr>
                        <a:t>Easy to process in billing alongside insurance claims.</a:t>
                      </a:r>
                    </a:p>
                    <a:p>
                      <a:r>
                        <a:rPr lang="en-US" sz="1400" dirty="0">
                          <a:solidFill>
                            <a:schemeClr val="tx1"/>
                          </a:solidFill>
                        </a:rPr>
                        <a:t>Assures payment for all services performed.</a:t>
                      </a:r>
                    </a:p>
                  </a:txBody>
                  <a:tcPr marL="55702" marR="55702" marT="27851" marB="2785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t>Price can’t be advertised and isn’t known until after all services have been performed.</a:t>
                      </a:r>
                    </a:p>
                    <a:p>
                      <a:r>
                        <a:rPr lang="en-US" sz="1400" dirty="0"/>
                        <a:t>Chargemaster or other manual process to assure all charges captured.</a:t>
                      </a:r>
                    </a:p>
                  </a:txBody>
                  <a:tcPr marL="55702" marR="55702" marT="27851" marB="2785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145426866"/>
                  </a:ext>
                </a:extLst>
              </a:tr>
              <a:tr h="898071">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solidFill>
                            <a:schemeClr val="bg1"/>
                          </a:solidFill>
                          <a:latin typeface="Heebo ExtraBold" pitchFamily="2" charset="-79"/>
                          <a:cs typeface="Heebo ExtraBold" pitchFamily="2" charset="-79"/>
                        </a:rPr>
                        <a:t>Single Self-Pay Rate</a:t>
                      </a:r>
                    </a:p>
                    <a:p>
                      <a:r>
                        <a:rPr lang="en-US" sz="1400" dirty="0">
                          <a:solidFill>
                            <a:schemeClr val="bg1"/>
                          </a:solidFill>
                          <a:latin typeface="Heebo ExtraBold" pitchFamily="2" charset="-79"/>
                          <a:cs typeface="Heebo ExtraBold" pitchFamily="2" charset="-79"/>
                        </a:rPr>
                        <a:t>(w/ or w/o carve outs and add-ons)</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t>Strong marketing messaging.</a:t>
                      </a:r>
                    </a:p>
                    <a:p>
                      <a:r>
                        <a:rPr lang="en-US" sz="1400" dirty="0"/>
                        <a:t>Functions like insurance case rates in which E/M is paid but ancillary codes are </a:t>
                      </a:r>
                      <a:r>
                        <a:rPr lang="en-US" sz="1400" dirty="0" err="1"/>
                        <a:t>zero’d</a:t>
                      </a:r>
                      <a:r>
                        <a:rPr lang="en-US" sz="1400" dirty="0"/>
                        <a:t> out.</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t>Setting the price fairly so not to lose significantly on high-acuity visits but also remain competitive vs. telemedicine and other low cost options.</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96699584"/>
                  </a:ext>
                </a:extLst>
              </a:tr>
              <a:tr h="898071">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solidFill>
                            <a:schemeClr val="bg1"/>
                          </a:solidFill>
                          <a:latin typeface="Heebo ExtraBold" pitchFamily="2" charset="-79"/>
                          <a:cs typeface="Heebo ExtraBold" pitchFamily="2" charset="-79"/>
                        </a:rPr>
                        <a:t>Tiered Rate Menu Board</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t>Tiers correspond to services provided (i.e. rapid test, x-ray, procedures) to avoid over- or under-charging for services provided.</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t>Patients do not have the option of picking and choosing among tiers.</a:t>
                      </a:r>
                    </a:p>
                    <a:p>
                      <a:r>
                        <a:rPr lang="en-US" sz="1400" dirty="0"/>
                        <a:t>Does not tie to CPT codes adding complexity in RCM.</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390563363"/>
                  </a:ext>
                </a:extLst>
              </a:tr>
              <a:tr h="153200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solidFill>
                            <a:schemeClr val="bg1"/>
                          </a:solidFill>
                          <a:latin typeface="Heebo ExtraBold" pitchFamily="2" charset="-79"/>
                          <a:cs typeface="Heebo ExtraBold" pitchFamily="2" charset="-79"/>
                        </a:rPr>
                        <a:t>Membership Plan</a:t>
                      </a:r>
                      <a:endParaRPr lang="en-US" sz="1400" dirty="0">
                        <a:latin typeface="Heebo ExtraBold" pitchFamily="2" charset="-79"/>
                        <a:cs typeface="Heebo ExtraBold" pitchFamily="2" charset="-79"/>
                      </a:endParaRP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t>Creates affinity as the patient’s “provider of first resort”.</a:t>
                      </a:r>
                    </a:p>
                    <a:p>
                      <a:r>
                        <a:rPr lang="en-US" sz="1400" dirty="0"/>
                        <a:t>Generates monthly recurring revenue from membership dues.</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400" dirty="0"/>
                        <a:t>Administrative costs including enrollment, verification, reporting, collections, etc.</a:t>
                      </a:r>
                    </a:p>
                    <a:p>
                      <a:r>
                        <a:rPr lang="en-US" sz="1400" dirty="0"/>
                        <a:t>High rate of churn, credit card denials and chargebacks.</a:t>
                      </a:r>
                    </a:p>
                    <a:p>
                      <a:r>
                        <a:rPr lang="en-US" sz="1400" dirty="0"/>
                        <a:t>If not structured correctly, can lose money on frequent users.</a:t>
                      </a:r>
                    </a:p>
                  </a:txBody>
                  <a:tcPr marL="55702" marR="55702" marT="27851" marB="2785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487036245"/>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Credit Card Pre-Authorization</a:t>
            </a:r>
          </a:p>
        </p:txBody>
      </p:sp>
      <p:sp>
        <p:nvSpPr>
          <p:cNvPr id="4" name="TextBox 3">
            <a:extLst>
              <a:ext uri="{FF2B5EF4-FFF2-40B4-BE49-F238E27FC236}">
                <a16:creationId xmlns:a16="http://schemas.microsoft.com/office/drawing/2014/main" id="{5CE5EAB4-2B00-E629-5637-9A58AF8C7FE0}"/>
              </a:ext>
            </a:extLst>
          </p:cNvPr>
          <p:cNvSpPr txBox="1"/>
          <p:nvPr/>
        </p:nvSpPr>
        <p:spPr>
          <a:xfrm>
            <a:off x="5257800" y="1536174"/>
            <a:ext cx="6267172" cy="4170372"/>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2000" dirty="0"/>
              <a:t>Enrollment in high deductible health plans is up to 65% of commercial enrollees</a:t>
            </a:r>
          </a:p>
          <a:p>
            <a:pPr marL="457200" indent="-457200">
              <a:spcAft>
                <a:spcPts val="600"/>
              </a:spcAft>
              <a:buFont typeface="Arial" panose="020B0604020202020204" pitchFamily="34" charset="0"/>
              <a:buChar char="•"/>
            </a:pPr>
            <a:r>
              <a:rPr lang="en-US" sz="2000" dirty="0"/>
              <a:t>Unmet deductible should be collected at the time of service</a:t>
            </a:r>
          </a:p>
          <a:p>
            <a:pPr marL="457200" indent="-457200">
              <a:spcAft>
                <a:spcPts val="600"/>
              </a:spcAft>
              <a:buFont typeface="Arial" panose="020B0604020202020204" pitchFamily="34" charset="0"/>
              <a:buChar char="•"/>
            </a:pPr>
            <a:r>
              <a:rPr lang="en-US" sz="2000" dirty="0"/>
              <a:t>CCPA provides a “catch-all” when patient financial responsibility cannot be determined</a:t>
            </a:r>
          </a:p>
          <a:p>
            <a:pPr marL="457200" indent="-457200">
              <a:spcAft>
                <a:spcPts val="600"/>
              </a:spcAft>
              <a:buFont typeface="Arial" panose="020B0604020202020204" pitchFamily="34" charset="0"/>
              <a:buChar char="•"/>
            </a:pPr>
            <a:r>
              <a:rPr lang="en-US" sz="2000" dirty="0"/>
              <a:t>Enables third party to pre-approve a charge amount for a set period of time</a:t>
            </a:r>
          </a:p>
          <a:p>
            <a:pPr marL="457200" indent="-457200">
              <a:spcAft>
                <a:spcPts val="600"/>
              </a:spcAft>
              <a:buFont typeface="Arial" panose="020B0604020202020204" pitchFamily="34" charset="0"/>
              <a:buChar char="•"/>
            </a:pPr>
            <a:r>
              <a:rPr lang="en-US" sz="2000" dirty="0"/>
              <a:t>Is not a “hold”, doesn’t entail storing credit card information, and does not affect available credit</a:t>
            </a:r>
          </a:p>
          <a:p>
            <a:pPr marL="457200" indent="-457200">
              <a:spcAft>
                <a:spcPts val="600"/>
              </a:spcAft>
              <a:buFont typeface="Arial" panose="020B0604020202020204" pitchFamily="34" charset="0"/>
              <a:buChar char="•"/>
            </a:pPr>
            <a:r>
              <a:rPr lang="en-US" sz="2000" dirty="0"/>
              <a:t>Accelerates collections while saving patients the hassle of writing and mailing a check </a:t>
            </a:r>
          </a:p>
        </p:txBody>
      </p:sp>
      <p:pic>
        <p:nvPicPr>
          <p:cNvPr id="5" name="Picture 4">
            <a:extLst>
              <a:ext uri="{FF2B5EF4-FFF2-40B4-BE49-F238E27FC236}">
                <a16:creationId xmlns:a16="http://schemas.microsoft.com/office/drawing/2014/main" id="{670E82F8-95A3-D825-62EE-E58D5691C1AD}"/>
              </a:ext>
            </a:extLst>
          </p:cNvPr>
          <p:cNvPicPr>
            <a:picLocks noChangeAspect="1"/>
          </p:cNvPicPr>
          <p:nvPr/>
        </p:nvPicPr>
        <p:blipFill>
          <a:blip r:embed="rId2"/>
          <a:srcRect l="4577" t="6244" r="3596" b="4778"/>
          <a:stretch/>
        </p:blipFill>
        <p:spPr>
          <a:xfrm>
            <a:off x="457200" y="1536181"/>
            <a:ext cx="4495800" cy="4453716"/>
          </a:xfrm>
          <a:prstGeom prst="rect">
            <a:avLst/>
          </a:prstGeom>
          <a:ln>
            <a:solidFill>
              <a:schemeClr val="tx1"/>
            </a:solid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209AB-E2D7-15E9-A72B-B79D122A33E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288CFF7-F22C-1AED-FA86-EB3EC730A642}"/>
              </a:ext>
            </a:extLst>
          </p:cNvPr>
          <p:cNvSpPr>
            <a:spLocks noGrp="1"/>
          </p:cNvSpPr>
          <p:nvPr>
            <p:ph type="body" sz="quarter" idx="10"/>
          </p:nvPr>
        </p:nvSpPr>
        <p:spPr>
          <a:xfrm>
            <a:off x="355600" y="2286000"/>
            <a:ext cx="7112000" cy="749300"/>
          </a:xfrm>
        </p:spPr>
        <p:txBody>
          <a:bodyPr/>
          <a:lstStyle/>
          <a:p>
            <a:r>
              <a:rPr lang="en-US" dirty="0"/>
              <a:t>Urgent Care Marketing and Ancillary Services</a:t>
            </a:r>
          </a:p>
        </p:txBody>
      </p:sp>
    </p:spTree>
    <p:extLst>
      <p:ext uri="{BB962C8B-B14F-4D97-AF65-F5344CB8AC3E}">
        <p14:creationId xmlns:p14="http://schemas.microsoft.com/office/powerpoint/2010/main" val="23246497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5297805" cy="436880"/>
          </a:xfrm>
          <a:prstGeom prst="rect">
            <a:avLst/>
          </a:prstGeom>
        </p:spPr>
        <p:txBody>
          <a:bodyPr vert="horz" wrap="square" lIns="0" tIns="12700" rIns="0" bIns="0" rtlCol="0">
            <a:spAutoFit/>
          </a:bodyPr>
          <a:lstStyle/>
          <a:p>
            <a:pPr marL="12700">
              <a:lnSpc>
                <a:spcPct val="100000"/>
              </a:lnSpc>
              <a:spcBef>
                <a:spcPts val="100"/>
              </a:spcBef>
            </a:pPr>
            <a:r>
              <a:rPr dirty="0"/>
              <a:t>Developing a Meaningful Brand</a:t>
            </a:r>
          </a:p>
        </p:txBody>
      </p:sp>
      <p:sp>
        <p:nvSpPr>
          <p:cNvPr id="4" name="TextBox 3">
            <a:extLst>
              <a:ext uri="{FF2B5EF4-FFF2-40B4-BE49-F238E27FC236}">
                <a16:creationId xmlns:a16="http://schemas.microsoft.com/office/drawing/2014/main" id="{152223B2-D50F-FDF3-7858-8C7E83F96309}"/>
              </a:ext>
            </a:extLst>
          </p:cNvPr>
          <p:cNvSpPr txBox="1"/>
          <p:nvPr/>
        </p:nvSpPr>
        <p:spPr>
          <a:xfrm>
            <a:off x="457200" y="1514676"/>
            <a:ext cx="7699075" cy="1785104"/>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000" dirty="0"/>
              <a:t>A “commodity” in the “sea of sameness”</a:t>
            </a:r>
          </a:p>
          <a:p>
            <a:pPr marL="457200" indent="-457200">
              <a:spcAft>
                <a:spcPts val="1200"/>
              </a:spcAft>
              <a:buFont typeface="Arial" panose="020B0604020202020204" pitchFamily="34" charset="0"/>
              <a:buChar char="•"/>
            </a:pPr>
            <a:r>
              <a:rPr lang="en-US" sz="2000" dirty="0"/>
              <a:t>Loyal to a location or provider, not a “brand”</a:t>
            </a:r>
          </a:p>
          <a:p>
            <a:pPr marL="457200" indent="-457200">
              <a:spcAft>
                <a:spcPts val="1200"/>
              </a:spcAft>
              <a:buFont typeface="Arial" panose="020B0604020202020204" pitchFamily="34" charset="0"/>
              <a:buChar char="•"/>
            </a:pPr>
            <a:r>
              <a:rPr lang="en-US" sz="2000" dirty="0"/>
              <a:t>Loyal patients have more frequent utilization</a:t>
            </a:r>
          </a:p>
          <a:p>
            <a:pPr marL="457200" indent="-457200">
              <a:spcAft>
                <a:spcPts val="1200"/>
              </a:spcAft>
              <a:buFont typeface="Arial" panose="020B0604020202020204" pitchFamily="34" charset="0"/>
              <a:buChar char="•"/>
            </a:pPr>
            <a:r>
              <a:rPr lang="en-US" sz="2000" dirty="0"/>
              <a:t>Think of “differentiated” retail experiences</a:t>
            </a:r>
          </a:p>
        </p:txBody>
      </p:sp>
      <p:pic>
        <p:nvPicPr>
          <p:cNvPr id="5" name="Picture 4">
            <a:extLst>
              <a:ext uri="{FF2B5EF4-FFF2-40B4-BE49-F238E27FC236}">
                <a16:creationId xmlns:a16="http://schemas.microsoft.com/office/drawing/2014/main" id="{4626586D-22E7-40DC-3121-C7707D8CF723}"/>
              </a:ext>
            </a:extLst>
          </p:cNvPr>
          <p:cNvPicPr>
            <a:picLocks noChangeAspect="1"/>
          </p:cNvPicPr>
          <p:nvPr/>
        </p:nvPicPr>
        <p:blipFill>
          <a:blip r:embed="rId2"/>
          <a:stretch>
            <a:fillRect/>
          </a:stretch>
        </p:blipFill>
        <p:spPr>
          <a:xfrm>
            <a:off x="8156274" y="1373764"/>
            <a:ext cx="3653503" cy="2092177"/>
          </a:xfrm>
          <a:prstGeom prst="rect">
            <a:avLst/>
          </a:prstGeom>
        </p:spPr>
      </p:pic>
      <p:pic>
        <p:nvPicPr>
          <p:cNvPr id="6" name="Picture 5">
            <a:extLst>
              <a:ext uri="{FF2B5EF4-FFF2-40B4-BE49-F238E27FC236}">
                <a16:creationId xmlns:a16="http://schemas.microsoft.com/office/drawing/2014/main" id="{974A4A32-1284-BEED-B6F9-37F9C562AA51}"/>
              </a:ext>
            </a:extLst>
          </p:cNvPr>
          <p:cNvPicPr>
            <a:picLocks noChangeAspect="1"/>
          </p:cNvPicPr>
          <p:nvPr/>
        </p:nvPicPr>
        <p:blipFill>
          <a:blip r:embed="rId3"/>
          <a:srcRect l="2360" r="7971"/>
          <a:stretch/>
        </p:blipFill>
        <p:spPr>
          <a:xfrm>
            <a:off x="8156275" y="3664536"/>
            <a:ext cx="3653503" cy="2255099"/>
          </a:xfrm>
          <a:prstGeom prst="rect">
            <a:avLst/>
          </a:prstGeom>
        </p:spPr>
      </p:pic>
      <p:pic>
        <p:nvPicPr>
          <p:cNvPr id="7" name="Picture 6">
            <a:extLst>
              <a:ext uri="{FF2B5EF4-FFF2-40B4-BE49-F238E27FC236}">
                <a16:creationId xmlns:a16="http://schemas.microsoft.com/office/drawing/2014/main" id="{B499C0CC-2349-FFED-3C34-549B0C8C00B4}"/>
              </a:ext>
            </a:extLst>
          </p:cNvPr>
          <p:cNvPicPr>
            <a:picLocks noChangeAspect="1"/>
          </p:cNvPicPr>
          <p:nvPr/>
        </p:nvPicPr>
        <p:blipFill>
          <a:blip r:embed="rId4"/>
          <a:srcRect b="10208"/>
          <a:stretch/>
        </p:blipFill>
        <p:spPr>
          <a:xfrm>
            <a:off x="4038600" y="3651837"/>
            <a:ext cx="3906164" cy="2284388"/>
          </a:xfrm>
          <a:prstGeom prst="rect">
            <a:avLst/>
          </a:prstGeom>
        </p:spPr>
      </p:pic>
      <p:pic>
        <p:nvPicPr>
          <p:cNvPr id="8" name="Picture 7">
            <a:extLst>
              <a:ext uri="{FF2B5EF4-FFF2-40B4-BE49-F238E27FC236}">
                <a16:creationId xmlns:a16="http://schemas.microsoft.com/office/drawing/2014/main" id="{B3528770-9C2D-FD6C-8E7E-E4B291FA31C5}"/>
              </a:ext>
            </a:extLst>
          </p:cNvPr>
          <p:cNvPicPr>
            <a:picLocks noChangeAspect="1"/>
          </p:cNvPicPr>
          <p:nvPr/>
        </p:nvPicPr>
        <p:blipFill>
          <a:blip r:embed="rId5"/>
          <a:srcRect l="6385" r="4208"/>
          <a:stretch/>
        </p:blipFill>
        <p:spPr>
          <a:xfrm>
            <a:off x="457200" y="3651837"/>
            <a:ext cx="3352801" cy="2284388"/>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o photo description available.">
            <a:extLst>
              <a:ext uri="{FF2B5EF4-FFF2-40B4-BE49-F238E27FC236}">
                <a16:creationId xmlns:a16="http://schemas.microsoft.com/office/drawing/2014/main" id="{32A25D04-0117-CB81-DFD5-676E114CCA2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t="5290" b="19724"/>
          <a:stretch/>
        </p:blipFill>
        <p:spPr bwMode="auto">
          <a:xfrm>
            <a:off x="0" y="0"/>
            <a:ext cx="12192000" cy="6856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324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Pre- and Grand Opening Marketing</a:t>
            </a:r>
          </a:p>
        </p:txBody>
      </p:sp>
      <p:sp>
        <p:nvSpPr>
          <p:cNvPr id="4" name="TextBox 3">
            <a:extLst>
              <a:ext uri="{FF2B5EF4-FFF2-40B4-BE49-F238E27FC236}">
                <a16:creationId xmlns:a16="http://schemas.microsoft.com/office/drawing/2014/main" id="{35A5E686-EEE9-ECF1-D5BE-C1D9D7A034B2}"/>
              </a:ext>
            </a:extLst>
          </p:cNvPr>
          <p:cNvSpPr txBox="1"/>
          <p:nvPr/>
        </p:nvSpPr>
        <p:spPr>
          <a:xfrm>
            <a:off x="444501" y="1348364"/>
            <a:ext cx="3975100" cy="5016758"/>
          </a:xfrm>
          <a:prstGeom prst="rect">
            <a:avLst/>
          </a:prstGeom>
          <a:noFill/>
        </p:spPr>
        <p:txBody>
          <a:bodyPr wrap="square" rtlCol="0">
            <a:spAutoFit/>
          </a:bodyPr>
          <a:lstStyle/>
          <a:p>
            <a:pPr marL="457200" indent="-457200">
              <a:buFont typeface="Arial" panose="020B0604020202020204" pitchFamily="34" charset="0"/>
              <a:buChar char="•"/>
            </a:pPr>
            <a:r>
              <a:rPr lang="en-US" sz="2000" dirty="0">
                <a:latin typeface="+mn-lt"/>
              </a:rPr>
              <a:t>Selecting a name</a:t>
            </a:r>
          </a:p>
          <a:p>
            <a:pPr marL="914400" lvl="1" indent="-457200">
              <a:buFont typeface="Arial" panose="020B0604020202020204" pitchFamily="34" charset="0"/>
              <a:buChar char="•"/>
            </a:pPr>
            <a:r>
              <a:rPr lang="en-US" sz="2000" dirty="0">
                <a:latin typeface="+mn-lt"/>
              </a:rPr>
              <a:t>C&amp;C – “urgent care”</a:t>
            </a:r>
          </a:p>
          <a:p>
            <a:pPr marL="914400" lvl="1" indent="-457200">
              <a:buFont typeface="Arial" panose="020B0604020202020204" pitchFamily="34" charset="0"/>
              <a:buChar char="•"/>
            </a:pPr>
            <a:r>
              <a:rPr lang="en-US" sz="2000" dirty="0">
                <a:latin typeface="+mn-lt"/>
              </a:rPr>
              <a:t>Legal vs. d/b/a</a:t>
            </a:r>
          </a:p>
          <a:p>
            <a:pPr marL="914400" lvl="1" indent="-457200">
              <a:buFont typeface="Arial" panose="020B0604020202020204" pitchFamily="34" charset="0"/>
              <a:buChar char="•"/>
            </a:pPr>
            <a:r>
              <a:rPr lang="en-US" sz="2000" dirty="0">
                <a:latin typeface="+mn-lt"/>
              </a:rPr>
              <a:t>URL</a:t>
            </a:r>
          </a:p>
          <a:p>
            <a:pPr marL="914400" lvl="1" indent="-457200">
              <a:buFont typeface="Arial" panose="020B0604020202020204" pitchFamily="34" charset="0"/>
              <a:buChar char="•"/>
            </a:pPr>
            <a:r>
              <a:rPr lang="en-US" sz="2000" dirty="0">
                <a:latin typeface="+mn-lt"/>
              </a:rPr>
              <a:t>SEO</a:t>
            </a:r>
          </a:p>
          <a:p>
            <a:pPr marL="914400" lvl="1" indent="-457200">
              <a:buFont typeface="Arial" panose="020B0604020202020204" pitchFamily="34" charset="0"/>
              <a:buChar char="•"/>
            </a:pPr>
            <a:r>
              <a:rPr lang="en-US" sz="2000" dirty="0">
                <a:latin typeface="+mn-lt"/>
              </a:rPr>
              <a:t>Signage</a:t>
            </a:r>
          </a:p>
          <a:p>
            <a:pPr marL="457200" indent="-457200">
              <a:buFont typeface="Arial" panose="020B0604020202020204" pitchFamily="34" charset="0"/>
              <a:buChar char="•"/>
            </a:pPr>
            <a:r>
              <a:rPr lang="en-US" sz="2000" dirty="0">
                <a:latin typeface="+mn-lt"/>
              </a:rPr>
              <a:t>Designing a logo</a:t>
            </a:r>
          </a:p>
          <a:p>
            <a:pPr marL="457200" indent="-457200">
              <a:buFont typeface="Arial" panose="020B0604020202020204" pitchFamily="34" charset="0"/>
              <a:buChar char="•"/>
            </a:pPr>
            <a:r>
              <a:rPr lang="en-US" sz="2000" dirty="0">
                <a:latin typeface="+mn-lt"/>
              </a:rPr>
              <a:t>Developing a website</a:t>
            </a:r>
          </a:p>
          <a:p>
            <a:pPr marL="457200" indent="-457200">
              <a:buFont typeface="Arial" panose="020B0604020202020204" pitchFamily="34" charset="0"/>
              <a:buChar char="•"/>
            </a:pPr>
            <a:r>
              <a:rPr lang="en-US" sz="2000" dirty="0">
                <a:latin typeface="+mn-lt"/>
              </a:rPr>
              <a:t>Google Business Profile and social media</a:t>
            </a:r>
          </a:p>
          <a:p>
            <a:pPr marL="914400" lvl="1" indent="-457200">
              <a:buFont typeface="Arial" panose="020B0604020202020204" pitchFamily="34" charset="0"/>
              <a:buChar char="•"/>
            </a:pPr>
            <a:r>
              <a:rPr lang="en-US" sz="2000" dirty="0">
                <a:latin typeface="+mn-lt"/>
              </a:rPr>
              <a:t>Set-up and maintenance</a:t>
            </a:r>
          </a:p>
          <a:p>
            <a:pPr marL="457200" indent="-457200">
              <a:buFont typeface="Arial" panose="020B0604020202020204" pitchFamily="34" charset="0"/>
              <a:buChar char="•"/>
            </a:pPr>
            <a:r>
              <a:rPr lang="en-US" sz="2000" dirty="0">
                <a:latin typeface="+mn-lt"/>
              </a:rPr>
              <a:t>Direct mail</a:t>
            </a:r>
          </a:p>
          <a:p>
            <a:pPr marL="457200" indent="-457200">
              <a:buFont typeface="Arial" panose="020B0604020202020204" pitchFamily="34" charset="0"/>
              <a:buChar char="•"/>
            </a:pPr>
            <a:r>
              <a:rPr lang="en-US" sz="2000" dirty="0">
                <a:latin typeface="+mn-lt"/>
              </a:rPr>
              <a:t>Chamber of Commerce</a:t>
            </a:r>
          </a:p>
          <a:p>
            <a:pPr marL="914400" lvl="1" indent="-457200">
              <a:buFont typeface="Arial" panose="020B0604020202020204" pitchFamily="34" charset="0"/>
              <a:buChar char="•"/>
            </a:pPr>
            <a:r>
              <a:rPr lang="en-US" sz="2000" dirty="0">
                <a:latin typeface="+mn-lt"/>
              </a:rPr>
              <a:t>Ribbon cutting</a:t>
            </a:r>
          </a:p>
          <a:p>
            <a:pPr marL="914400" lvl="1" indent="-457200">
              <a:buFont typeface="Arial" panose="020B0604020202020204" pitchFamily="34" charset="0"/>
              <a:buChar char="•"/>
            </a:pPr>
            <a:r>
              <a:rPr lang="en-US" sz="2000" dirty="0">
                <a:latin typeface="+mn-lt"/>
              </a:rPr>
              <a:t>Opening “family event”</a:t>
            </a:r>
          </a:p>
          <a:p>
            <a:pPr marL="457200" indent="-457200">
              <a:buFont typeface="Arial" panose="020B0604020202020204" pitchFamily="34" charset="0"/>
              <a:buChar char="•"/>
            </a:pPr>
            <a:r>
              <a:rPr lang="en-US" sz="2000" dirty="0">
                <a:latin typeface="+mn-lt"/>
              </a:rPr>
              <a:t>Press Release</a:t>
            </a:r>
          </a:p>
        </p:txBody>
      </p:sp>
      <p:pic>
        <p:nvPicPr>
          <p:cNvPr id="5" name="Picture 4">
            <a:extLst>
              <a:ext uri="{FF2B5EF4-FFF2-40B4-BE49-F238E27FC236}">
                <a16:creationId xmlns:a16="http://schemas.microsoft.com/office/drawing/2014/main" id="{573E0256-C34D-295C-EB56-D553EF35229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1448" b="5066"/>
          <a:stretch/>
        </p:blipFill>
        <p:spPr>
          <a:xfrm>
            <a:off x="4876800" y="1196993"/>
            <a:ext cx="6430114" cy="5168129"/>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Marketing and Advertising</a:t>
            </a:r>
          </a:p>
        </p:txBody>
      </p:sp>
      <p:sp>
        <p:nvSpPr>
          <p:cNvPr id="4" name="TextBox 3">
            <a:extLst>
              <a:ext uri="{FF2B5EF4-FFF2-40B4-BE49-F238E27FC236}">
                <a16:creationId xmlns:a16="http://schemas.microsoft.com/office/drawing/2014/main" id="{3B807F3F-2FFD-C96A-8C35-9BA09E806E21}"/>
              </a:ext>
            </a:extLst>
          </p:cNvPr>
          <p:cNvSpPr txBox="1"/>
          <p:nvPr/>
        </p:nvSpPr>
        <p:spPr>
          <a:xfrm>
            <a:off x="457200" y="1348364"/>
            <a:ext cx="6383721" cy="5293757"/>
          </a:xfrm>
          <a:prstGeom prst="rect">
            <a:avLst/>
          </a:prstGeom>
          <a:noFill/>
        </p:spPr>
        <p:txBody>
          <a:bodyPr wrap="square" rtlCol="0">
            <a:spAutoFit/>
          </a:bodyPr>
          <a:lstStyle/>
          <a:p>
            <a:pPr>
              <a:spcAft>
                <a:spcPts val="600"/>
              </a:spcAft>
            </a:pPr>
            <a:r>
              <a:rPr lang="en-US" sz="2400" dirty="0">
                <a:solidFill>
                  <a:srgbClr val="D5A529"/>
                </a:solidFill>
                <a:latin typeface="+mj-lt"/>
              </a:rPr>
              <a:t>Emphasis on guerilla and grassroots tactics versus a “digital only” strategy.</a:t>
            </a:r>
          </a:p>
          <a:p>
            <a:pPr marL="457200" indent="-457200">
              <a:spcAft>
                <a:spcPts val="600"/>
              </a:spcAft>
              <a:buFont typeface="Arial" panose="020B0604020202020204" pitchFamily="34" charset="0"/>
              <a:buChar char="•"/>
            </a:pPr>
            <a:r>
              <a:rPr lang="en-US" sz="2000" dirty="0">
                <a:latin typeface="+mn-lt"/>
              </a:rPr>
              <a:t>Deployed grassroots marketing (community liaisons)</a:t>
            </a:r>
          </a:p>
          <a:p>
            <a:pPr marL="457200" indent="-457200">
              <a:spcAft>
                <a:spcPts val="600"/>
              </a:spcAft>
              <a:buFont typeface="Arial" panose="020B0604020202020204" pitchFamily="34" charset="0"/>
              <a:buChar char="•"/>
            </a:pPr>
            <a:r>
              <a:rPr lang="en-US" sz="2000" dirty="0">
                <a:latin typeface="+mn-lt"/>
              </a:rPr>
              <a:t>“Guerilla” tactics like handing out flyers door-to-door and at a “temporarily closed” competitor</a:t>
            </a:r>
          </a:p>
          <a:p>
            <a:pPr marL="457200" indent="-457200">
              <a:spcAft>
                <a:spcPts val="600"/>
              </a:spcAft>
              <a:buFont typeface="Arial" panose="020B0604020202020204" pitchFamily="34" charset="0"/>
              <a:buChar char="•"/>
            </a:pPr>
            <a:r>
              <a:rPr lang="en-US" sz="2000" dirty="0">
                <a:latin typeface="+mn-lt"/>
              </a:rPr>
              <a:t>Outreach to local school districts – athletic directors, school nurses, and special needs departments</a:t>
            </a:r>
          </a:p>
          <a:p>
            <a:pPr marL="457200" indent="-457200">
              <a:spcAft>
                <a:spcPts val="600"/>
              </a:spcAft>
              <a:buFont typeface="Arial" panose="020B0604020202020204" pitchFamily="34" charset="0"/>
              <a:buChar char="•"/>
            </a:pPr>
            <a:r>
              <a:rPr lang="en-US" sz="2000" dirty="0">
                <a:latin typeface="+mn-lt"/>
              </a:rPr>
              <a:t>“Get in front of moms” – mom groups, social media, family events – focus on opinion leaders</a:t>
            </a:r>
          </a:p>
          <a:p>
            <a:pPr marL="457200" indent="-457200">
              <a:spcAft>
                <a:spcPts val="600"/>
              </a:spcAft>
              <a:buFont typeface="Arial" panose="020B0604020202020204" pitchFamily="34" charset="0"/>
              <a:buChar char="•"/>
            </a:pPr>
            <a:r>
              <a:rPr lang="en-US" sz="2000" dirty="0">
                <a:latin typeface="+mn-lt"/>
              </a:rPr>
              <a:t>Return to conventional advertising media like direct mail, billboards and TV advertising (Superbowl)</a:t>
            </a:r>
          </a:p>
          <a:p>
            <a:pPr marL="457200" indent="-457200">
              <a:spcAft>
                <a:spcPts val="600"/>
              </a:spcAft>
              <a:buFont typeface="Arial" panose="020B0604020202020204" pitchFamily="34" charset="0"/>
              <a:buChar char="•"/>
            </a:pPr>
            <a:r>
              <a:rPr lang="en-US" sz="2000" dirty="0">
                <a:latin typeface="+mn-lt"/>
              </a:rPr>
              <a:t>Re-branding to become more contemporary and better stand out</a:t>
            </a:r>
          </a:p>
        </p:txBody>
      </p:sp>
      <p:pic>
        <p:nvPicPr>
          <p:cNvPr id="6" name="Picture 5" descr="A billboard with a sign on it&#10;&#10;Description automatically generated">
            <a:extLst>
              <a:ext uri="{FF2B5EF4-FFF2-40B4-BE49-F238E27FC236}">
                <a16:creationId xmlns:a16="http://schemas.microsoft.com/office/drawing/2014/main" id="{DD6DCEED-AABF-78D9-DDB0-38E84E411A49}"/>
              </a:ext>
            </a:extLst>
          </p:cNvPr>
          <p:cNvPicPr>
            <a:picLocks noChangeAspect="1"/>
          </p:cNvPicPr>
          <p:nvPr/>
        </p:nvPicPr>
        <p:blipFill>
          <a:blip r:embed="rId2" cstate="screen">
            <a:extLst>
              <a:ext uri="{28A0092B-C50C-407E-A947-70E740481C1C}">
                <a14:useLocalDpi xmlns:a14="http://schemas.microsoft.com/office/drawing/2010/main"/>
              </a:ext>
            </a:extLst>
          </a:blip>
          <a:srcRect b="34480"/>
          <a:stretch/>
        </p:blipFill>
        <p:spPr>
          <a:xfrm>
            <a:off x="7315200" y="1160707"/>
            <a:ext cx="4341879" cy="2133600"/>
          </a:xfrm>
          <a:prstGeom prst="rect">
            <a:avLst/>
          </a:prstGeom>
        </p:spPr>
      </p:pic>
      <p:pic>
        <p:nvPicPr>
          <p:cNvPr id="7" name="Picture 6">
            <a:extLst>
              <a:ext uri="{FF2B5EF4-FFF2-40B4-BE49-F238E27FC236}">
                <a16:creationId xmlns:a16="http://schemas.microsoft.com/office/drawing/2014/main" id="{B14B67E7-051B-DC69-EF1C-8E95C7D31F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15200" y="3429000"/>
            <a:ext cx="4341879" cy="2935617"/>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rgent Care Munster, IN | Midwest Express Clinic Immediate Care">
            <a:extLst>
              <a:ext uri="{FF2B5EF4-FFF2-40B4-BE49-F238E27FC236}">
                <a16:creationId xmlns:a16="http://schemas.microsoft.com/office/drawing/2014/main" id="{52C81C6D-0420-8225-EE38-65A66D4736A5}"/>
              </a:ext>
            </a:extLst>
          </p:cNvPr>
          <p:cNvPicPr>
            <a:picLocks noChangeAspect="1"/>
          </p:cNvPicPr>
          <p:nvPr/>
        </p:nvPicPr>
        <p:blipFill>
          <a:blip r:embed="rId2" cstate="screen">
            <a:extLst>
              <a:ext uri="{28A0092B-C50C-407E-A947-70E740481C1C}">
                <a14:useLocalDpi xmlns:a14="http://schemas.microsoft.com/office/drawing/2010/main"/>
              </a:ext>
            </a:extLst>
          </a:blip>
          <a:srcRect t="14535" b="44535"/>
          <a:stretch/>
        </p:blipFill>
        <p:spPr bwMode="auto">
          <a:xfrm>
            <a:off x="381000" y="685800"/>
            <a:ext cx="5369657" cy="2930338"/>
          </a:xfrm>
          <a:prstGeom prst="rect">
            <a:avLst/>
          </a:prstGeom>
          <a:noFill/>
        </p:spPr>
      </p:pic>
      <p:pic>
        <p:nvPicPr>
          <p:cNvPr id="4" name="Picture 3" descr="Urgent Care Munster, IN | Midwest Express Clinic Immediate Care">
            <a:extLst>
              <a:ext uri="{FF2B5EF4-FFF2-40B4-BE49-F238E27FC236}">
                <a16:creationId xmlns:a16="http://schemas.microsoft.com/office/drawing/2014/main" id="{ABD8187B-184C-612B-8A42-E9321BFFFCC5}"/>
              </a:ext>
            </a:extLst>
          </p:cNvPr>
          <p:cNvPicPr>
            <a:picLocks noChangeAspect="1"/>
          </p:cNvPicPr>
          <p:nvPr/>
        </p:nvPicPr>
        <p:blipFill>
          <a:blip r:embed="rId3" cstate="screen">
            <a:extLst>
              <a:ext uri="{28A0092B-C50C-407E-A947-70E740481C1C}">
                <a14:useLocalDpi xmlns:a14="http://schemas.microsoft.com/office/drawing/2010/main"/>
              </a:ext>
            </a:extLst>
          </a:blip>
          <a:srcRect t="28783" r="-1" b="30243"/>
          <a:stretch/>
        </p:blipFill>
        <p:spPr bwMode="auto">
          <a:xfrm>
            <a:off x="6096000" y="685800"/>
            <a:ext cx="5363901" cy="2930338"/>
          </a:xfrm>
          <a:prstGeom prst="rect">
            <a:avLst/>
          </a:prstGeom>
          <a:noFill/>
        </p:spPr>
      </p:pic>
      <p:pic>
        <p:nvPicPr>
          <p:cNvPr id="5" name="Picture 4" descr="Urgent Care Lombard, IL | Midwest Express Clinic">
            <a:extLst>
              <a:ext uri="{FF2B5EF4-FFF2-40B4-BE49-F238E27FC236}">
                <a16:creationId xmlns:a16="http://schemas.microsoft.com/office/drawing/2014/main" id="{AD072B2F-3AD7-1F6B-7E26-8DE07E8DBDF4}"/>
              </a:ext>
            </a:extLst>
          </p:cNvPr>
          <p:cNvPicPr>
            <a:picLocks noChangeAspect="1"/>
          </p:cNvPicPr>
          <p:nvPr/>
        </p:nvPicPr>
        <p:blipFill>
          <a:blip r:embed="rId4" cstate="screen">
            <a:extLst>
              <a:ext uri="{28A0092B-C50C-407E-A947-70E740481C1C}">
                <a14:useLocalDpi xmlns:a14="http://schemas.microsoft.com/office/drawing/2010/main"/>
              </a:ext>
            </a:extLst>
          </a:blip>
          <a:srcRect t="3863" r="1" b="1"/>
          <a:stretch/>
        </p:blipFill>
        <p:spPr bwMode="auto">
          <a:xfrm>
            <a:off x="381000" y="3962400"/>
            <a:ext cx="5369657" cy="2581115"/>
          </a:xfrm>
          <a:prstGeom prst="rect">
            <a:avLst/>
          </a:prstGeom>
          <a:noFill/>
        </p:spPr>
      </p:pic>
      <p:pic>
        <p:nvPicPr>
          <p:cNvPr id="6" name="Picture 5" descr="r/chicagobulls - Prek-12 SCHOOL &amp; SPORTS PHYSICALS Coby White's PREFERRED URGENT CARE Midwest Express Clinic Midwest Ic Express C ECKO Sincki">
            <a:extLst>
              <a:ext uri="{FF2B5EF4-FFF2-40B4-BE49-F238E27FC236}">
                <a16:creationId xmlns:a16="http://schemas.microsoft.com/office/drawing/2014/main" id="{F11D33AF-4BE3-DE31-15A7-081042868AD4}"/>
              </a:ext>
            </a:extLst>
          </p:cNvPr>
          <p:cNvPicPr>
            <a:picLocks noChangeAspect="1"/>
          </p:cNvPicPr>
          <p:nvPr/>
        </p:nvPicPr>
        <p:blipFill>
          <a:blip r:embed="rId5" cstate="screen">
            <a:extLst>
              <a:ext uri="{28A0092B-C50C-407E-A947-70E740481C1C}">
                <a14:useLocalDpi xmlns:a14="http://schemas.microsoft.com/office/drawing/2010/main"/>
              </a:ext>
            </a:extLst>
          </a:blip>
          <a:srcRect t="10879" r="2" b="10879"/>
          <a:stretch/>
        </p:blipFill>
        <p:spPr bwMode="auto">
          <a:xfrm>
            <a:off x="6096000" y="3962400"/>
            <a:ext cx="5363901" cy="2581115"/>
          </a:xfrm>
          <a:prstGeom prst="rect">
            <a:avLst/>
          </a:prstGeom>
          <a:noFill/>
        </p:spPr>
      </p:pic>
    </p:spTree>
    <p:extLst>
      <p:ext uri="{BB962C8B-B14F-4D97-AF65-F5344CB8AC3E}">
        <p14:creationId xmlns:p14="http://schemas.microsoft.com/office/powerpoint/2010/main" val="1597129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building&#10;&#10;AI-generated content may be incorrect.">
            <a:extLst>
              <a:ext uri="{FF2B5EF4-FFF2-40B4-BE49-F238E27FC236}">
                <a16:creationId xmlns:a16="http://schemas.microsoft.com/office/drawing/2014/main" id="{9DC8A824-9FD9-5CB1-257E-1B05C2EC228B}"/>
              </a:ext>
            </a:extLst>
          </p:cNvPr>
          <p:cNvPicPr>
            <a:picLocks noChangeAspect="1"/>
          </p:cNvPicPr>
          <p:nvPr/>
        </p:nvPicPr>
        <p:blipFill>
          <a:blip r:embed="rId2" cstate="screen">
            <a:extLst>
              <a:ext uri="{28A0092B-C50C-407E-A947-70E740481C1C}">
                <a14:useLocalDpi xmlns:a14="http://schemas.microsoft.com/office/drawing/2010/main"/>
              </a:ext>
            </a:extLst>
          </a:blip>
          <a:srcRect t="714"/>
          <a:stretch/>
        </p:blipFill>
        <p:spPr>
          <a:xfrm rot="5400000">
            <a:off x="-474166" y="1341779"/>
            <a:ext cx="5734600" cy="4270242"/>
          </a:xfrm>
          <a:prstGeom prst="rect">
            <a:avLst/>
          </a:prstGeom>
        </p:spPr>
      </p:pic>
      <p:pic>
        <p:nvPicPr>
          <p:cNvPr id="4" name="Picture 3" descr="A large white box with red writing&#10;&#10;AI-generated content may be incorrect.">
            <a:extLst>
              <a:ext uri="{FF2B5EF4-FFF2-40B4-BE49-F238E27FC236}">
                <a16:creationId xmlns:a16="http://schemas.microsoft.com/office/drawing/2014/main" id="{A5921CAF-F34A-5F7F-A0DE-3BD236961744}"/>
              </a:ext>
            </a:extLst>
          </p:cNvPr>
          <p:cNvPicPr>
            <a:picLocks noChangeAspect="1"/>
          </p:cNvPicPr>
          <p:nvPr/>
        </p:nvPicPr>
        <p:blipFill>
          <a:blip r:embed="rId3" cstate="screen">
            <a:extLst>
              <a:ext uri="{28A0092B-C50C-407E-A947-70E740481C1C}">
                <a14:useLocalDpi xmlns:a14="http://schemas.microsoft.com/office/drawing/2010/main"/>
              </a:ext>
            </a:extLst>
          </a:blip>
          <a:srcRect l="7318" r="-2" b="-2"/>
          <a:stretch/>
        </p:blipFill>
        <p:spPr>
          <a:xfrm>
            <a:off x="4814730" y="609600"/>
            <a:ext cx="7086600" cy="5734600"/>
          </a:xfrm>
          <a:prstGeom prst="rect">
            <a:avLst/>
          </a:prstGeom>
        </p:spPr>
      </p:pic>
    </p:spTree>
    <p:extLst>
      <p:ext uri="{BB962C8B-B14F-4D97-AF65-F5344CB8AC3E}">
        <p14:creationId xmlns:p14="http://schemas.microsoft.com/office/powerpoint/2010/main" val="7795544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Urgent Care Marketing Tactics</a:t>
            </a:r>
          </a:p>
        </p:txBody>
      </p:sp>
      <p:graphicFrame>
        <p:nvGraphicFramePr>
          <p:cNvPr id="4" name="Table 3">
            <a:extLst>
              <a:ext uri="{FF2B5EF4-FFF2-40B4-BE49-F238E27FC236}">
                <a16:creationId xmlns:a16="http://schemas.microsoft.com/office/drawing/2014/main" id="{DBB7C451-CBD9-0143-08E5-E956CE7A5093}"/>
              </a:ext>
            </a:extLst>
          </p:cNvPr>
          <p:cNvGraphicFramePr>
            <a:graphicFrameLocks noGrp="1"/>
          </p:cNvGraphicFramePr>
          <p:nvPr>
            <p:extLst>
              <p:ext uri="{D42A27DB-BD31-4B8C-83A1-F6EECF244321}">
                <p14:modId xmlns:p14="http://schemas.microsoft.com/office/powerpoint/2010/main" val="3370582388"/>
              </p:ext>
            </p:extLst>
          </p:nvPr>
        </p:nvGraphicFramePr>
        <p:xfrm>
          <a:off x="444500" y="1371976"/>
          <a:ext cx="11506200" cy="4924407"/>
        </p:xfrm>
        <a:graphic>
          <a:graphicData uri="http://schemas.openxmlformats.org/drawingml/2006/table">
            <a:tbl>
              <a:tblPr firstRow="1" bandRow="1"/>
              <a:tblGrid>
                <a:gridCol w="5956300">
                  <a:extLst>
                    <a:ext uri="{9D8B030D-6E8A-4147-A177-3AD203B41FA5}">
                      <a16:colId xmlns:a16="http://schemas.microsoft.com/office/drawing/2014/main" val="1975023532"/>
                    </a:ext>
                  </a:extLst>
                </a:gridCol>
                <a:gridCol w="5549900">
                  <a:extLst>
                    <a:ext uri="{9D8B030D-6E8A-4147-A177-3AD203B41FA5}">
                      <a16:colId xmlns:a16="http://schemas.microsoft.com/office/drawing/2014/main" val="1795596467"/>
                    </a:ext>
                  </a:extLst>
                </a:gridCol>
              </a:tblGrid>
              <a:tr h="363354">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1900" dirty="0">
                          <a:latin typeface="Heebo ExtraBold" pitchFamily="2" charset="-79"/>
                          <a:cs typeface="Heebo ExtraBold" pitchFamily="2" charset="-79"/>
                        </a:rPr>
                        <a:t>Brand Building</a:t>
                      </a:r>
                    </a:p>
                  </a:txBody>
                  <a:tcPr marL="60559" marR="60559" marT="30279" marB="30279">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dirty="0">
                          <a:latin typeface="Heebo ExtraBold" pitchFamily="2" charset="-79"/>
                          <a:cs typeface="Heebo ExtraBold" pitchFamily="2" charset="-79"/>
                        </a:rPr>
                        <a:t>Patient Journey</a:t>
                      </a:r>
                      <a:endParaRPr lang="en-US" sz="1200" dirty="0">
                        <a:latin typeface="Heebo ExtraBold" pitchFamily="2" charset="-79"/>
                        <a:cs typeface="Heebo ExtraBold" pitchFamily="2" charset="-79"/>
                      </a:endParaRPr>
                    </a:p>
                  </a:txBody>
                  <a:tcPr marL="60559" marR="60559" marT="30279" marB="30279">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extLst>
                  <a:ext uri="{0D108BD9-81ED-4DB2-BD59-A6C34878D82A}">
                    <a16:rowId xmlns:a16="http://schemas.microsoft.com/office/drawing/2014/main" val="1942921982"/>
                  </a:ext>
                </a:extLst>
              </a:tr>
              <a:tr h="1148097">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800" dirty="0"/>
                        <a:t>Traditional ad tactics to achieve “top-of-mind-awareness” for whenever a future medical need occurs.</a:t>
                      </a:r>
                    </a:p>
                  </a:txBody>
                  <a:tcPr marL="60559" marR="60559" marT="30279" marB="30279">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800" dirty="0"/>
                        <a:t>Intervenes when a patient identifies a medical need, searches online for solutions, compares options, and leaves online feedback afterwards.</a:t>
                      </a:r>
                    </a:p>
                  </a:txBody>
                  <a:tcPr marL="60559" marR="60559" marT="30279" marB="30279">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704829892"/>
                  </a:ext>
                </a:extLst>
              </a:tr>
              <a:tr h="2886643">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marL="457200" indent="-457200">
                        <a:buFont typeface="Arial" panose="020B0604020202020204" pitchFamily="34" charset="0"/>
                        <a:buChar char="•"/>
                      </a:pPr>
                      <a:r>
                        <a:rPr lang="en-US" sz="1800" dirty="0"/>
                        <a:t>Billboards and transit ads</a:t>
                      </a:r>
                    </a:p>
                    <a:p>
                      <a:pPr marL="457200" indent="-457200">
                        <a:buFont typeface="Arial" panose="020B0604020202020204" pitchFamily="34" charset="0"/>
                        <a:buChar char="•"/>
                      </a:pPr>
                      <a:r>
                        <a:rPr lang="en-US" sz="1800" dirty="0"/>
                        <a:t>Digital and analog radio ads</a:t>
                      </a:r>
                    </a:p>
                    <a:p>
                      <a:pPr marL="457200" indent="-457200">
                        <a:buFont typeface="Arial" panose="020B0604020202020204" pitchFamily="34" charset="0"/>
                        <a:buChar char="•"/>
                      </a:pPr>
                      <a:r>
                        <a:rPr lang="en-US" sz="1800" dirty="0"/>
                        <a:t>Streaming video ads</a:t>
                      </a:r>
                    </a:p>
                    <a:p>
                      <a:pPr marL="457200" indent="-457200">
                        <a:buFont typeface="Arial" panose="020B0604020202020204" pitchFamily="34" charset="0"/>
                        <a:buChar char="•"/>
                      </a:pPr>
                      <a:r>
                        <a:rPr lang="en-US" sz="1800" dirty="0"/>
                        <a:t>TV commercials</a:t>
                      </a:r>
                    </a:p>
                    <a:p>
                      <a:pPr marL="457200" indent="-457200">
                        <a:buFont typeface="Arial" panose="020B0604020202020204" pitchFamily="34" charset="0"/>
                        <a:buChar char="•"/>
                      </a:pPr>
                      <a:r>
                        <a:rPr lang="en-US" sz="1800" dirty="0"/>
                        <a:t>Direct mail</a:t>
                      </a:r>
                    </a:p>
                    <a:p>
                      <a:pPr marL="457200" indent="-457200">
                        <a:buFont typeface="Arial" panose="020B0604020202020204" pitchFamily="34" charset="0"/>
                        <a:buChar char="•"/>
                      </a:pPr>
                      <a:r>
                        <a:rPr lang="en-US" sz="1800" dirty="0"/>
                        <a:t>Print publications</a:t>
                      </a:r>
                    </a:p>
                    <a:p>
                      <a:pPr marL="457200" indent="-457200">
                        <a:buFont typeface="Arial" panose="020B0604020202020204" pitchFamily="34" charset="0"/>
                        <a:buChar char="•"/>
                      </a:pPr>
                      <a:r>
                        <a:rPr lang="en-US" sz="1800" dirty="0"/>
                        <a:t>Email newsletters</a:t>
                      </a:r>
                    </a:p>
                    <a:p>
                      <a:pPr marL="457200" indent="-457200">
                        <a:buFont typeface="Arial" panose="020B0604020202020204" pitchFamily="34" charset="0"/>
                        <a:buChar char="•"/>
                      </a:pPr>
                      <a:r>
                        <a:rPr lang="en-US" sz="1800" dirty="0"/>
                        <a:t>Social media engagement</a:t>
                      </a:r>
                    </a:p>
                    <a:p>
                      <a:pPr marL="457200" indent="-457200">
                        <a:buFont typeface="Arial" panose="020B0604020202020204" pitchFamily="34" charset="0"/>
                        <a:buChar char="•"/>
                      </a:pPr>
                      <a:r>
                        <a:rPr lang="en-US" sz="1800" dirty="0"/>
                        <a:t>Text message marketing</a:t>
                      </a:r>
                    </a:p>
                    <a:p>
                      <a:pPr marL="457200" indent="-457200">
                        <a:buFont typeface="Arial" panose="020B0604020202020204" pitchFamily="34" charset="0"/>
                        <a:buChar char="•"/>
                      </a:pPr>
                      <a:r>
                        <a:rPr lang="en-US" sz="1800" dirty="0"/>
                        <a:t>School and community events</a:t>
                      </a:r>
                    </a:p>
                  </a:txBody>
                  <a:tcPr marL="60559" marR="60559" marT="30279" marB="30279">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marL="457200" indent="-457200">
                        <a:buFont typeface="Arial" panose="020B0604020202020204" pitchFamily="34" charset="0"/>
                        <a:buChar char="•"/>
                      </a:pPr>
                      <a:r>
                        <a:rPr lang="en-US" sz="1800" dirty="0"/>
                        <a:t>Search Engine Optimization</a:t>
                      </a:r>
                    </a:p>
                    <a:p>
                      <a:pPr marL="914400" lvl="1" indent="-457200">
                        <a:buFont typeface="Arial" panose="020B0604020202020204" pitchFamily="34" charset="0"/>
                        <a:buChar char="•"/>
                      </a:pPr>
                      <a:r>
                        <a:rPr lang="en-US" sz="1800" dirty="0"/>
                        <a:t>Robust website – keywords and content</a:t>
                      </a:r>
                    </a:p>
                    <a:p>
                      <a:pPr marL="914400" lvl="1" indent="-457200">
                        <a:buFont typeface="Arial" panose="020B0604020202020204" pitchFamily="34" charset="0"/>
                        <a:buChar char="•"/>
                      </a:pPr>
                      <a:r>
                        <a:rPr lang="en-US" sz="1800" dirty="0"/>
                        <a:t>Google algorithm – focus on mobile and voice</a:t>
                      </a:r>
                    </a:p>
                    <a:p>
                      <a:pPr marL="457200" lvl="0" indent="-457200">
                        <a:buFont typeface="Arial" panose="020B0604020202020204" pitchFamily="34" charset="0"/>
                        <a:buChar char="•"/>
                      </a:pPr>
                      <a:r>
                        <a:rPr lang="en-US" sz="1800" dirty="0"/>
                        <a:t>Google </a:t>
                      </a:r>
                      <a:r>
                        <a:rPr lang="en-US" sz="1800" dirty="0" err="1"/>
                        <a:t>Adwords</a:t>
                      </a:r>
                      <a:endParaRPr lang="en-US" sz="1800" dirty="0"/>
                    </a:p>
                    <a:p>
                      <a:pPr marL="457200" lvl="0" indent="-457200">
                        <a:buFont typeface="Arial" panose="020B0604020202020204" pitchFamily="34" charset="0"/>
                        <a:buChar char="•"/>
                      </a:pPr>
                      <a:r>
                        <a:rPr lang="en-US" sz="1800" dirty="0" err="1"/>
                        <a:t>GMail</a:t>
                      </a:r>
                      <a:r>
                        <a:rPr lang="en-US" sz="1800" dirty="0"/>
                        <a:t> campaigns</a:t>
                      </a:r>
                    </a:p>
                    <a:p>
                      <a:pPr marL="457200" lvl="0" indent="-457200">
                        <a:buFont typeface="Arial" panose="020B0604020202020204" pitchFamily="34" charset="0"/>
                        <a:buChar char="•"/>
                      </a:pPr>
                      <a:r>
                        <a:rPr lang="en-US" sz="1800" dirty="0"/>
                        <a:t>Facebook boosts</a:t>
                      </a:r>
                    </a:p>
                    <a:p>
                      <a:pPr marL="457200" lvl="0" indent="-457200">
                        <a:buFont typeface="Arial" panose="020B0604020202020204" pitchFamily="34" charset="0"/>
                        <a:buChar char="•"/>
                      </a:pPr>
                      <a:r>
                        <a:rPr lang="en-US" sz="1800" dirty="0"/>
                        <a:t>Pay-per-click</a:t>
                      </a:r>
                    </a:p>
                    <a:p>
                      <a:pPr marL="457200" lvl="0" indent="-457200">
                        <a:buFont typeface="Arial" panose="020B0604020202020204" pitchFamily="34" charset="0"/>
                        <a:buChar char="•"/>
                      </a:pPr>
                      <a:r>
                        <a:rPr lang="en-US" sz="1800" dirty="0"/>
                        <a:t>Remarketing platforms</a:t>
                      </a:r>
                    </a:p>
                    <a:p>
                      <a:pPr marL="457200" lvl="0" indent="-457200">
                        <a:buFont typeface="Arial" panose="020B0604020202020204" pitchFamily="34" charset="0"/>
                        <a:buChar char="•"/>
                      </a:pPr>
                      <a:r>
                        <a:rPr lang="en-US" sz="1800" dirty="0"/>
                        <a:t>Geofencing campaigns</a:t>
                      </a:r>
                    </a:p>
                    <a:p>
                      <a:pPr marL="457200" lvl="0" indent="-457200">
                        <a:buFont typeface="Arial" panose="020B0604020202020204" pitchFamily="34" charset="0"/>
                        <a:buChar char="•"/>
                      </a:pPr>
                      <a:r>
                        <a:rPr lang="en-US" sz="1800" dirty="0"/>
                        <a:t>Patient experience survey</a:t>
                      </a:r>
                    </a:p>
                  </a:txBody>
                  <a:tcPr marL="60559" marR="60559" marT="30279" marB="30279">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3206294718"/>
                  </a:ext>
                </a:extLst>
              </a:tr>
              <a:tr h="286895">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800" dirty="0"/>
                        <a:t>Mix of digital, conventional media and grassroots tactics.</a:t>
                      </a:r>
                    </a:p>
                  </a:txBody>
                  <a:tcPr marL="60559" marR="60559" marT="30279" marB="30279">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1800" dirty="0"/>
                        <a:t>Primarily all digital tactics.</a:t>
                      </a:r>
                    </a:p>
                  </a:txBody>
                  <a:tcPr marL="60559" marR="60559" marT="30279" marB="30279">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53745673"/>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7188834" cy="436880"/>
          </a:xfrm>
          <a:prstGeom prst="rect">
            <a:avLst/>
          </a:prstGeom>
        </p:spPr>
        <p:txBody>
          <a:bodyPr vert="horz" wrap="square" lIns="0" tIns="12700" rIns="0" bIns="0" rtlCol="0">
            <a:spAutoFit/>
          </a:bodyPr>
          <a:lstStyle/>
          <a:p>
            <a:pPr marL="12700">
              <a:lnSpc>
                <a:spcPct val="100000"/>
              </a:lnSpc>
              <a:spcBef>
                <a:spcPts val="100"/>
              </a:spcBef>
            </a:pPr>
            <a:r>
              <a:rPr dirty="0"/>
              <a:t>Integration of Digital &amp; Non-Digital Tactics</a:t>
            </a:r>
          </a:p>
        </p:txBody>
      </p:sp>
      <p:pic>
        <p:nvPicPr>
          <p:cNvPr id="6" name="Picture 5" descr="A diagram of a search engine optimization&#10;&#10;AI-generated content may be incorrect.">
            <a:extLst>
              <a:ext uri="{FF2B5EF4-FFF2-40B4-BE49-F238E27FC236}">
                <a16:creationId xmlns:a16="http://schemas.microsoft.com/office/drawing/2014/main" id="{D168DA3B-1526-D001-D8C8-9634646E477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23846" y="1312078"/>
            <a:ext cx="9744308" cy="5489541"/>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2459355" cy="436880"/>
          </a:xfrm>
          <a:prstGeom prst="rect">
            <a:avLst/>
          </a:prstGeom>
        </p:spPr>
        <p:txBody>
          <a:bodyPr vert="horz" wrap="square" lIns="0" tIns="12700" rIns="0" bIns="0" rtlCol="0">
            <a:spAutoFit/>
          </a:bodyPr>
          <a:lstStyle/>
          <a:p>
            <a:pPr marL="12700">
              <a:lnSpc>
                <a:spcPct val="100000"/>
              </a:lnSpc>
              <a:spcBef>
                <a:spcPts val="100"/>
              </a:spcBef>
            </a:pPr>
            <a:r>
              <a:rPr dirty="0"/>
              <a:t>Google Places</a:t>
            </a:r>
          </a:p>
        </p:txBody>
      </p:sp>
      <p:pic>
        <p:nvPicPr>
          <p:cNvPr id="4" name="Picture 3">
            <a:extLst>
              <a:ext uri="{FF2B5EF4-FFF2-40B4-BE49-F238E27FC236}">
                <a16:creationId xmlns:a16="http://schemas.microsoft.com/office/drawing/2014/main" id="{FC683A46-56B5-98F5-379C-FD59A0C2CB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8086" y="1565545"/>
            <a:ext cx="7581181" cy="4359800"/>
          </a:xfrm>
          <a:prstGeom prst="rect">
            <a:avLst/>
          </a:prstGeom>
          <a:ln>
            <a:solidFill>
              <a:schemeClr val="tx1"/>
            </a:solidFill>
          </a:ln>
        </p:spPr>
      </p:pic>
      <p:sp>
        <p:nvSpPr>
          <p:cNvPr id="5" name="TextBox 4">
            <a:extLst>
              <a:ext uri="{FF2B5EF4-FFF2-40B4-BE49-F238E27FC236}">
                <a16:creationId xmlns:a16="http://schemas.microsoft.com/office/drawing/2014/main" id="{C3FE94D0-1841-680D-8483-5A87AE3829E2}"/>
              </a:ext>
            </a:extLst>
          </p:cNvPr>
          <p:cNvSpPr txBox="1"/>
          <p:nvPr/>
        </p:nvSpPr>
        <p:spPr>
          <a:xfrm>
            <a:off x="8465457" y="2438400"/>
            <a:ext cx="3276600" cy="2708434"/>
          </a:xfrm>
          <a:prstGeom prst="rect">
            <a:avLst/>
          </a:prstGeom>
          <a:noFill/>
        </p:spPr>
        <p:txBody>
          <a:bodyPr wrap="square" rtlCol="0">
            <a:spAutoFit/>
          </a:bodyPr>
          <a:lstStyle/>
          <a:p>
            <a:pPr>
              <a:spcAft>
                <a:spcPts val="1200"/>
              </a:spcAft>
            </a:pPr>
            <a:r>
              <a:rPr lang="en-US" sz="2000" dirty="0">
                <a:latin typeface="+mj-lt"/>
              </a:rPr>
              <a:t>Ranking determined by:</a:t>
            </a:r>
          </a:p>
          <a:p>
            <a:pPr marL="457200" indent="-457200">
              <a:spcAft>
                <a:spcPts val="1200"/>
              </a:spcAft>
              <a:buFont typeface="Arial" panose="020B0604020202020204" pitchFamily="34" charset="0"/>
              <a:buChar char="•"/>
            </a:pPr>
            <a:r>
              <a:rPr lang="en-US" sz="2000" dirty="0">
                <a:latin typeface="+mn-lt"/>
              </a:rPr>
              <a:t>Geographic Proximity</a:t>
            </a:r>
          </a:p>
          <a:p>
            <a:pPr marL="457200" indent="-457200">
              <a:spcAft>
                <a:spcPts val="1200"/>
              </a:spcAft>
              <a:buFont typeface="Arial" panose="020B0604020202020204" pitchFamily="34" charset="0"/>
              <a:buChar char="•"/>
            </a:pPr>
            <a:r>
              <a:rPr lang="en-US" sz="2000" dirty="0">
                <a:latin typeface="+mn-lt"/>
              </a:rPr>
              <a:t>Transactional Capability (Online Scheduling)</a:t>
            </a:r>
          </a:p>
          <a:p>
            <a:pPr marL="457200" indent="-457200">
              <a:spcAft>
                <a:spcPts val="1200"/>
              </a:spcAft>
              <a:buFont typeface="Arial" panose="020B0604020202020204" pitchFamily="34" charset="0"/>
              <a:buChar char="•"/>
            </a:pPr>
            <a:r>
              <a:rPr lang="en-US" sz="2000" dirty="0">
                <a:latin typeface="+mn-lt"/>
              </a:rPr>
              <a:t>Quantity and Quality of Reviews</a:t>
            </a:r>
          </a:p>
        </p:txBody>
      </p:sp>
      <p:cxnSp>
        <p:nvCxnSpPr>
          <p:cNvPr id="7" name="Straight Arrow Connector 6">
            <a:extLst>
              <a:ext uri="{FF2B5EF4-FFF2-40B4-BE49-F238E27FC236}">
                <a16:creationId xmlns:a16="http://schemas.microsoft.com/office/drawing/2014/main" id="{6602B2CC-233F-5E6E-4342-0C5DA787C982}"/>
              </a:ext>
            </a:extLst>
          </p:cNvPr>
          <p:cNvCxnSpPr/>
          <p:nvPr/>
        </p:nvCxnSpPr>
        <p:spPr>
          <a:xfrm>
            <a:off x="952500" y="2514600"/>
            <a:ext cx="5334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3474404-7781-D60F-FF2F-6B5E5462D386}"/>
              </a:ext>
            </a:extLst>
          </p:cNvPr>
          <p:cNvCxnSpPr>
            <a:cxnSpLocks/>
          </p:cNvCxnSpPr>
          <p:nvPr/>
        </p:nvCxnSpPr>
        <p:spPr>
          <a:xfrm flipH="1">
            <a:off x="3505200" y="3472543"/>
            <a:ext cx="457200" cy="19594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846313A-E64C-5ED7-CA99-D303FD37C6D3}"/>
              </a:ext>
            </a:extLst>
          </p:cNvPr>
          <p:cNvCxnSpPr/>
          <p:nvPr/>
        </p:nvCxnSpPr>
        <p:spPr>
          <a:xfrm>
            <a:off x="952500" y="3745445"/>
            <a:ext cx="5334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86E5FC-D9C5-7C6F-06AE-300D79FD6542}"/>
              </a:ext>
            </a:extLst>
          </p:cNvPr>
          <p:cNvSpPr/>
          <p:nvPr/>
        </p:nvSpPr>
        <p:spPr>
          <a:xfrm>
            <a:off x="5486400" y="4648200"/>
            <a:ext cx="6019800" cy="1802114"/>
          </a:xfrm>
          <a:prstGeom prst="rect">
            <a:avLst/>
          </a:prstGeom>
          <a:solidFill>
            <a:srgbClr val="D5A5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Build Volume by Leading w/ Core Urgent Care Services</a:t>
            </a:r>
          </a:p>
        </p:txBody>
      </p:sp>
      <p:sp>
        <p:nvSpPr>
          <p:cNvPr id="4" name="TextBox 3">
            <a:extLst>
              <a:ext uri="{FF2B5EF4-FFF2-40B4-BE49-F238E27FC236}">
                <a16:creationId xmlns:a16="http://schemas.microsoft.com/office/drawing/2014/main" id="{66BE1F3C-6E77-744B-29EA-B1A50E96CF4E}"/>
              </a:ext>
            </a:extLst>
          </p:cNvPr>
          <p:cNvSpPr txBox="1"/>
          <p:nvPr/>
        </p:nvSpPr>
        <p:spPr>
          <a:xfrm>
            <a:off x="457200" y="1600199"/>
            <a:ext cx="4648200" cy="4663545"/>
          </a:xfrm>
          <a:prstGeom prst="rect">
            <a:avLst/>
          </a:prstGeom>
          <a:noFill/>
        </p:spPr>
        <p:txBody>
          <a:bodyPr wrap="square" rtlCol="0">
            <a:spAutoFit/>
          </a:bodyPr>
          <a:lstStyle/>
          <a:p>
            <a:pPr>
              <a:spcAft>
                <a:spcPts val="600"/>
              </a:spcAft>
            </a:pPr>
            <a:r>
              <a:rPr lang="en-US" sz="2000" b="1" dirty="0">
                <a:latin typeface="+mj-lt"/>
              </a:rPr>
              <a:t>Avoid Chasing “Fads” and “Fashion”:</a:t>
            </a:r>
          </a:p>
          <a:p>
            <a:pPr marL="457200" indent="-457200">
              <a:spcAft>
                <a:spcPts val="600"/>
              </a:spcAft>
              <a:buFont typeface="Arial" panose="020B0604020202020204" pitchFamily="34" charset="0"/>
              <a:buChar char="•"/>
            </a:pPr>
            <a:r>
              <a:rPr lang="en-US" sz="2000" dirty="0">
                <a:latin typeface="+mn-lt"/>
              </a:rPr>
              <a:t>Divides management attention</a:t>
            </a:r>
          </a:p>
          <a:p>
            <a:pPr marL="457200" indent="-457200">
              <a:spcAft>
                <a:spcPts val="600"/>
              </a:spcAft>
              <a:buFont typeface="Arial" panose="020B0604020202020204" pitchFamily="34" charset="0"/>
              <a:buChar char="•"/>
            </a:pPr>
            <a:r>
              <a:rPr lang="en-US" sz="2000" dirty="0">
                <a:latin typeface="+mn-lt"/>
              </a:rPr>
              <a:t>Dilutes marketing spend</a:t>
            </a:r>
          </a:p>
          <a:p>
            <a:pPr marL="457200" indent="-457200">
              <a:spcAft>
                <a:spcPts val="600"/>
              </a:spcAft>
              <a:buFont typeface="Arial" panose="020B0604020202020204" pitchFamily="34" charset="0"/>
              <a:buChar char="•"/>
            </a:pPr>
            <a:r>
              <a:rPr lang="en-US" sz="2000" dirty="0">
                <a:solidFill>
                  <a:srgbClr val="FF0000"/>
                </a:solidFill>
                <a:latin typeface="+mn-lt"/>
              </a:rPr>
              <a:t>Consumer discretionary is fickle and fading in inflationary times</a:t>
            </a:r>
          </a:p>
          <a:p>
            <a:pPr marL="457200" indent="-457200">
              <a:spcAft>
                <a:spcPts val="600"/>
              </a:spcAft>
              <a:buFont typeface="Arial" panose="020B0604020202020204" pitchFamily="34" charset="0"/>
              <a:buChar char="•"/>
            </a:pPr>
            <a:r>
              <a:rPr lang="en-US" sz="2000" dirty="0">
                <a:latin typeface="+mn-lt"/>
              </a:rPr>
              <a:t>Often more competitive than urgent care</a:t>
            </a:r>
          </a:p>
          <a:p>
            <a:pPr marL="457200" indent="-457200">
              <a:spcAft>
                <a:spcPts val="600"/>
              </a:spcAft>
              <a:buFont typeface="Arial" panose="020B0604020202020204" pitchFamily="34" charset="0"/>
              <a:buChar char="•"/>
            </a:pPr>
            <a:r>
              <a:rPr lang="en-US" sz="2000" dirty="0">
                <a:latin typeface="+mn-lt"/>
              </a:rPr>
              <a:t>Urgent care lacks focus of pureplay providers</a:t>
            </a:r>
          </a:p>
          <a:p>
            <a:pPr marL="457200" indent="-457200">
              <a:spcAft>
                <a:spcPts val="600"/>
              </a:spcAft>
              <a:buFont typeface="Arial" panose="020B0604020202020204" pitchFamily="34" charset="0"/>
              <a:buChar char="•"/>
            </a:pPr>
            <a:r>
              <a:rPr lang="en-US" sz="2000" dirty="0">
                <a:latin typeface="+mn-lt"/>
              </a:rPr>
              <a:t>Undermines credibility of medical services</a:t>
            </a:r>
          </a:p>
          <a:p>
            <a:pPr marL="457200" indent="-457200">
              <a:spcAft>
                <a:spcPts val="600"/>
              </a:spcAft>
              <a:buFont typeface="Arial" panose="020B0604020202020204" pitchFamily="34" charset="0"/>
              <a:buChar char="•"/>
            </a:pPr>
            <a:r>
              <a:rPr lang="en-US" sz="2000" dirty="0">
                <a:solidFill>
                  <a:srgbClr val="FF0000"/>
                </a:solidFill>
                <a:latin typeface="+mn-lt"/>
              </a:rPr>
              <a:t>Lowest cost provider by definition means thin margins</a:t>
            </a:r>
          </a:p>
        </p:txBody>
      </p:sp>
      <p:pic>
        <p:nvPicPr>
          <p:cNvPr id="5" name="Picture 4" descr="No alt text provided for this image">
            <a:extLst>
              <a:ext uri="{FF2B5EF4-FFF2-40B4-BE49-F238E27FC236}">
                <a16:creationId xmlns:a16="http://schemas.microsoft.com/office/drawing/2014/main" id="{5EE72C4A-DF9C-47DF-B9A5-1E6B7ACBADDC}"/>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3591" t="21646" r="12989" b="21268"/>
          <a:stretch/>
        </p:blipFill>
        <p:spPr bwMode="auto">
          <a:xfrm>
            <a:off x="5486400" y="1447800"/>
            <a:ext cx="6019800" cy="304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85BCDC4-1095-109A-3D02-8A018E38C1AE}"/>
              </a:ext>
            </a:extLst>
          </p:cNvPr>
          <p:cNvSpPr txBox="1"/>
          <p:nvPr/>
        </p:nvSpPr>
        <p:spPr>
          <a:xfrm>
            <a:off x="6103257" y="4773914"/>
            <a:ext cx="5239068" cy="1554272"/>
          </a:xfrm>
          <a:prstGeom prst="rect">
            <a:avLst/>
          </a:prstGeom>
          <a:noFill/>
        </p:spPr>
        <p:txBody>
          <a:bodyPr wrap="square" rtlCol="0">
            <a:spAutoFit/>
          </a:bodyPr>
          <a:lstStyle/>
          <a:p>
            <a:pPr>
              <a:spcAft>
                <a:spcPts val="600"/>
              </a:spcAft>
            </a:pPr>
            <a:r>
              <a:rPr lang="en-US" sz="2000" dirty="0">
                <a:latin typeface="+mj-lt"/>
              </a:rPr>
              <a:t>Botox 40-50 units per session:</a:t>
            </a:r>
          </a:p>
          <a:p>
            <a:pPr marL="457200" indent="-457200">
              <a:spcAft>
                <a:spcPts val="600"/>
              </a:spcAft>
              <a:buFont typeface="Arial" panose="020B0604020202020204" pitchFamily="34" charset="0"/>
              <a:buChar char="•"/>
            </a:pPr>
            <a:r>
              <a:rPr lang="en-US" sz="2000" dirty="0">
                <a:latin typeface="+mj-lt"/>
              </a:rPr>
              <a:t>$6.22 per unit wholesale supply cost</a:t>
            </a:r>
          </a:p>
          <a:p>
            <a:pPr marL="457200" indent="-457200">
              <a:spcAft>
                <a:spcPts val="600"/>
              </a:spcAft>
              <a:buFont typeface="Arial" panose="020B0604020202020204" pitchFamily="34" charset="0"/>
              <a:buChar char="•"/>
            </a:pPr>
            <a:r>
              <a:rPr lang="en-US" sz="2000" dirty="0">
                <a:latin typeface="+mj-lt"/>
              </a:rPr>
              <a:t>$12.00 per unit average retail price</a:t>
            </a:r>
          </a:p>
          <a:p>
            <a:pPr marL="457200" indent="-457200">
              <a:spcAft>
                <a:spcPts val="600"/>
              </a:spcAft>
              <a:buFont typeface="Arial" panose="020B0604020202020204" pitchFamily="34" charset="0"/>
              <a:buChar char="•"/>
            </a:pPr>
            <a:r>
              <a:rPr lang="en-US" sz="2000" dirty="0">
                <a:latin typeface="+mj-lt"/>
              </a:rPr>
              <a:t>Range: $10.00 to $15.00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Weight Loss Drugs: Extensive Competition, Limited Market</a:t>
            </a:r>
          </a:p>
        </p:txBody>
      </p:sp>
      <p:sp>
        <p:nvSpPr>
          <p:cNvPr id="4" name="TextBox 3">
            <a:extLst>
              <a:ext uri="{FF2B5EF4-FFF2-40B4-BE49-F238E27FC236}">
                <a16:creationId xmlns:a16="http://schemas.microsoft.com/office/drawing/2014/main" id="{15323DC7-189A-86C9-B0C2-7211109E9251}"/>
              </a:ext>
            </a:extLst>
          </p:cNvPr>
          <p:cNvSpPr txBox="1"/>
          <p:nvPr/>
        </p:nvSpPr>
        <p:spPr>
          <a:xfrm>
            <a:off x="457200" y="1362878"/>
            <a:ext cx="6096000" cy="5632311"/>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000" dirty="0">
                <a:latin typeface="+mn-lt"/>
              </a:rPr>
              <a:t>Expensive medications not covered by insurance without co-morbid (diabetes) diagnosis</a:t>
            </a:r>
          </a:p>
          <a:p>
            <a:pPr marL="457200" indent="-457200">
              <a:spcAft>
                <a:spcPts val="1200"/>
              </a:spcAft>
              <a:buFont typeface="Arial" panose="020B0604020202020204" pitchFamily="34" charset="0"/>
              <a:buChar char="•"/>
            </a:pPr>
            <a:r>
              <a:rPr lang="en-US" sz="2000" dirty="0">
                <a:latin typeface="+mn-lt"/>
              </a:rPr>
              <a:t>Unreliable compounding pharmacy supply chain requiring more than one pharmacy relationship</a:t>
            </a:r>
          </a:p>
          <a:p>
            <a:pPr marL="457200" indent="-457200">
              <a:spcAft>
                <a:spcPts val="1200"/>
              </a:spcAft>
              <a:buFont typeface="Arial" panose="020B0604020202020204" pitchFamily="34" charset="0"/>
              <a:buChar char="•"/>
            </a:pPr>
            <a:r>
              <a:rPr lang="en-US" sz="2000" dirty="0">
                <a:latin typeface="+mn-lt"/>
              </a:rPr>
              <a:t>Pharma cease-and-desist against those using brand names in marketing</a:t>
            </a:r>
          </a:p>
          <a:p>
            <a:pPr marL="457200" indent="-457200">
              <a:spcAft>
                <a:spcPts val="1200"/>
              </a:spcAft>
              <a:buFont typeface="Arial" panose="020B0604020202020204" pitchFamily="34" charset="0"/>
              <a:buChar char="•"/>
            </a:pPr>
            <a:r>
              <a:rPr lang="en-US" sz="2000" dirty="0">
                <a:latin typeface="+mn-lt"/>
              </a:rPr>
              <a:t>Expensive pay-per-click PPC due to AdWords saturation from pharma, PCPs, diet clubs, out-of-state </a:t>
            </a:r>
            <a:r>
              <a:rPr lang="en-US" sz="2000" dirty="0" err="1">
                <a:latin typeface="+mn-lt"/>
              </a:rPr>
              <a:t>telemed</a:t>
            </a:r>
            <a:r>
              <a:rPr lang="en-US" sz="2000" dirty="0">
                <a:latin typeface="+mn-lt"/>
              </a:rPr>
              <a:t> providers, et.al</a:t>
            </a:r>
          </a:p>
          <a:p>
            <a:pPr marL="457200" indent="-457200">
              <a:spcAft>
                <a:spcPts val="1200"/>
              </a:spcAft>
              <a:buFont typeface="Arial" panose="020B0604020202020204" pitchFamily="34" charset="0"/>
              <a:buChar char="•"/>
            </a:pPr>
            <a:r>
              <a:rPr lang="en-US" sz="2000" dirty="0">
                <a:latin typeface="+mn-lt"/>
              </a:rPr>
              <a:t>Google flagging and suppressing websites, hurting the organic search of core urgent care services</a:t>
            </a:r>
          </a:p>
          <a:p>
            <a:pPr marL="457200" indent="-457200">
              <a:spcAft>
                <a:spcPts val="1200"/>
              </a:spcAft>
              <a:buFont typeface="Arial" panose="020B0604020202020204" pitchFamily="34" charset="0"/>
              <a:buChar char="•"/>
            </a:pPr>
            <a:r>
              <a:rPr lang="en-US" sz="2000" dirty="0">
                <a:latin typeface="+mn-lt"/>
              </a:rPr>
              <a:t>Social media algorithms flagging and suppressing mention of it</a:t>
            </a:r>
          </a:p>
          <a:p>
            <a:pPr marL="457200" indent="-457200">
              <a:spcAft>
                <a:spcPts val="1200"/>
              </a:spcAft>
              <a:buFont typeface="Arial" panose="020B0604020202020204" pitchFamily="34" charset="0"/>
              <a:buChar char="•"/>
            </a:pPr>
            <a:endParaRPr lang="en-US" sz="2000" dirty="0">
              <a:latin typeface="+mn-lt"/>
            </a:endParaRPr>
          </a:p>
        </p:txBody>
      </p:sp>
      <p:pic>
        <p:nvPicPr>
          <p:cNvPr id="7" name="Picture 6" descr="A group of medical items&#10;&#10;AI-generated content may be incorrect.">
            <a:extLst>
              <a:ext uri="{FF2B5EF4-FFF2-40B4-BE49-F238E27FC236}">
                <a16:creationId xmlns:a16="http://schemas.microsoft.com/office/drawing/2014/main" id="{EDA3D39B-7597-B8A7-CC42-4F4F1B91BB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00800" y="1366507"/>
            <a:ext cx="6099427" cy="4648200"/>
          </a:xfrm>
          <a:prstGeom prst="rect">
            <a:avLst/>
          </a:prstGeom>
        </p:spPr>
      </p:pic>
      <p:sp>
        <p:nvSpPr>
          <p:cNvPr id="9" name="TextBox 8">
            <a:extLst>
              <a:ext uri="{FF2B5EF4-FFF2-40B4-BE49-F238E27FC236}">
                <a16:creationId xmlns:a16="http://schemas.microsoft.com/office/drawing/2014/main" id="{CA8B6B7E-D03B-D3BA-6236-720820FD971C}"/>
              </a:ext>
            </a:extLst>
          </p:cNvPr>
          <p:cNvSpPr txBox="1"/>
          <p:nvPr/>
        </p:nvSpPr>
        <p:spPr>
          <a:xfrm>
            <a:off x="6705600" y="1447800"/>
            <a:ext cx="1981200" cy="400110"/>
          </a:xfrm>
          <a:prstGeom prst="rect">
            <a:avLst/>
          </a:prstGeom>
          <a:noFill/>
        </p:spPr>
        <p:txBody>
          <a:bodyPr wrap="square">
            <a:spAutoFit/>
          </a:bodyPr>
          <a:lstStyle/>
          <a:p>
            <a:pPr algn="ctr"/>
            <a:r>
              <a:rPr lang="en-US" sz="2000" dirty="0">
                <a:latin typeface="+mj-lt"/>
              </a:rPr>
              <a:t>Ozempic</a:t>
            </a:r>
          </a:p>
        </p:txBody>
      </p:sp>
      <p:sp>
        <p:nvSpPr>
          <p:cNvPr id="10" name="TextBox 9">
            <a:extLst>
              <a:ext uri="{FF2B5EF4-FFF2-40B4-BE49-F238E27FC236}">
                <a16:creationId xmlns:a16="http://schemas.microsoft.com/office/drawing/2014/main" id="{F15B953A-1226-EF5C-E21C-8EDDE48AEB2D}"/>
              </a:ext>
            </a:extLst>
          </p:cNvPr>
          <p:cNvSpPr txBox="1"/>
          <p:nvPr/>
        </p:nvSpPr>
        <p:spPr>
          <a:xfrm>
            <a:off x="9662683" y="1447800"/>
            <a:ext cx="1981200" cy="400110"/>
          </a:xfrm>
          <a:prstGeom prst="rect">
            <a:avLst/>
          </a:prstGeom>
          <a:noFill/>
        </p:spPr>
        <p:txBody>
          <a:bodyPr wrap="square">
            <a:spAutoFit/>
          </a:bodyPr>
          <a:lstStyle/>
          <a:p>
            <a:pPr algn="ctr"/>
            <a:r>
              <a:rPr lang="en-US" sz="2000" dirty="0" err="1">
                <a:latin typeface="+mj-lt"/>
              </a:rPr>
              <a:t>Wegovy</a:t>
            </a:r>
            <a:endParaRPr lang="en-US" sz="2000" dirty="0">
              <a:latin typeface="+mj-lt"/>
            </a:endParaRPr>
          </a:p>
        </p:txBody>
      </p:sp>
      <p:sp>
        <p:nvSpPr>
          <p:cNvPr id="11" name="TextBox 10">
            <a:extLst>
              <a:ext uri="{FF2B5EF4-FFF2-40B4-BE49-F238E27FC236}">
                <a16:creationId xmlns:a16="http://schemas.microsoft.com/office/drawing/2014/main" id="{CD4CE165-43B6-B8D7-A178-FC9D2D3F2415}"/>
              </a:ext>
            </a:extLst>
          </p:cNvPr>
          <p:cNvSpPr txBox="1"/>
          <p:nvPr/>
        </p:nvSpPr>
        <p:spPr>
          <a:xfrm>
            <a:off x="6680200" y="5814652"/>
            <a:ext cx="1981200" cy="400110"/>
          </a:xfrm>
          <a:prstGeom prst="rect">
            <a:avLst/>
          </a:prstGeom>
          <a:noFill/>
        </p:spPr>
        <p:txBody>
          <a:bodyPr wrap="square">
            <a:spAutoFit/>
          </a:bodyPr>
          <a:lstStyle/>
          <a:p>
            <a:pPr algn="ctr"/>
            <a:r>
              <a:rPr lang="en-US" sz="2000" dirty="0" err="1">
                <a:latin typeface="+mj-lt"/>
              </a:rPr>
              <a:t>Mounjaro</a:t>
            </a:r>
            <a:endParaRPr lang="en-US" sz="2000" dirty="0">
              <a:latin typeface="+mj-lt"/>
            </a:endParaRPr>
          </a:p>
        </p:txBody>
      </p:sp>
      <p:sp>
        <p:nvSpPr>
          <p:cNvPr id="12" name="TextBox 11">
            <a:extLst>
              <a:ext uri="{FF2B5EF4-FFF2-40B4-BE49-F238E27FC236}">
                <a16:creationId xmlns:a16="http://schemas.microsoft.com/office/drawing/2014/main" id="{4372A303-1079-856F-B64F-86E04FE5FCBF}"/>
              </a:ext>
            </a:extLst>
          </p:cNvPr>
          <p:cNvSpPr txBox="1"/>
          <p:nvPr/>
        </p:nvSpPr>
        <p:spPr>
          <a:xfrm>
            <a:off x="9637283" y="5814652"/>
            <a:ext cx="1981200" cy="707886"/>
          </a:xfrm>
          <a:prstGeom prst="rect">
            <a:avLst/>
          </a:prstGeom>
          <a:noFill/>
        </p:spPr>
        <p:txBody>
          <a:bodyPr wrap="square">
            <a:spAutoFit/>
          </a:bodyPr>
          <a:lstStyle/>
          <a:p>
            <a:pPr algn="ctr"/>
            <a:r>
              <a:rPr lang="en-US" sz="2000" dirty="0">
                <a:latin typeface="+mj-lt"/>
              </a:rPr>
              <a:t>Compound </a:t>
            </a:r>
            <a:r>
              <a:rPr lang="en-US" sz="2000" dirty="0" err="1">
                <a:latin typeface="+mj-lt"/>
              </a:rPr>
              <a:t>Semaglutide</a:t>
            </a:r>
            <a:endParaRPr lang="en-US" sz="2000" dirty="0">
              <a:latin typeface="+mj-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Specialist Services</a:t>
            </a:r>
          </a:p>
        </p:txBody>
      </p:sp>
      <p:sp>
        <p:nvSpPr>
          <p:cNvPr id="4" name="TextBox 3">
            <a:extLst>
              <a:ext uri="{FF2B5EF4-FFF2-40B4-BE49-F238E27FC236}">
                <a16:creationId xmlns:a16="http://schemas.microsoft.com/office/drawing/2014/main" id="{5BF05334-4666-147B-0561-D55191C87A7F}"/>
              </a:ext>
            </a:extLst>
          </p:cNvPr>
          <p:cNvSpPr txBox="1"/>
          <p:nvPr/>
        </p:nvSpPr>
        <p:spPr>
          <a:xfrm>
            <a:off x="6096000" y="1967685"/>
            <a:ext cx="4899694" cy="3939540"/>
          </a:xfrm>
          <a:prstGeom prst="rect">
            <a:avLst/>
          </a:prstGeom>
          <a:noFill/>
        </p:spPr>
        <p:txBody>
          <a:bodyPr wrap="square" rtlCol="0">
            <a:spAutoFit/>
          </a:bodyPr>
          <a:lstStyle/>
          <a:p>
            <a:pPr>
              <a:spcAft>
                <a:spcPts val="1200"/>
              </a:spcAft>
            </a:pPr>
            <a:r>
              <a:rPr lang="en-US" sz="2000" dirty="0">
                <a:latin typeface="+mn-lt"/>
              </a:rPr>
              <a:t>Integrated behavioral health, dermatology, orthopedics, allergy</a:t>
            </a:r>
          </a:p>
          <a:p>
            <a:pPr>
              <a:spcAft>
                <a:spcPts val="1200"/>
              </a:spcAft>
            </a:pPr>
            <a:endParaRPr lang="en-US" sz="2000" dirty="0">
              <a:latin typeface="+mn-lt"/>
            </a:endParaRPr>
          </a:p>
          <a:p>
            <a:pPr>
              <a:spcAft>
                <a:spcPts val="1200"/>
              </a:spcAft>
            </a:pPr>
            <a:r>
              <a:rPr lang="en-US" sz="2000" dirty="0">
                <a:latin typeface="+mn-lt"/>
              </a:rPr>
              <a:t>vs.</a:t>
            </a:r>
          </a:p>
          <a:p>
            <a:pPr>
              <a:spcAft>
                <a:spcPts val="1200"/>
              </a:spcAft>
            </a:pPr>
            <a:endParaRPr lang="en-US" sz="2000" dirty="0">
              <a:latin typeface="+mn-lt"/>
            </a:endParaRPr>
          </a:p>
          <a:p>
            <a:pPr marL="457200" indent="-457200">
              <a:spcAft>
                <a:spcPts val="1200"/>
              </a:spcAft>
              <a:buFont typeface="Arial" panose="020B0604020202020204" pitchFamily="34" charset="0"/>
              <a:buChar char="•"/>
            </a:pPr>
            <a:r>
              <a:rPr lang="en-US" sz="2000" dirty="0">
                <a:latin typeface="+mn-lt"/>
              </a:rPr>
              <a:t>Behavioral Health urgent care</a:t>
            </a:r>
          </a:p>
          <a:p>
            <a:pPr marL="457200" indent="-457200">
              <a:spcAft>
                <a:spcPts val="1200"/>
              </a:spcAft>
              <a:buFont typeface="Arial" panose="020B0604020202020204" pitchFamily="34" charset="0"/>
              <a:buChar char="•"/>
            </a:pPr>
            <a:r>
              <a:rPr lang="en-US" sz="2000" dirty="0">
                <a:latin typeface="+mn-lt"/>
              </a:rPr>
              <a:t>Orthopedic urgent care</a:t>
            </a:r>
          </a:p>
          <a:p>
            <a:pPr marL="457200" indent="-457200">
              <a:spcAft>
                <a:spcPts val="1200"/>
              </a:spcAft>
              <a:buFont typeface="Arial" panose="020B0604020202020204" pitchFamily="34" charset="0"/>
              <a:buChar char="•"/>
            </a:pPr>
            <a:r>
              <a:rPr lang="en-US" sz="2000" dirty="0">
                <a:latin typeface="+mn-lt"/>
              </a:rPr>
              <a:t>Dermatology urgent care</a:t>
            </a:r>
          </a:p>
          <a:p>
            <a:pPr marL="457200" indent="-457200">
              <a:spcAft>
                <a:spcPts val="1200"/>
              </a:spcAft>
              <a:buFont typeface="Arial" panose="020B0604020202020204" pitchFamily="34" charset="0"/>
              <a:buChar char="•"/>
            </a:pPr>
            <a:r>
              <a:rPr lang="en-US" sz="2000" dirty="0">
                <a:latin typeface="+mn-lt"/>
              </a:rPr>
              <a:t>GI urgent care</a:t>
            </a:r>
          </a:p>
        </p:txBody>
      </p:sp>
      <p:pic>
        <p:nvPicPr>
          <p:cNvPr id="5" name="Picture 4" descr="May be an image of 1 person, magazine, hospital and text that says 'fastpacehealth KR KRISTIN RIGHI, PA-C Jonesborough Greeneville Orthopedic Care Appoitments Available Fast Pace Orthopedics 805 Jakso Blvd, Jonesborough TN 5.0 2reviews i &amp; fastpacehealth fastpacehealth.com/ortho'">
            <a:extLst>
              <a:ext uri="{FF2B5EF4-FFF2-40B4-BE49-F238E27FC236}">
                <a16:creationId xmlns:a16="http://schemas.microsoft.com/office/drawing/2014/main" id="{D98FEB56-56A1-CEEC-EC62-7FC6085DCA4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 y="1394280"/>
            <a:ext cx="5086350" cy="5086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944370" cy="436880"/>
          </a:xfrm>
          <a:prstGeom prst="rect">
            <a:avLst/>
          </a:prstGeom>
        </p:spPr>
        <p:txBody>
          <a:bodyPr vert="horz" wrap="square" lIns="0" tIns="12700" rIns="0" bIns="0" rtlCol="0">
            <a:spAutoFit/>
          </a:bodyPr>
          <a:lstStyle/>
          <a:p>
            <a:pPr marL="12700">
              <a:lnSpc>
                <a:spcPct val="100000"/>
              </a:lnSpc>
              <a:spcBef>
                <a:spcPts val="100"/>
              </a:spcBef>
            </a:pPr>
            <a:r>
              <a:rPr dirty="0"/>
              <a:t>IV Services</a:t>
            </a:r>
          </a:p>
        </p:txBody>
      </p:sp>
      <p:sp>
        <p:nvSpPr>
          <p:cNvPr id="4" name="TextBox 3">
            <a:extLst>
              <a:ext uri="{FF2B5EF4-FFF2-40B4-BE49-F238E27FC236}">
                <a16:creationId xmlns:a16="http://schemas.microsoft.com/office/drawing/2014/main" id="{620284EC-848F-1001-B5CE-2F2DE653D1DF}"/>
              </a:ext>
            </a:extLst>
          </p:cNvPr>
          <p:cNvSpPr txBox="1"/>
          <p:nvPr/>
        </p:nvSpPr>
        <p:spPr>
          <a:xfrm>
            <a:off x="444500" y="1412716"/>
            <a:ext cx="3670300" cy="3877985"/>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000" dirty="0"/>
              <a:t>Medical hydration*</a:t>
            </a:r>
          </a:p>
          <a:p>
            <a:pPr marL="457200" indent="-457200">
              <a:spcAft>
                <a:spcPts val="1200"/>
              </a:spcAft>
              <a:buFont typeface="Arial" panose="020B0604020202020204" pitchFamily="34" charset="0"/>
              <a:buChar char="•"/>
            </a:pPr>
            <a:r>
              <a:rPr lang="en-US" sz="2000" dirty="0"/>
              <a:t>Vanity/vitamin blends</a:t>
            </a:r>
          </a:p>
          <a:p>
            <a:pPr marL="457200" indent="-457200">
              <a:spcAft>
                <a:spcPts val="1200"/>
              </a:spcAft>
              <a:buFont typeface="Arial" panose="020B0604020202020204" pitchFamily="34" charset="0"/>
              <a:buChar char="•"/>
            </a:pPr>
            <a:r>
              <a:rPr lang="en-US" sz="2000" dirty="0"/>
              <a:t>Ketamine</a:t>
            </a:r>
          </a:p>
          <a:p>
            <a:pPr marL="457200" indent="-457200">
              <a:spcAft>
                <a:spcPts val="1200"/>
              </a:spcAft>
              <a:buFont typeface="Arial" panose="020B0604020202020204" pitchFamily="34" charset="0"/>
              <a:buChar char="•"/>
            </a:pPr>
            <a:r>
              <a:rPr lang="en-US" sz="2000" dirty="0"/>
              <a:t>Hydration for hangover or endurance</a:t>
            </a:r>
          </a:p>
          <a:p>
            <a:pPr marL="457200" indent="-457200">
              <a:spcAft>
                <a:spcPts val="1200"/>
              </a:spcAft>
              <a:buFont typeface="Arial" panose="020B0604020202020204" pitchFamily="34" charset="0"/>
              <a:buChar char="•"/>
            </a:pPr>
            <a:r>
              <a:rPr lang="en-US" sz="2000" dirty="0"/>
              <a:t>Pharmaceutical infusions</a:t>
            </a:r>
          </a:p>
          <a:p>
            <a:pPr>
              <a:spcAft>
                <a:spcPts val="1200"/>
              </a:spcAft>
            </a:pPr>
            <a:endParaRPr lang="en-US" sz="2000" dirty="0"/>
          </a:p>
          <a:p>
            <a:pPr>
              <a:spcAft>
                <a:spcPts val="1200"/>
              </a:spcAft>
            </a:pPr>
            <a:r>
              <a:rPr lang="en-US" sz="1600" i="1" dirty="0"/>
              <a:t>*Required per UCA Certification</a:t>
            </a:r>
          </a:p>
          <a:p>
            <a:pPr marL="457200" indent="-457200">
              <a:spcAft>
                <a:spcPts val="1200"/>
              </a:spcAft>
              <a:buFont typeface="Arial" panose="020B0604020202020204" pitchFamily="34" charset="0"/>
              <a:buChar char="•"/>
            </a:pPr>
            <a:endParaRPr lang="en-US" sz="2000" dirty="0"/>
          </a:p>
        </p:txBody>
      </p:sp>
      <p:pic>
        <p:nvPicPr>
          <p:cNvPr id="5" name="Picture 4">
            <a:extLst>
              <a:ext uri="{FF2B5EF4-FFF2-40B4-BE49-F238E27FC236}">
                <a16:creationId xmlns:a16="http://schemas.microsoft.com/office/drawing/2014/main" id="{B14ADE17-2A75-1C7E-FDD3-D588D0C094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48400" y="812838"/>
            <a:ext cx="5642188" cy="4231641"/>
          </a:xfrm>
          <a:prstGeom prst="rect">
            <a:avLst/>
          </a:prstGeom>
        </p:spPr>
      </p:pic>
      <p:pic>
        <p:nvPicPr>
          <p:cNvPr id="6" name="Picture 5">
            <a:extLst>
              <a:ext uri="{FF2B5EF4-FFF2-40B4-BE49-F238E27FC236}">
                <a16:creationId xmlns:a16="http://schemas.microsoft.com/office/drawing/2014/main" id="{2EEF53BF-139A-A227-E885-E1EACAAACD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44812" y="2895600"/>
            <a:ext cx="2723824" cy="3631763"/>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Building on Core Services: Rapid STI/STD Testing</a:t>
            </a:r>
          </a:p>
        </p:txBody>
      </p:sp>
      <p:pic>
        <p:nvPicPr>
          <p:cNvPr id="4" name="Picture 3">
            <a:extLst>
              <a:ext uri="{FF2B5EF4-FFF2-40B4-BE49-F238E27FC236}">
                <a16:creationId xmlns:a16="http://schemas.microsoft.com/office/drawing/2014/main" id="{AC927795-5DFE-FB14-166B-7C9756AA8120}"/>
              </a:ext>
            </a:extLst>
          </p:cNvPr>
          <p:cNvPicPr>
            <a:picLocks noChangeAspect="1"/>
          </p:cNvPicPr>
          <p:nvPr/>
        </p:nvPicPr>
        <p:blipFill>
          <a:blip r:embed="rId2"/>
          <a:stretch>
            <a:fillRect/>
          </a:stretch>
        </p:blipFill>
        <p:spPr>
          <a:xfrm>
            <a:off x="457200" y="1533740"/>
            <a:ext cx="6843864" cy="4984210"/>
          </a:xfrm>
          <a:prstGeom prst="rect">
            <a:avLst/>
          </a:prstGeom>
        </p:spPr>
      </p:pic>
      <p:pic>
        <p:nvPicPr>
          <p:cNvPr id="5" name="Picture 4">
            <a:extLst>
              <a:ext uri="{FF2B5EF4-FFF2-40B4-BE49-F238E27FC236}">
                <a16:creationId xmlns:a16="http://schemas.microsoft.com/office/drawing/2014/main" id="{A41D42EA-F754-D03A-B184-BE4AF98CECC0}"/>
              </a:ext>
            </a:extLst>
          </p:cNvPr>
          <p:cNvPicPr>
            <a:picLocks noChangeAspect="1"/>
          </p:cNvPicPr>
          <p:nvPr/>
        </p:nvPicPr>
        <p:blipFill>
          <a:blip r:embed="rId3"/>
          <a:stretch>
            <a:fillRect/>
          </a:stretch>
        </p:blipFill>
        <p:spPr>
          <a:xfrm>
            <a:off x="7848600" y="1533740"/>
            <a:ext cx="3700399" cy="498421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8752205" cy="436880"/>
          </a:xfrm>
          <a:prstGeom prst="rect">
            <a:avLst/>
          </a:prstGeom>
        </p:spPr>
        <p:txBody>
          <a:bodyPr vert="horz" wrap="square" lIns="0" tIns="12700" rIns="0" bIns="0" rtlCol="0">
            <a:spAutoFit/>
          </a:bodyPr>
          <a:lstStyle/>
          <a:p>
            <a:pPr marL="12700">
              <a:lnSpc>
                <a:spcPct val="100000"/>
              </a:lnSpc>
              <a:spcBef>
                <a:spcPts val="100"/>
              </a:spcBef>
            </a:pPr>
            <a:r>
              <a:rPr dirty="0"/>
              <a:t>Capturing a Greater Share of Lab Revenue In-House</a:t>
            </a:r>
          </a:p>
        </p:txBody>
      </p:sp>
      <p:pic>
        <p:nvPicPr>
          <p:cNvPr id="4" name="Picture 3">
            <a:extLst>
              <a:ext uri="{FF2B5EF4-FFF2-40B4-BE49-F238E27FC236}">
                <a16:creationId xmlns:a16="http://schemas.microsoft.com/office/drawing/2014/main" id="{54D08404-1218-71F6-CA0E-78C6AF9EAA50}"/>
              </a:ext>
            </a:extLst>
          </p:cNvPr>
          <p:cNvPicPr>
            <a:picLocks noChangeAspect="1"/>
          </p:cNvPicPr>
          <p:nvPr/>
        </p:nvPicPr>
        <p:blipFill>
          <a:blip r:embed="rId2"/>
          <a:stretch>
            <a:fillRect/>
          </a:stretch>
        </p:blipFill>
        <p:spPr>
          <a:xfrm>
            <a:off x="453572" y="1454100"/>
            <a:ext cx="5598662" cy="4145572"/>
          </a:xfrm>
          <a:prstGeom prst="rect">
            <a:avLst/>
          </a:prstGeom>
        </p:spPr>
      </p:pic>
      <p:pic>
        <p:nvPicPr>
          <p:cNvPr id="5" name="Picture 4">
            <a:extLst>
              <a:ext uri="{FF2B5EF4-FFF2-40B4-BE49-F238E27FC236}">
                <a16:creationId xmlns:a16="http://schemas.microsoft.com/office/drawing/2014/main" id="{BB0ADDAB-57D5-CBCB-E176-8682B70A360B}"/>
              </a:ext>
            </a:extLst>
          </p:cNvPr>
          <p:cNvPicPr>
            <a:picLocks noChangeAspect="1"/>
          </p:cNvPicPr>
          <p:nvPr/>
        </p:nvPicPr>
        <p:blipFill>
          <a:blip r:embed="rId3"/>
          <a:stretch>
            <a:fillRect/>
          </a:stretch>
        </p:blipFill>
        <p:spPr>
          <a:xfrm>
            <a:off x="6212338" y="1454100"/>
            <a:ext cx="5711371" cy="4145572"/>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Occupational Medicine: Contra-Seasonal Incremental Revenue</a:t>
            </a:r>
          </a:p>
        </p:txBody>
      </p:sp>
      <p:graphicFrame>
        <p:nvGraphicFramePr>
          <p:cNvPr id="4" name="Table 3">
            <a:extLst>
              <a:ext uri="{FF2B5EF4-FFF2-40B4-BE49-F238E27FC236}">
                <a16:creationId xmlns:a16="http://schemas.microsoft.com/office/drawing/2014/main" id="{AE5FE3DF-A531-D260-0EE2-9704E74A734B}"/>
              </a:ext>
            </a:extLst>
          </p:cNvPr>
          <p:cNvGraphicFramePr>
            <a:graphicFrameLocks noGrp="1"/>
          </p:cNvGraphicFramePr>
          <p:nvPr>
            <p:extLst>
              <p:ext uri="{D42A27DB-BD31-4B8C-83A1-F6EECF244321}">
                <p14:modId xmlns:p14="http://schemas.microsoft.com/office/powerpoint/2010/main" val="1397019583"/>
              </p:ext>
            </p:extLst>
          </p:nvPr>
        </p:nvGraphicFramePr>
        <p:xfrm>
          <a:off x="457200" y="1447800"/>
          <a:ext cx="11353801" cy="4541520"/>
        </p:xfrm>
        <a:graphic>
          <a:graphicData uri="http://schemas.openxmlformats.org/drawingml/2006/table">
            <a:tbl>
              <a:tblPr firstRow="1" bandRow="1"/>
              <a:tblGrid>
                <a:gridCol w="496729">
                  <a:extLst>
                    <a:ext uri="{9D8B030D-6E8A-4147-A177-3AD203B41FA5}">
                      <a16:colId xmlns:a16="http://schemas.microsoft.com/office/drawing/2014/main" val="3778272589"/>
                    </a:ext>
                  </a:extLst>
                </a:gridCol>
                <a:gridCol w="5460198">
                  <a:extLst>
                    <a:ext uri="{9D8B030D-6E8A-4147-A177-3AD203B41FA5}">
                      <a16:colId xmlns:a16="http://schemas.microsoft.com/office/drawing/2014/main" val="3472455706"/>
                    </a:ext>
                  </a:extLst>
                </a:gridCol>
                <a:gridCol w="5396874">
                  <a:extLst>
                    <a:ext uri="{9D8B030D-6E8A-4147-A177-3AD203B41FA5}">
                      <a16:colId xmlns:a16="http://schemas.microsoft.com/office/drawing/2014/main" val="2535439084"/>
                    </a:ext>
                  </a:extLst>
                </a:gridCol>
              </a:tblGrid>
              <a:tr h="353820">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endParaRPr lang="en-US" sz="2000" b="1"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2000" dirty="0"/>
                        <a:t>Employer Paid Services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2000" dirty="0"/>
                        <a:t>Workers Compensation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extLst>
                  <a:ext uri="{0D108BD9-81ED-4DB2-BD59-A6C34878D82A}">
                    <a16:rowId xmlns:a16="http://schemas.microsoft.com/office/drawing/2014/main" val="3325108545"/>
                  </a:ext>
                </a:extLst>
              </a:tr>
              <a:tr h="1423526">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b="1" dirty="0">
                          <a:solidFill>
                            <a:schemeClr val="bg1"/>
                          </a:solidFill>
                        </a:rPr>
                        <a:t>High Value</a:t>
                      </a:r>
                    </a:p>
                  </a:txBody>
                  <a:tcPr vert="vert27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marL="457200" indent="-457200">
                        <a:buFont typeface="Arial" panose="020B0604020202020204" pitchFamily="34" charset="0"/>
                        <a:buChar char="•"/>
                      </a:pPr>
                      <a:r>
                        <a:rPr lang="en-US" sz="2000" dirty="0"/>
                        <a:t>Multi-Component Physicals</a:t>
                      </a:r>
                    </a:p>
                    <a:p>
                      <a:pPr marL="457200" indent="-457200">
                        <a:buFont typeface="Arial" panose="020B0604020202020204" pitchFamily="34" charset="0"/>
                        <a:buChar char="•"/>
                      </a:pPr>
                      <a:r>
                        <a:rPr lang="en-US" sz="2000" dirty="0"/>
                        <a:t>Police/Fire Contracts</a:t>
                      </a:r>
                    </a:p>
                    <a:p>
                      <a:pPr marL="457200" indent="-457200">
                        <a:buFont typeface="Arial" panose="020B0604020202020204" pitchFamily="34" charset="0"/>
                        <a:buChar char="•"/>
                      </a:pPr>
                      <a:r>
                        <a:rPr lang="en-US" sz="2000" dirty="0"/>
                        <a:t>FAA, Merchant Marine, HAZWOP Compliance</a:t>
                      </a:r>
                    </a:p>
                    <a:p>
                      <a:pPr marL="457200" indent="-457200">
                        <a:buFont typeface="Arial" panose="020B0604020202020204" pitchFamily="34" charset="0"/>
                        <a:buChar char="•"/>
                      </a:pPr>
                      <a:r>
                        <a:rPr lang="en-US" sz="2000" dirty="0"/>
                        <a:t>OSHA Baseline and Periodic Surveillance Testing</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marL="457200" indent="-457200">
                        <a:buFont typeface="Arial" panose="020B0604020202020204" pitchFamily="34" charset="0"/>
                        <a:buChar char="•"/>
                      </a:pPr>
                      <a:r>
                        <a:rPr lang="en-US" sz="2000" dirty="0"/>
                        <a:t>End-to-end injury management, coordination of imaging, specialists, physical therapy</a:t>
                      </a:r>
                    </a:p>
                    <a:p>
                      <a:pPr marL="457200" indent="-457200">
                        <a:buFont typeface="Arial" panose="020B0604020202020204" pitchFamily="34" charset="0"/>
                        <a:buChar char="•"/>
                      </a:pPr>
                      <a:r>
                        <a:rPr lang="en-US" sz="2000" dirty="0"/>
                        <a:t>Light/Modified Duty, Return-to-Work Evaluations</a:t>
                      </a:r>
                    </a:p>
                    <a:p>
                      <a:pPr marL="457200" indent="-457200">
                        <a:buFont typeface="Arial" panose="020B0604020202020204" pitchFamily="34" charset="0"/>
                        <a:buChar char="•"/>
                      </a:pPr>
                      <a:r>
                        <a:rPr lang="en-US" sz="2000" dirty="0"/>
                        <a:t>Ergometric, ADA, Injury Prevention Consulting</a:t>
                      </a:r>
                    </a:p>
                    <a:p>
                      <a:pPr marL="457200" indent="-457200">
                        <a:buFont typeface="Arial" panose="020B0604020202020204" pitchFamily="34" charset="0"/>
                        <a:buChar char="•"/>
                      </a:pPr>
                      <a:r>
                        <a:rPr lang="en-US" sz="2000" dirty="0"/>
                        <a:t>Impairment/MMI Evaluations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2226621317"/>
                  </a:ext>
                </a:extLst>
              </a:tr>
              <a:tr h="691532">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b="1" dirty="0">
                          <a:solidFill>
                            <a:schemeClr val="bg1"/>
                          </a:solidFill>
                        </a:rPr>
                        <a:t>Low Value</a:t>
                      </a:r>
                    </a:p>
                  </a:txBody>
                  <a:tcPr vert="vert27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marL="465138" indent="-465138">
                        <a:buFont typeface="Arial" panose="020B0604020202020204" pitchFamily="34" charset="0"/>
                        <a:buChar char="•"/>
                      </a:pPr>
                      <a:r>
                        <a:rPr lang="en-US" sz="2000" dirty="0">
                          <a:solidFill>
                            <a:schemeClr val="tx1"/>
                          </a:solidFill>
                        </a:rPr>
                        <a:t>Drug Screens (</a:t>
                      </a:r>
                      <a:r>
                        <a:rPr lang="en-US" sz="2000" dirty="0" err="1">
                          <a:solidFill>
                            <a:schemeClr val="tx1"/>
                          </a:solidFill>
                        </a:rPr>
                        <a:t>eScreen</a:t>
                      </a:r>
                      <a:r>
                        <a:rPr lang="en-US" sz="2000" dirty="0">
                          <a:solidFill>
                            <a:schemeClr val="tx1"/>
                          </a:solidFill>
                        </a:rPr>
                        <a:t>)</a:t>
                      </a:r>
                    </a:p>
                    <a:p>
                      <a:pPr marL="465138" indent="-465138">
                        <a:buFont typeface="Arial" panose="020B0604020202020204" pitchFamily="34" charset="0"/>
                        <a:buChar char="•"/>
                      </a:pPr>
                      <a:r>
                        <a:rPr lang="en-US" sz="2000" dirty="0">
                          <a:solidFill>
                            <a:schemeClr val="tx1"/>
                          </a:solidFill>
                        </a:rPr>
                        <a:t>DOT Physicals (</a:t>
                      </a:r>
                      <a:r>
                        <a:rPr lang="en-US" sz="2000" dirty="0" err="1">
                          <a:solidFill>
                            <a:schemeClr val="tx1"/>
                          </a:solidFill>
                        </a:rPr>
                        <a:t>FormFox</a:t>
                      </a:r>
                      <a:r>
                        <a:rPr lang="en-US" sz="2000" dirty="0">
                          <a:solidFill>
                            <a:schemeClr val="tx1"/>
                          </a:solidFill>
                        </a:rPr>
                        <a:t>, </a:t>
                      </a:r>
                      <a:r>
                        <a:rPr lang="en-US" sz="2000" dirty="0" err="1">
                          <a:solidFill>
                            <a:schemeClr val="tx1"/>
                          </a:solidFill>
                        </a:rPr>
                        <a:t>CerteDrive</a:t>
                      </a:r>
                      <a:r>
                        <a:rPr lang="en-US" sz="2000" dirty="0">
                          <a:solidFill>
                            <a:schemeClr val="tx1"/>
                          </a:solidFill>
                        </a:rPr>
                        <a:t>)</a:t>
                      </a:r>
                    </a:p>
                    <a:p>
                      <a:pPr marL="285750" indent="-285750">
                        <a:buFont typeface="Arial" panose="020B0604020202020204" pitchFamily="34" charset="0"/>
                        <a:buChar char="•"/>
                      </a:pPr>
                      <a:endParaRPr lang="en-US" sz="2000" dirty="0">
                        <a:solidFill>
                          <a:schemeClr val="tx1"/>
                        </a:solidFill>
                      </a:endParaRPr>
                    </a:p>
                    <a:p>
                      <a:pPr marL="285750" indent="-285750">
                        <a:buFont typeface="Arial" panose="020B0604020202020204" pitchFamily="34" charset="0"/>
                        <a:buChar char="•"/>
                      </a:pPr>
                      <a:endParaRPr lang="en-US" sz="2000" dirty="0">
                        <a:solidFill>
                          <a:schemeClr val="tx1"/>
                        </a:solidFill>
                      </a:endParaRPr>
                    </a:p>
                    <a:p>
                      <a:pPr marL="0" indent="0">
                        <a:buFont typeface="Arial" panose="020B0604020202020204" pitchFamily="34" charset="0"/>
                        <a:buNone/>
                      </a:pPr>
                      <a:endParaRPr lang="en-US"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pPr marL="457200" indent="-457200">
                        <a:buFont typeface="Arial" panose="020B0604020202020204" pitchFamily="34" charset="0"/>
                        <a:buChar char="•"/>
                      </a:pPr>
                      <a:r>
                        <a:rPr lang="en-US" sz="2000" dirty="0"/>
                        <a:t>First report of low acuity, no time off, recordable injuries w/ limited rechecks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2509325672"/>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Municipal Employment: 2x Injury Rate of Private Sector (~3%)</a:t>
            </a:r>
          </a:p>
        </p:txBody>
      </p:sp>
      <p:pic>
        <p:nvPicPr>
          <p:cNvPr id="4" name="Picture 3" descr="Image preview">
            <a:extLst>
              <a:ext uri="{FF2B5EF4-FFF2-40B4-BE49-F238E27FC236}">
                <a16:creationId xmlns:a16="http://schemas.microsoft.com/office/drawing/2014/main" id="{9413D3DD-4C7E-7456-7218-2B8C202ECDF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24100" y="1381021"/>
            <a:ext cx="7543800" cy="5042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42CDF-5AF5-1417-AADA-D8CF8F6E6E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E7FA9E4-8F02-E4C1-C6E1-033E01D09DF2}"/>
              </a:ext>
            </a:extLst>
          </p:cNvPr>
          <p:cNvSpPr>
            <a:spLocks noGrp="1"/>
          </p:cNvSpPr>
          <p:nvPr>
            <p:ph type="body" sz="quarter" idx="10"/>
          </p:nvPr>
        </p:nvSpPr>
        <p:spPr>
          <a:xfrm>
            <a:off x="355600" y="2057400"/>
            <a:ext cx="8026400" cy="749300"/>
          </a:xfrm>
        </p:spPr>
        <p:txBody>
          <a:bodyPr/>
          <a:lstStyle/>
          <a:p>
            <a:r>
              <a:rPr lang="en-US" dirty="0"/>
              <a:t>Next Session:    Practicing Urgent Care Medicine</a:t>
            </a:r>
          </a:p>
          <a:p>
            <a:r>
              <a:rPr lang="en-US" dirty="0"/>
              <a:t>with Dr. Andrea Giamalva</a:t>
            </a:r>
          </a:p>
        </p:txBody>
      </p:sp>
    </p:spTree>
    <p:extLst>
      <p:ext uri="{BB962C8B-B14F-4D97-AF65-F5344CB8AC3E}">
        <p14:creationId xmlns:p14="http://schemas.microsoft.com/office/powerpoint/2010/main" val="19233857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605DC-AF99-62AD-CFAD-F8A85AACDE6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50AC14F-4EDE-D4D2-F5DB-C70A7192FEA3}"/>
              </a:ext>
            </a:extLst>
          </p:cNvPr>
          <p:cNvSpPr>
            <a:spLocks noGrp="1"/>
          </p:cNvSpPr>
          <p:nvPr>
            <p:ph type="body" sz="quarter" idx="10"/>
          </p:nvPr>
        </p:nvSpPr>
        <p:spPr>
          <a:xfrm>
            <a:off x="355600" y="2590800"/>
            <a:ext cx="7112000" cy="749300"/>
          </a:xfrm>
        </p:spPr>
        <p:txBody>
          <a:bodyPr/>
          <a:lstStyle/>
          <a:p>
            <a:r>
              <a:rPr lang="en-US" dirty="0"/>
              <a:t>Urgent Care Operations, Staffing, Lab and X-Ray</a:t>
            </a:r>
          </a:p>
        </p:txBody>
      </p:sp>
    </p:spTree>
    <p:extLst>
      <p:ext uri="{BB962C8B-B14F-4D97-AF65-F5344CB8AC3E}">
        <p14:creationId xmlns:p14="http://schemas.microsoft.com/office/powerpoint/2010/main" val="31990895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Operational Excellence</a:t>
            </a:r>
          </a:p>
        </p:txBody>
      </p:sp>
      <p:sp>
        <p:nvSpPr>
          <p:cNvPr id="4" name="TextBox 3">
            <a:extLst>
              <a:ext uri="{FF2B5EF4-FFF2-40B4-BE49-F238E27FC236}">
                <a16:creationId xmlns:a16="http://schemas.microsoft.com/office/drawing/2014/main" id="{460B564F-8051-A93F-A206-7CE7F99BF47D}"/>
              </a:ext>
            </a:extLst>
          </p:cNvPr>
          <p:cNvSpPr txBox="1"/>
          <p:nvPr/>
        </p:nvSpPr>
        <p:spPr>
          <a:xfrm>
            <a:off x="437243" y="1429054"/>
            <a:ext cx="4896757" cy="4924425"/>
          </a:xfrm>
          <a:prstGeom prst="rect">
            <a:avLst/>
          </a:prstGeom>
          <a:noFill/>
        </p:spPr>
        <p:txBody>
          <a:bodyPr wrap="square" rtlCol="0">
            <a:spAutoFit/>
          </a:bodyPr>
          <a:lstStyle/>
          <a:p>
            <a:pPr>
              <a:spcAft>
                <a:spcPts val="1200"/>
              </a:spcAft>
            </a:pPr>
            <a:r>
              <a:rPr lang="en-US" sz="2400" dirty="0">
                <a:solidFill>
                  <a:srgbClr val="D5A529"/>
                </a:solidFill>
                <a:latin typeface="+mj-lt"/>
              </a:rPr>
              <a:t>Guiding principles:</a:t>
            </a:r>
          </a:p>
          <a:p>
            <a:pPr marL="457200" indent="-457200">
              <a:spcAft>
                <a:spcPts val="1200"/>
              </a:spcAft>
              <a:buFont typeface="Arial" panose="020B0604020202020204" pitchFamily="34" charset="0"/>
              <a:buChar char="•"/>
            </a:pPr>
            <a:r>
              <a:rPr lang="en-US" sz="2000" dirty="0">
                <a:latin typeface="+mn-lt"/>
              </a:rPr>
              <a:t>No wait</a:t>
            </a:r>
          </a:p>
          <a:p>
            <a:pPr marL="457200" indent="-457200">
              <a:spcAft>
                <a:spcPts val="1200"/>
              </a:spcAft>
              <a:buFont typeface="Arial" panose="020B0604020202020204" pitchFamily="34" charset="0"/>
              <a:buChar char="•"/>
            </a:pPr>
            <a:r>
              <a:rPr lang="en-US" sz="2000" dirty="0">
                <a:latin typeface="+mn-lt"/>
              </a:rPr>
              <a:t>No waste</a:t>
            </a:r>
          </a:p>
          <a:p>
            <a:pPr marL="457200" indent="-457200">
              <a:spcAft>
                <a:spcPts val="1200"/>
              </a:spcAft>
              <a:buFont typeface="Arial" panose="020B0604020202020204" pitchFamily="34" charset="0"/>
              <a:buChar char="•"/>
            </a:pPr>
            <a:r>
              <a:rPr lang="en-US" sz="2000" dirty="0">
                <a:latin typeface="+mn-lt"/>
              </a:rPr>
              <a:t>No hassle</a:t>
            </a:r>
          </a:p>
          <a:p>
            <a:pPr>
              <a:spcAft>
                <a:spcPts val="1200"/>
              </a:spcAft>
            </a:pPr>
            <a:r>
              <a:rPr lang="en-US" sz="2400" dirty="0">
                <a:solidFill>
                  <a:srgbClr val="D5A529"/>
                </a:solidFill>
                <a:latin typeface="+mj-lt"/>
              </a:rPr>
              <a:t>Achieved through highly optimized processes</a:t>
            </a:r>
          </a:p>
          <a:p>
            <a:pPr marL="457200" indent="-457200">
              <a:spcAft>
                <a:spcPts val="1200"/>
              </a:spcAft>
              <a:buFont typeface="Arial" panose="020B0604020202020204" pitchFamily="34" charset="0"/>
              <a:buChar char="•"/>
            </a:pPr>
            <a:r>
              <a:rPr lang="en-US" sz="2000" dirty="0">
                <a:latin typeface="+mn-lt"/>
              </a:rPr>
              <a:t>Boosting patient throughput</a:t>
            </a:r>
          </a:p>
          <a:p>
            <a:pPr marL="457200" indent="-457200">
              <a:spcAft>
                <a:spcPts val="1200"/>
              </a:spcAft>
              <a:buFont typeface="Arial" panose="020B0604020202020204" pitchFamily="34" charset="0"/>
              <a:buChar char="•"/>
            </a:pPr>
            <a:r>
              <a:rPr lang="en-US" sz="2000" dirty="0">
                <a:latin typeface="+mn-lt"/>
              </a:rPr>
              <a:t>Eliminating unnecessary administrative burden</a:t>
            </a:r>
          </a:p>
          <a:p>
            <a:pPr marL="457200" indent="-457200">
              <a:spcAft>
                <a:spcPts val="1200"/>
              </a:spcAft>
              <a:buFont typeface="Arial" panose="020B0604020202020204" pitchFamily="34" charset="0"/>
              <a:buChar char="•"/>
            </a:pPr>
            <a:r>
              <a:rPr lang="en-US" sz="2000" dirty="0">
                <a:latin typeface="+mn-lt"/>
              </a:rPr>
              <a:t>Identifying and correcting errors, friction points, and bottlenecks</a:t>
            </a:r>
          </a:p>
        </p:txBody>
      </p:sp>
      <p:pic>
        <p:nvPicPr>
          <p:cNvPr id="5" name="Picture 2" descr="Urgent Care - Lowcountry Urgent Care">
            <a:extLst>
              <a:ext uri="{FF2B5EF4-FFF2-40B4-BE49-F238E27FC236}">
                <a16:creationId xmlns:a16="http://schemas.microsoft.com/office/drawing/2014/main" id="{E83F3263-AB46-DC1A-435E-00B67DB9003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9601"/>
          <a:stretch/>
        </p:blipFill>
        <p:spPr bwMode="auto">
          <a:xfrm>
            <a:off x="5076484" y="1429054"/>
            <a:ext cx="7115516" cy="45907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Branded Patient Experience Destinations</a:t>
            </a:r>
          </a:p>
        </p:txBody>
      </p:sp>
      <p:sp>
        <p:nvSpPr>
          <p:cNvPr id="4" name="TextBox 3">
            <a:extLst>
              <a:ext uri="{FF2B5EF4-FFF2-40B4-BE49-F238E27FC236}">
                <a16:creationId xmlns:a16="http://schemas.microsoft.com/office/drawing/2014/main" id="{CBCE3E40-094F-9298-7ED6-493923421CF6}"/>
              </a:ext>
            </a:extLst>
          </p:cNvPr>
          <p:cNvSpPr txBox="1"/>
          <p:nvPr/>
        </p:nvSpPr>
        <p:spPr>
          <a:xfrm>
            <a:off x="457201" y="1369745"/>
            <a:ext cx="5029200" cy="4555093"/>
          </a:xfrm>
          <a:prstGeom prst="rect">
            <a:avLst/>
          </a:prstGeom>
          <a:noFill/>
        </p:spPr>
        <p:txBody>
          <a:bodyPr wrap="square" rtlCol="0">
            <a:spAutoFit/>
          </a:bodyPr>
          <a:lstStyle/>
          <a:p>
            <a:pPr>
              <a:spcAft>
                <a:spcPts val="1200"/>
              </a:spcAft>
            </a:pPr>
            <a:r>
              <a:rPr lang="en-US" sz="2000" dirty="0"/>
              <a:t>Scalable and Predictable Operating Model:</a:t>
            </a:r>
          </a:p>
          <a:p>
            <a:pPr marL="457200" indent="-457200">
              <a:spcAft>
                <a:spcPts val="1200"/>
              </a:spcAft>
              <a:buFont typeface="Arial" panose="020B0604020202020204" pitchFamily="34" charset="0"/>
              <a:buChar char="•"/>
            </a:pPr>
            <a:r>
              <a:rPr lang="en-US" sz="2000" dirty="0"/>
              <a:t>Consistent (every day, every patient, every provider, every site)</a:t>
            </a:r>
          </a:p>
          <a:p>
            <a:pPr marL="457200" indent="-457200">
              <a:spcAft>
                <a:spcPts val="1200"/>
              </a:spcAft>
              <a:buFont typeface="Arial" panose="020B0604020202020204" pitchFamily="34" charset="0"/>
              <a:buChar char="•"/>
            </a:pPr>
            <a:r>
              <a:rPr lang="en-US" sz="2000" dirty="0"/>
              <a:t>Repeatable (process-driven, standardized operating procedures, facilitated by technology</a:t>
            </a:r>
          </a:p>
          <a:p>
            <a:pPr marL="457200" indent="-457200">
              <a:spcAft>
                <a:spcPts val="1200"/>
              </a:spcAft>
              <a:buFont typeface="Arial" panose="020B0604020202020204" pitchFamily="34" charset="0"/>
              <a:buChar char="•"/>
            </a:pPr>
            <a:r>
              <a:rPr lang="en-US" sz="2000" dirty="0"/>
              <a:t>Measurable (KPI-focused with incentives</a:t>
            </a:r>
          </a:p>
          <a:p>
            <a:pPr marL="457200" indent="-457200">
              <a:spcAft>
                <a:spcPts val="1200"/>
              </a:spcAft>
              <a:buFont typeface="Arial" panose="020B0604020202020204" pitchFamily="34" charset="0"/>
              <a:buChar char="•"/>
            </a:pPr>
            <a:r>
              <a:rPr lang="en-US" sz="2000" dirty="0"/>
              <a:t>Accountable (team-oriented with shared values and culture)</a:t>
            </a:r>
          </a:p>
          <a:p>
            <a:pPr marL="457200" indent="-457200">
              <a:spcAft>
                <a:spcPts val="1200"/>
              </a:spcAft>
              <a:buFont typeface="Arial" panose="020B0604020202020204" pitchFamily="34" charset="0"/>
              <a:buChar char="•"/>
            </a:pPr>
            <a:r>
              <a:rPr lang="en-US" sz="2000" dirty="0"/>
              <a:t>Predictable (pro forma and budget are reliable)</a:t>
            </a:r>
          </a:p>
        </p:txBody>
      </p:sp>
      <p:pic>
        <p:nvPicPr>
          <p:cNvPr id="5" name="Picture 4" descr="Carolina QuickCare opens in Clinton | Sampson Independent">
            <a:extLst>
              <a:ext uri="{FF2B5EF4-FFF2-40B4-BE49-F238E27FC236}">
                <a16:creationId xmlns:a16="http://schemas.microsoft.com/office/drawing/2014/main" id="{29C59D7D-88BF-0283-17E8-3D8651833C6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5000" y="1399154"/>
            <a:ext cx="6477001" cy="45845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Continuous Improvement</a:t>
            </a:r>
          </a:p>
        </p:txBody>
      </p:sp>
      <p:sp>
        <p:nvSpPr>
          <p:cNvPr id="4" name="TextBox 3">
            <a:extLst>
              <a:ext uri="{FF2B5EF4-FFF2-40B4-BE49-F238E27FC236}">
                <a16:creationId xmlns:a16="http://schemas.microsoft.com/office/drawing/2014/main" id="{AE5DE09D-B116-A6A9-C694-876C8C59CB97}"/>
              </a:ext>
            </a:extLst>
          </p:cNvPr>
          <p:cNvSpPr txBox="1"/>
          <p:nvPr/>
        </p:nvSpPr>
        <p:spPr>
          <a:xfrm>
            <a:off x="444501" y="1447799"/>
            <a:ext cx="4889500" cy="5181587"/>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000" dirty="0">
                <a:latin typeface="+mn-lt"/>
              </a:rPr>
              <a:t>Focus on getting it right the first time to eliminate costly and timely re-work</a:t>
            </a:r>
          </a:p>
          <a:p>
            <a:pPr marL="457200" indent="-457200">
              <a:spcAft>
                <a:spcPts val="1200"/>
              </a:spcAft>
              <a:buFont typeface="Arial" panose="020B0604020202020204" pitchFamily="34" charset="0"/>
              <a:buChar char="•"/>
            </a:pPr>
            <a:r>
              <a:rPr lang="en-US" sz="2000" dirty="0">
                <a:latin typeface="+mn-lt"/>
              </a:rPr>
              <a:t>Realize that processes become “jury-rigged” over time</a:t>
            </a:r>
          </a:p>
          <a:p>
            <a:pPr marL="457200" indent="-457200">
              <a:spcAft>
                <a:spcPts val="1200"/>
              </a:spcAft>
              <a:buFont typeface="Arial" panose="020B0604020202020204" pitchFamily="34" charset="0"/>
              <a:buChar char="•"/>
            </a:pPr>
            <a:r>
              <a:rPr lang="en-US" sz="2000" dirty="0">
                <a:latin typeface="+mn-lt"/>
              </a:rPr>
              <a:t>Utilize key performance indicators to identify changes in underlying processes</a:t>
            </a:r>
          </a:p>
          <a:p>
            <a:pPr marL="457200" indent="-457200">
              <a:spcAft>
                <a:spcPts val="1200"/>
              </a:spcAft>
              <a:buFont typeface="Arial" panose="020B0604020202020204" pitchFamily="34" charset="0"/>
              <a:buChar char="•"/>
            </a:pPr>
            <a:r>
              <a:rPr lang="en-US" sz="2000" dirty="0">
                <a:latin typeface="+mn-lt"/>
              </a:rPr>
              <a:t>Constantly engage the team in:</a:t>
            </a:r>
          </a:p>
          <a:p>
            <a:pPr marL="914400" lvl="1" indent="-457200">
              <a:spcAft>
                <a:spcPts val="1200"/>
              </a:spcAft>
              <a:buFont typeface="Arial" panose="020B0604020202020204" pitchFamily="34" charset="0"/>
              <a:buChar char="•"/>
            </a:pPr>
            <a:r>
              <a:rPr lang="en-US" sz="2000" dirty="0">
                <a:latin typeface="+mn-lt"/>
              </a:rPr>
              <a:t>Making the operation more efficient</a:t>
            </a:r>
          </a:p>
          <a:p>
            <a:pPr marL="914400" lvl="1" indent="-457200">
              <a:spcAft>
                <a:spcPts val="1200"/>
              </a:spcAft>
              <a:buFont typeface="Arial" panose="020B0604020202020204" pitchFamily="34" charset="0"/>
              <a:buChar char="•"/>
            </a:pPr>
            <a:r>
              <a:rPr lang="en-US" sz="2000" dirty="0">
                <a:latin typeface="+mn-lt"/>
              </a:rPr>
              <a:t>Removing non-value-added tasks</a:t>
            </a:r>
          </a:p>
          <a:p>
            <a:pPr marL="914400" lvl="1" indent="-457200">
              <a:spcAft>
                <a:spcPts val="1200"/>
              </a:spcAft>
              <a:buFont typeface="Arial" panose="020B0604020202020204" pitchFamily="34" charset="0"/>
              <a:buChar char="•"/>
            </a:pPr>
            <a:r>
              <a:rPr lang="en-US" sz="2000" dirty="0">
                <a:latin typeface="+mn-lt"/>
              </a:rPr>
              <a:t>Upgrading the level of patient experience</a:t>
            </a:r>
          </a:p>
        </p:txBody>
      </p:sp>
      <p:pic>
        <p:nvPicPr>
          <p:cNvPr id="5" name="Picture 4">
            <a:extLst>
              <a:ext uri="{FF2B5EF4-FFF2-40B4-BE49-F238E27FC236}">
                <a16:creationId xmlns:a16="http://schemas.microsoft.com/office/drawing/2014/main" id="{94044B84-3992-DA51-5230-75E34D5AB85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886133" y="1447799"/>
            <a:ext cx="6305868" cy="4729403"/>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Focusing on the “Right Things”</a:t>
            </a:r>
          </a:p>
        </p:txBody>
      </p:sp>
      <p:sp>
        <p:nvSpPr>
          <p:cNvPr id="4" name="TextBox 3">
            <a:extLst>
              <a:ext uri="{FF2B5EF4-FFF2-40B4-BE49-F238E27FC236}">
                <a16:creationId xmlns:a16="http://schemas.microsoft.com/office/drawing/2014/main" id="{7FE1492B-D3E0-F8FA-26F9-6602B965587D}"/>
              </a:ext>
            </a:extLst>
          </p:cNvPr>
          <p:cNvSpPr txBox="1"/>
          <p:nvPr/>
        </p:nvSpPr>
        <p:spPr>
          <a:xfrm>
            <a:off x="444500" y="1420947"/>
            <a:ext cx="6032499" cy="5170646"/>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000" dirty="0">
                <a:latin typeface="+mn-lt"/>
              </a:rPr>
              <a:t>Differentiation on what’s important to the patient</a:t>
            </a:r>
          </a:p>
          <a:p>
            <a:pPr marL="914400" lvl="1" indent="-457200">
              <a:spcAft>
                <a:spcPts val="1200"/>
              </a:spcAft>
              <a:buFont typeface="Arial" panose="020B0604020202020204" pitchFamily="34" charset="0"/>
              <a:buChar char="•"/>
            </a:pPr>
            <a:r>
              <a:rPr lang="en-US" sz="2000" dirty="0">
                <a:latin typeface="+mn-lt"/>
              </a:rPr>
              <a:t>“Being different” doesn’t matter if the patient doesn’t realize it or care</a:t>
            </a:r>
          </a:p>
          <a:p>
            <a:pPr marL="457200" indent="-457200">
              <a:spcAft>
                <a:spcPts val="1200"/>
              </a:spcAft>
              <a:buFont typeface="Arial" panose="020B0604020202020204" pitchFamily="34" charset="0"/>
              <a:buChar char="•"/>
            </a:pPr>
            <a:r>
              <a:rPr lang="en-US" sz="2000" dirty="0">
                <a:latin typeface="+mn-lt"/>
              </a:rPr>
              <a:t>Engagement around the patient, providing quality care and moving patients through quickly</a:t>
            </a:r>
          </a:p>
          <a:p>
            <a:pPr marL="914400" lvl="1" indent="-457200">
              <a:spcAft>
                <a:spcPts val="1200"/>
              </a:spcAft>
              <a:buFont typeface="Arial" panose="020B0604020202020204" pitchFamily="34" charset="0"/>
              <a:buChar char="•"/>
            </a:pPr>
            <a:r>
              <a:rPr lang="en-US" sz="2000" dirty="0">
                <a:latin typeface="+mn-lt"/>
              </a:rPr>
              <a:t>Engagement with the team or organization doesn’t matter if it doesn’t manifest in patient interactions</a:t>
            </a:r>
          </a:p>
          <a:p>
            <a:pPr marL="914400" lvl="1" indent="-457200">
              <a:spcAft>
                <a:spcPts val="1200"/>
              </a:spcAft>
              <a:buFont typeface="Arial" panose="020B0604020202020204" pitchFamily="34" charset="0"/>
              <a:buChar char="•"/>
            </a:pPr>
            <a:r>
              <a:rPr lang="en-US" sz="2000" dirty="0">
                <a:latin typeface="+mn-lt"/>
              </a:rPr>
              <a:t>Technology that reduces friction and creates efficiency leading to better patient experiences and outcomes</a:t>
            </a:r>
          </a:p>
          <a:p>
            <a:pPr marL="1371600" lvl="2" indent="-457200">
              <a:spcAft>
                <a:spcPts val="1200"/>
              </a:spcAft>
              <a:buFont typeface="Arial" panose="020B0604020202020204" pitchFamily="34" charset="0"/>
              <a:buChar char="•"/>
            </a:pPr>
            <a:r>
              <a:rPr lang="en-US" sz="2000" dirty="0">
                <a:latin typeface="+mn-lt"/>
              </a:rPr>
              <a:t>“Technology” should seek to solve a business platform, not the other way around</a:t>
            </a:r>
          </a:p>
        </p:txBody>
      </p:sp>
      <p:pic>
        <p:nvPicPr>
          <p:cNvPr id="5" name="Picture 4">
            <a:extLst>
              <a:ext uri="{FF2B5EF4-FFF2-40B4-BE49-F238E27FC236}">
                <a16:creationId xmlns:a16="http://schemas.microsoft.com/office/drawing/2014/main" id="{4D5CE0F6-84D4-5732-4DE4-570B7B523C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6321242" y="1650294"/>
            <a:ext cx="3684456" cy="2763341"/>
          </a:xfrm>
          <a:prstGeom prst="rect">
            <a:avLst/>
          </a:prstGeom>
        </p:spPr>
      </p:pic>
      <p:pic>
        <p:nvPicPr>
          <p:cNvPr id="6" name="Picture 5">
            <a:extLst>
              <a:ext uri="{FF2B5EF4-FFF2-40B4-BE49-F238E27FC236}">
                <a16:creationId xmlns:a16="http://schemas.microsoft.com/office/drawing/2014/main" id="{28ECA057-7184-DB1D-590F-FE64801A1F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39200" y="2667000"/>
            <a:ext cx="3131048" cy="3684453"/>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7138034" cy="436880"/>
          </a:xfrm>
          <a:prstGeom prst="rect">
            <a:avLst/>
          </a:prstGeom>
        </p:spPr>
        <p:txBody>
          <a:bodyPr vert="horz" wrap="square" lIns="0" tIns="12700" rIns="0" bIns="0" rtlCol="0">
            <a:spAutoFit/>
          </a:bodyPr>
          <a:lstStyle/>
          <a:p>
            <a:pPr marL="12700">
              <a:lnSpc>
                <a:spcPct val="100000"/>
              </a:lnSpc>
              <a:spcBef>
                <a:spcPts val="100"/>
              </a:spcBef>
            </a:pPr>
            <a:r>
              <a:rPr dirty="0"/>
              <a:t>Standard Operating Hours for Urgent Care</a:t>
            </a:r>
          </a:p>
        </p:txBody>
      </p:sp>
      <p:sp>
        <p:nvSpPr>
          <p:cNvPr id="4" name="TextBox 3">
            <a:extLst>
              <a:ext uri="{FF2B5EF4-FFF2-40B4-BE49-F238E27FC236}">
                <a16:creationId xmlns:a16="http://schemas.microsoft.com/office/drawing/2014/main" id="{9818A6FB-5991-468E-CC4B-B72F5B86B3D3}"/>
              </a:ext>
            </a:extLst>
          </p:cNvPr>
          <p:cNvSpPr txBox="1"/>
          <p:nvPr/>
        </p:nvSpPr>
        <p:spPr>
          <a:xfrm>
            <a:off x="444500" y="1400901"/>
            <a:ext cx="10223500" cy="4862870"/>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000" dirty="0">
                <a:latin typeface="+mn-lt"/>
              </a:rPr>
              <a:t>UCA no longer prescribes minimum operating hours for Accreditation or Certification</a:t>
            </a:r>
          </a:p>
          <a:p>
            <a:pPr marL="914400" lvl="1" indent="-457200">
              <a:spcAft>
                <a:spcPts val="1200"/>
              </a:spcAft>
              <a:buFont typeface="Arial" panose="020B0604020202020204" pitchFamily="34" charset="0"/>
              <a:buChar char="•"/>
            </a:pPr>
            <a:r>
              <a:rPr lang="en-US" sz="2000" dirty="0">
                <a:latin typeface="+mn-lt"/>
              </a:rPr>
              <a:t>In the past it was 3,000 per year, open 7 days a week for at least 4 hours/day</a:t>
            </a:r>
          </a:p>
          <a:p>
            <a:pPr marL="457200" indent="-457200">
              <a:spcAft>
                <a:spcPts val="1200"/>
              </a:spcAft>
              <a:buFont typeface="Arial" panose="020B0604020202020204" pitchFamily="34" charset="0"/>
              <a:buChar char="•"/>
            </a:pPr>
            <a:r>
              <a:rPr lang="en-US" sz="2000" dirty="0">
                <a:latin typeface="+mn-lt"/>
              </a:rPr>
              <a:t>Some payers may mandate minimum hours in provider contracts</a:t>
            </a:r>
          </a:p>
          <a:p>
            <a:pPr marL="914400" lvl="1" indent="-457200">
              <a:spcAft>
                <a:spcPts val="1200"/>
              </a:spcAft>
              <a:buFont typeface="Arial" panose="020B0604020202020204" pitchFamily="34" charset="0"/>
              <a:buChar char="•"/>
            </a:pPr>
            <a:r>
              <a:rPr lang="en-US" sz="2000" dirty="0">
                <a:latin typeface="+mn-lt"/>
              </a:rPr>
              <a:t>Especially when the objective is to augment primary care and reduce non-emergent ER utilization</a:t>
            </a:r>
          </a:p>
          <a:p>
            <a:pPr marL="457200" indent="-457200">
              <a:spcAft>
                <a:spcPts val="1200"/>
              </a:spcAft>
              <a:buFont typeface="Arial" panose="020B0604020202020204" pitchFamily="34" charset="0"/>
              <a:buChar char="•"/>
            </a:pPr>
            <a:r>
              <a:rPr lang="en-US" sz="2000" dirty="0">
                <a:latin typeface="+mn-lt"/>
              </a:rPr>
              <a:t>Hours are determined by a variety of factors including:</a:t>
            </a:r>
          </a:p>
          <a:p>
            <a:pPr marL="914400" lvl="1" indent="-457200">
              <a:spcAft>
                <a:spcPts val="1200"/>
              </a:spcAft>
              <a:buFont typeface="Arial" panose="020B0604020202020204" pitchFamily="34" charset="0"/>
              <a:buChar char="•"/>
            </a:pPr>
            <a:r>
              <a:rPr lang="en-US" sz="2000" dirty="0">
                <a:latin typeface="+mn-lt"/>
              </a:rPr>
              <a:t>Competition</a:t>
            </a:r>
          </a:p>
          <a:p>
            <a:pPr marL="914400" lvl="1" indent="-457200">
              <a:spcAft>
                <a:spcPts val="1200"/>
              </a:spcAft>
              <a:buFont typeface="Arial" panose="020B0604020202020204" pitchFamily="34" charset="0"/>
              <a:buChar char="•"/>
            </a:pPr>
            <a:r>
              <a:rPr lang="en-US" sz="2000" dirty="0">
                <a:latin typeface="+mn-lt"/>
              </a:rPr>
              <a:t>Patient Expectations and Behavior</a:t>
            </a:r>
          </a:p>
          <a:p>
            <a:pPr marL="914400" lvl="1" indent="-457200">
              <a:spcAft>
                <a:spcPts val="1200"/>
              </a:spcAft>
              <a:buFont typeface="Arial" panose="020B0604020202020204" pitchFamily="34" charset="0"/>
              <a:buChar char="•"/>
            </a:pPr>
            <a:r>
              <a:rPr lang="en-US" sz="2000" dirty="0">
                <a:latin typeface="+mn-lt"/>
              </a:rPr>
              <a:t>Ebb-and-flow and Seasonality</a:t>
            </a:r>
          </a:p>
          <a:p>
            <a:pPr marL="914400" lvl="1" indent="-457200">
              <a:spcAft>
                <a:spcPts val="1200"/>
              </a:spcAft>
              <a:buFont typeface="Arial" panose="020B0604020202020204" pitchFamily="34" charset="0"/>
              <a:buChar char="•"/>
            </a:pPr>
            <a:r>
              <a:rPr lang="en-US" sz="2000" dirty="0">
                <a:latin typeface="+mn-lt"/>
              </a:rPr>
              <a:t>Provider and Staff Availability</a:t>
            </a:r>
          </a:p>
          <a:p>
            <a:pPr marL="914400" lvl="1" indent="-457200">
              <a:spcAft>
                <a:spcPts val="1200"/>
              </a:spcAft>
              <a:buFont typeface="Arial" panose="020B0604020202020204" pitchFamily="34" charset="0"/>
              <a:buChar char="•"/>
            </a:pPr>
            <a:r>
              <a:rPr lang="en-US" sz="2000" dirty="0">
                <a:latin typeface="+mn-lt"/>
              </a:rPr>
              <a:t>Operational Consistency</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3293110" cy="436880"/>
          </a:xfrm>
          <a:prstGeom prst="rect">
            <a:avLst/>
          </a:prstGeom>
        </p:spPr>
        <p:txBody>
          <a:bodyPr vert="horz" wrap="square" lIns="0" tIns="12700" rIns="0" bIns="0" rtlCol="0">
            <a:spAutoFit/>
          </a:bodyPr>
          <a:lstStyle/>
          <a:p>
            <a:pPr marL="12700">
              <a:lnSpc>
                <a:spcPct val="100000"/>
              </a:lnSpc>
              <a:spcBef>
                <a:spcPts val="100"/>
              </a:spcBef>
            </a:pPr>
            <a:r>
              <a:rPr dirty="0"/>
              <a:t>Days of Week Open</a:t>
            </a:r>
          </a:p>
        </p:txBody>
      </p:sp>
      <p:sp>
        <p:nvSpPr>
          <p:cNvPr id="4" name="object 2">
            <a:extLst>
              <a:ext uri="{FF2B5EF4-FFF2-40B4-BE49-F238E27FC236}">
                <a16:creationId xmlns:a16="http://schemas.microsoft.com/office/drawing/2014/main" id="{EB6F0E42-356C-3B8B-2743-1C8A2986954D}"/>
              </a:ext>
            </a:extLst>
          </p:cNvPr>
          <p:cNvSpPr/>
          <p:nvPr/>
        </p:nvSpPr>
        <p:spPr>
          <a:xfrm>
            <a:off x="6083302"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5" name="object 3">
            <a:extLst>
              <a:ext uri="{FF2B5EF4-FFF2-40B4-BE49-F238E27FC236}">
                <a16:creationId xmlns:a16="http://schemas.microsoft.com/office/drawing/2014/main" id="{EEAF2DCF-C971-B315-1C64-8A90DDC70D74}"/>
              </a:ext>
            </a:extLst>
          </p:cNvPr>
          <p:cNvSpPr txBox="1">
            <a:spLocks/>
          </p:cNvSpPr>
          <p:nvPr/>
        </p:nvSpPr>
        <p:spPr>
          <a:xfrm>
            <a:off x="6070602" y="594229"/>
            <a:ext cx="4216398" cy="843821"/>
          </a:xfrm>
          <a:prstGeom prst="rect">
            <a:avLst/>
          </a:prstGeom>
        </p:spPr>
        <p:txBody>
          <a:bodyPr vert="horz" wrap="square" lIns="0" tIns="12700" rIns="0" bIns="0" rtlCol="0">
            <a:spAutoFit/>
          </a:bodyPr>
          <a:lstStyle>
            <a:lvl1pPr>
              <a:defRPr sz="2700" b="0" i="0" baseline="0">
                <a:solidFill>
                  <a:srgbClr val="231F20"/>
                </a:solidFill>
                <a:latin typeface="Heebo ExtraBold" pitchFamily="2" charset="-79"/>
                <a:ea typeface="+mj-ea"/>
                <a:cs typeface="Heebo ExtraBold" pitchFamily="2" charset="-79"/>
              </a:defRPr>
            </a:lvl1pPr>
          </a:lstStyle>
          <a:p>
            <a:pPr marL="12700">
              <a:spcBef>
                <a:spcPts val="100"/>
              </a:spcBef>
            </a:pPr>
            <a:r>
              <a:rPr lang="en-US" dirty="0"/>
              <a:t>Standard Operating Hours	</a:t>
            </a:r>
          </a:p>
        </p:txBody>
      </p:sp>
      <p:sp>
        <p:nvSpPr>
          <p:cNvPr id="6" name="TextBox 5">
            <a:extLst>
              <a:ext uri="{FF2B5EF4-FFF2-40B4-BE49-F238E27FC236}">
                <a16:creationId xmlns:a16="http://schemas.microsoft.com/office/drawing/2014/main" id="{B0990B7A-CA68-D5BC-737F-078B1475EC7B}"/>
              </a:ext>
            </a:extLst>
          </p:cNvPr>
          <p:cNvSpPr txBox="1"/>
          <p:nvPr/>
        </p:nvSpPr>
        <p:spPr>
          <a:xfrm>
            <a:off x="6070602" y="1600235"/>
            <a:ext cx="5257800" cy="4708981"/>
          </a:xfrm>
          <a:prstGeom prst="rect">
            <a:avLst/>
          </a:prstGeom>
          <a:noFill/>
        </p:spPr>
        <p:txBody>
          <a:bodyPr wrap="square" rtlCol="0">
            <a:spAutoFit/>
          </a:bodyPr>
          <a:lstStyle/>
          <a:p>
            <a:pPr marL="457200" indent="-457200">
              <a:buFont typeface="Arial" panose="020B0604020202020204" pitchFamily="34" charset="0"/>
              <a:buChar char="•"/>
            </a:pPr>
            <a:r>
              <a:rPr lang="en-US" sz="2000" dirty="0">
                <a:latin typeface="+mn-lt"/>
              </a:rPr>
              <a:t>24% of centers have the same daily hours, 7 days a week</a:t>
            </a:r>
          </a:p>
          <a:p>
            <a:endParaRPr lang="en-US" sz="2000" dirty="0">
              <a:latin typeface="+mn-lt"/>
            </a:endParaRPr>
          </a:p>
          <a:p>
            <a:r>
              <a:rPr lang="en-US" sz="2000" dirty="0">
                <a:latin typeface="+mn-lt"/>
              </a:rPr>
              <a:t>The most common operating hours are, by percent of all centers:</a:t>
            </a:r>
          </a:p>
          <a:p>
            <a:pPr marL="457200" indent="-457200">
              <a:buFont typeface="Arial" panose="020B0604020202020204" pitchFamily="34" charset="0"/>
              <a:buChar char="•"/>
            </a:pPr>
            <a:r>
              <a:rPr lang="en-US" sz="2000" dirty="0">
                <a:latin typeface="+mn-lt"/>
              </a:rPr>
              <a:t>8am to 8pm, 7 Days a Week (15%)</a:t>
            </a:r>
          </a:p>
          <a:p>
            <a:pPr marL="457200" indent="-457200">
              <a:buFont typeface="Arial" panose="020B0604020202020204" pitchFamily="34" charset="0"/>
              <a:buChar char="•"/>
            </a:pPr>
            <a:r>
              <a:rPr lang="en-US" sz="2000" dirty="0">
                <a:latin typeface="+mn-lt"/>
              </a:rPr>
              <a:t>M-F 8am to 8pm (7%)</a:t>
            </a:r>
          </a:p>
          <a:p>
            <a:pPr marL="457200" indent="-457200">
              <a:buFont typeface="Arial" panose="020B0604020202020204" pitchFamily="34" charset="0"/>
              <a:buChar char="•"/>
            </a:pPr>
            <a:r>
              <a:rPr lang="en-US" sz="2000" dirty="0">
                <a:latin typeface="+mn-lt"/>
              </a:rPr>
              <a:t>M-F 8am to 8pm, S-S 8am-5pm (4%)</a:t>
            </a:r>
          </a:p>
          <a:p>
            <a:pPr marL="457200" indent="-457200">
              <a:buFont typeface="Arial" panose="020B0604020202020204" pitchFamily="34" charset="0"/>
              <a:buChar char="•"/>
            </a:pPr>
            <a:r>
              <a:rPr lang="en-US" sz="2000" dirty="0">
                <a:latin typeface="+mn-lt"/>
              </a:rPr>
              <a:t>M-F 8am to 8pm, S-S 9am-5pm (4%)</a:t>
            </a:r>
          </a:p>
          <a:p>
            <a:pPr marL="457200" indent="-457200">
              <a:buFont typeface="Arial" panose="020B0604020202020204" pitchFamily="34" charset="0"/>
              <a:buChar char="•"/>
            </a:pPr>
            <a:r>
              <a:rPr lang="en-US" sz="2000" dirty="0">
                <a:latin typeface="+mn-lt"/>
              </a:rPr>
              <a:t>M-F 8am to 8pm, S-S 8am-4pm (2%)</a:t>
            </a:r>
          </a:p>
          <a:p>
            <a:pPr marL="457200" indent="-457200">
              <a:buFont typeface="Arial" panose="020B0604020202020204" pitchFamily="34" charset="0"/>
              <a:buChar char="•"/>
            </a:pPr>
            <a:r>
              <a:rPr lang="en-US" sz="2000" dirty="0">
                <a:latin typeface="+mn-lt"/>
              </a:rPr>
              <a:t>M-F 8am to 8pm, S-S 8am-6pm (2%)</a:t>
            </a:r>
          </a:p>
          <a:p>
            <a:endParaRPr lang="en-US" sz="2000" dirty="0">
              <a:latin typeface="+mn-lt"/>
            </a:endParaRPr>
          </a:p>
          <a:p>
            <a:r>
              <a:rPr lang="en-US" sz="2000" dirty="0">
                <a:latin typeface="+mn-lt"/>
              </a:rPr>
              <a:t>Nationally…</a:t>
            </a:r>
          </a:p>
          <a:p>
            <a:pPr marL="457200" indent="-457200">
              <a:buFont typeface="Arial" panose="020B0604020202020204" pitchFamily="34" charset="0"/>
              <a:buChar char="•"/>
            </a:pPr>
            <a:r>
              <a:rPr lang="en-US" sz="2000" dirty="0">
                <a:latin typeface="+mn-lt"/>
              </a:rPr>
              <a:t>79 centers are open 24/7</a:t>
            </a:r>
          </a:p>
          <a:p>
            <a:pPr marL="457200" indent="-457200">
              <a:buFont typeface="Arial" panose="020B0604020202020204" pitchFamily="34" charset="0"/>
              <a:buChar char="•"/>
            </a:pPr>
            <a:r>
              <a:rPr lang="en-US" sz="2000" dirty="0">
                <a:latin typeface="+mn-lt"/>
              </a:rPr>
              <a:t>8 centers are open until 1:00am</a:t>
            </a:r>
          </a:p>
        </p:txBody>
      </p:sp>
      <p:pic>
        <p:nvPicPr>
          <p:cNvPr id="7" name="Picture 6">
            <a:extLst>
              <a:ext uri="{FF2B5EF4-FFF2-40B4-BE49-F238E27FC236}">
                <a16:creationId xmlns:a16="http://schemas.microsoft.com/office/drawing/2014/main" id="{06E95F85-6D05-5A7F-4C7B-50B888DBCFAD}"/>
              </a:ext>
            </a:extLst>
          </p:cNvPr>
          <p:cNvPicPr>
            <a:picLocks noChangeAspect="1"/>
          </p:cNvPicPr>
          <p:nvPr/>
        </p:nvPicPr>
        <p:blipFill>
          <a:blip r:embed="rId2"/>
          <a:stretch>
            <a:fillRect/>
          </a:stretch>
        </p:blipFill>
        <p:spPr>
          <a:xfrm>
            <a:off x="457200" y="1377393"/>
            <a:ext cx="4876800" cy="3559253"/>
          </a:xfrm>
          <a:prstGeom prst="rect">
            <a:avLst/>
          </a:prstGeom>
        </p:spPr>
      </p:pic>
      <p:sp>
        <p:nvSpPr>
          <p:cNvPr id="8" name="TextBox 7">
            <a:extLst>
              <a:ext uri="{FF2B5EF4-FFF2-40B4-BE49-F238E27FC236}">
                <a16:creationId xmlns:a16="http://schemas.microsoft.com/office/drawing/2014/main" id="{86B7041D-002B-890E-438D-FFA6A15C5F3C}"/>
              </a:ext>
            </a:extLst>
          </p:cNvPr>
          <p:cNvSpPr txBox="1"/>
          <p:nvPr/>
        </p:nvSpPr>
        <p:spPr>
          <a:xfrm>
            <a:off x="444500" y="5239117"/>
            <a:ext cx="5257800" cy="1323439"/>
          </a:xfrm>
          <a:prstGeom prst="rect">
            <a:avLst/>
          </a:prstGeom>
          <a:noFill/>
        </p:spPr>
        <p:txBody>
          <a:bodyPr wrap="square" rtlCol="0">
            <a:spAutoFit/>
          </a:bodyPr>
          <a:lstStyle/>
          <a:p>
            <a:r>
              <a:rPr lang="en-US" sz="2000" dirty="0">
                <a:latin typeface="+mn-lt"/>
              </a:rPr>
              <a:t>Analysis of 14,301 centers in National Urgent Care Realty database as of 2/12/2025.</a:t>
            </a:r>
          </a:p>
          <a:p>
            <a:r>
              <a:rPr lang="en-US" sz="2000" dirty="0">
                <a:latin typeface="+mn-lt"/>
              </a:rPr>
              <a:t>An immaterial number of centers Wednesdays (~0.2%) and Fridays )~0.6%)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6251575" cy="436880"/>
          </a:xfrm>
          <a:prstGeom prst="rect">
            <a:avLst/>
          </a:prstGeom>
        </p:spPr>
        <p:txBody>
          <a:bodyPr vert="horz" wrap="square" lIns="0" tIns="12700" rIns="0" bIns="0" rtlCol="0">
            <a:spAutoFit/>
          </a:bodyPr>
          <a:lstStyle/>
          <a:p>
            <a:pPr marL="12700">
              <a:lnSpc>
                <a:spcPct val="100000"/>
              </a:lnSpc>
              <a:spcBef>
                <a:spcPts val="100"/>
              </a:spcBef>
            </a:pPr>
            <a:r>
              <a:rPr dirty="0"/>
              <a:t>Weekday Opening and Closing Hours</a:t>
            </a:r>
          </a:p>
        </p:txBody>
      </p:sp>
      <p:pic>
        <p:nvPicPr>
          <p:cNvPr id="4" name="Picture 3">
            <a:extLst>
              <a:ext uri="{FF2B5EF4-FFF2-40B4-BE49-F238E27FC236}">
                <a16:creationId xmlns:a16="http://schemas.microsoft.com/office/drawing/2014/main" id="{C54AD41C-7F00-1103-A058-BF288DA75DDC}"/>
              </a:ext>
            </a:extLst>
          </p:cNvPr>
          <p:cNvPicPr>
            <a:picLocks noChangeAspect="1"/>
          </p:cNvPicPr>
          <p:nvPr/>
        </p:nvPicPr>
        <p:blipFill>
          <a:blip r:embed="rId2"/>
          <a:stretch>
            <a:fillRect/>
          </a:stretch>
        </p:blipFill>
        <p:spPr>
          <a:xfrm>
            <a:off x="457200" y="1393936"/>
            <a:ext cx="5080640" cy="4244864"/>
          </a:xfrm>
          <a:prstGeom prst="rect">
            <a:avLst/>
          </a:prstGeom>
        </p:spPr>
      </p:pic>
      <p:pic>
        <p:nvPicPr>
          <p:cNvPr id="5" name="Picture 4">
            <a:extLst>
              <a:ext uri="{FF2B5EF4-FFF2-40B4-BE49-F238E27FC236}">
                <a16:creationId xmlns:a16="http://schemas.microsoft.com/office/drawing/2014/main" id="{00A551BD-2F1A-7E6D-CC0E-8B58CF0BED81}"/>
              </a:ext>
            </a:extLst>
          </p:cNvPr>
          <p:cNvPicPr>
            <a:picLocks noChangeAspect="1"/>
          </p:cNvPicPr>
          <p:nvPr/>
        </p:nvPicPr>
        <p:blipFill>
          <a:blip r:embed="rId3"/>
          <a:stretch>
            <a:fillRect/>
          </a:stretch>
        </p:blipFill>
        <p:spPr>
          <a:xfrm>
            <a:off x="6096000" y="1393936"/>
            <a:ext cx="4728451" cy="4244864"/>
          </a:xfrm>
          <a:prstGeom prst="rect">
            <a:avLst/>
          </a:prstGeom>
        </p:spPr>
      </p:pic>
      <p:sp>
        <p:nvSpPr>
          <p:cNvPr id="11" name="TextBox 10">
            <a:extLst>
              <a:ext uri="{FF2B5EF4-FFF2-40B4-BE49-F238E27FC236}">
                <a16:creationId xmlns:a16="http://schemas.microsoft.com/office/drawing/2014/main" id="{58858058-3227-0BF5-BAE5-DA3209DDC8AC}"/>
              </a:ext>
            </a:extLst>
          </p:cNvPr>
          <p:cNvSpPr txBox="1"/>
          <p:nvPr/>
        </p:nvSpPr>
        <p:spPr>
          <a:xfrm>
            <a:off x="426357" y="6094494"/>
            <a:ext cx="10775043" cy="338554"/>
          </a:xfrm>
          <a:prstGeom prst="rect">
            <a:avLst/>
          </a:prstGeom>
          <a:noFill/>
        </p:spPr>
        <p:txBody>
          <a:bodyPr wrap="square" rtlCol="0">
            <a:spAutoFit/>
          </a:bodyPr>
          <a:lstStyle/>
          <a:p>
            <a:r>
              <a:rPr lang="en-US" sz="1600" dirty="0"/>
              <a:t>Percent of all Urgent Care Centers; National Urgent Care Realty Database, February 12, 2025; N=14,405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6255385" cy="436880"/>
          </a:xfrm>
          <a:prstGeom prst="rect">
            <a:avLst/>
          </a:prstGeom>
        </p:spPr>
        <p:txBody>
          <a:bodyPr vert="horz" wrap="square" lIns="0" tIns="12700" rIns="0" bIns="0" rtlCol="0">
            <a:spAutoFit/>
          </a:bodyPr>
          <a:lstStyle/>
          <a:p>
            <a:pPr marL="12700">
              <a:lnSpc>
                <a:spcPct val="100000"/>
              </a:lnSpc>
              <a:spcBef>
                <a:spcPts val="100"/>
              </a:spcBef>
            </a:pPr>
            <a:r>
              <a:rPr dirty="0"/>
              <a:t>Saturday Opening and Closing Hours</a:t>
            </a:r>
          </a:p>
        </p:txBody>
      </p:sp>
      <p:sp>
        <p:nvSpPr>
          <p:cNvPr id="4" name="TextBox 3">
            <a:extLst>
              <a:ext uri="{FF2B5EF4-FFF2-40B4-BE49-F238E27FC236}">
                <a16:creationId xmlns:a16="http://schemas.microsoft.com/office/drawing/2014/main" id="{83C960A1-061A-CBBD-E24D-97A638B9E8CE}"/>
              </a:ext>
            </a:extLst>
          </p:cNvPr>
          <p:cNvSpPr txBox="1"/>
          <p:nvPr/>
        </p:nvSpPr>
        <p:spPr>
          <a:xfrm>
            <a:off x="426357" y="6094494"/>
            <a:ext cx="10775043" cy="338554"/>
          </a:xfrm>
          <a:prstGeom prst="rect">
            <a:avLst/>
          </a:prstGeom>
          <a:noFill/>
        </p:spPr>
        <p:txBody>
          <a:bodyPr wrap="square" rtlCol="0">
            <a:spAutoFit/>
          </a:bodyPr>
          <a:lstStyle/>
          <a:p>
            <a:r>
              <a:rPr lang="en-US" sz="1600" dirty="0"/>
              <a:t>Percent of all Urgent Care Centers; National Urgent Care Realty Database, February 12, 2025; N=14,405</a:t>
            </a:r>
          </a:p>
        </p:txBody>
      </p:sp>
      <p:pic>
        <p:nvPicPr>
          <p:cNvPr id="9" name="Picture 8">
            <a:extLst>
              <a:ext uri="{FF2B5EF4-FFF2-40B4-BE49-F238E27FC236}">
                <a16:creationId xmlns:a16="http://schemas.microsoft.com/office/drawing/2014/main" id="{D5A2B95E-CB79-7DD1-AD84-FBFC44831CD1}"/>
              </a:ext>
            </a:extLst>
          </p:cNvPr>
          <p:cNvPicPr>
            <a:picLocks noChangeAspect="1"/>
          </p:cNvPicPr>
          <p:nvPr/>
        </p:nvPicPr>
        <p:blipFill>
          <a:blip r:embed="rId2"/>
          <a:stretch>
            <a:fillRect/>
          </a:stretch>
        </p:blipFill>
        <p:spPr>
          <a:xfrm>
            <a:off x="457200" y="1359251"/>
            <a:ext cx="4818577" cy="4279549"/>
          </a:xfrm>
          <a:prstGeom prst="rect">
            <a:avLst/>
          </a:prstGeom>
        </p:spPr>
      </p:pic>
      <p:pic>
        <p:nvPicPr>
          <p:cNvPr id="10" name="Picture 9">
            <a:extLst>
              <a:ext uri="{FF2B5EF4-FFF2-40B4-BE49-F238E27FC236}">
                <a16:creationId xmlns:a16="http://schemas.microsoft.com/office/drawing/2014/main" id="{B211D658-6B6E-78E1-3A39-FF1B483186BB}"/>
              </a:ext>
            </a:extLst>
          </p:cNvPr>
          <p:cNvPicPr>
            <a:picLocks noChangeAspect="1"/>
          </p:cNvPicPr>
          <p:nvPr/>
        </p:nvPicPr>
        <p:blipFill>
          <a:blip r:embed="rId3"/>
          <a:stretch>
            <a:fillRect/>
          </a:stretch>
        </p:blipFill>
        <p:spPr>
          <a:xfrm>
            <a:off x="6036425" y="1359251"/>
            <a:ext cx="4087992" cy="4279549"/>
          </a:xfrm>
          <a:prstGeom prst="rect">
            <a:avLst/>
          </a:prstGeom>
          <a:ln>
            <a:solidFill>
              <a:schemeClr val="tx1"/>
            </a:solid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5989955" cy="436880"/>
          </a:xfrm>
          <a:prstGeom prst="rect">
            <a:avLst/>
          </a:prstGeom>
        </p:spPr>
        <p:txBody>
          <a:bodyPr vert="horz" wrap="square" lIns="0" tIns="12700" rIns="0" bIns="0" rtlCol="0">
            <a:spAutoFit/>
          </a:bodyPr>
          <a:lstStyle/>
          <a:p>
            <a:pPr marL="12700">
              <a:lnSpc>
                <a:spcPct val="100000"/>
              </a:lnSpc>
              <a:spcBef>
                <a:spcPts val="100"/>
              </a:spcBef>
            </a:pPr>
            <a:r>
              <a:rPr dirty="0"/>
              <a:t>Sunday Opening and Closing Hours</a:t>
            </a:r>
          </a:p>
        </p:txBody>
      </p:sp>
      <p:sp>
        <p:nvSpPr>
          <p:cNvPr id="4" name="TextBox 3">
            <a:extLst>
              <a:ext uri="{FF2B5EF4-FFF2-40B4-BE49-F238E27FC236}">
                <a16:creationId xmlns:a16="http://schemas.microsoft.com/office/drawing/2014/main" id="{D333491A-A041-A81E-6777-EC7DFC4325A1}"/>
              </a:ext>
            </a:extLst>
          </p:cNvPr>
          <p:cNvSpPr txBox="1"/>
          <p:nvPr/>
        </p:nvSpPr>
        <p:spPr>
          <a:xfrm>
            <a:off x="426357" y="6094494"/>
            <a:ext cx="10775043" cy="338554"/>
          </a:xfrm>
          <a:prstGeom prst="rect">
            <a:avLst/>
          </a:prstGeom>
          <a:noFill/>
        </p:spPr>
        <p:txBody>
          <a:bodyPr wrap="square" rtlCol="0">
            <a:spAutoFit/>
          </a:bodyPr>
          <a:lstStyle/>
          <a:p>
            <a:r>
              <a:rPr lang="en-US" sz="1600" dirty="0"/>
              <a:t>Percent of all Urgent Care Centers; National Urgent Care Realty Database, February 12, 2025; N=14,405</a:t>
            </a:r>
          </a:p>
        </p:txBody>
      </p:sp>
      <p:pic>
        <p:nvPicPr>
          <p:cNvPr id="5" name="Picture 4">
            <a:extLst>
              <a:ext uri="{FF2B5EF4-FFF2-40B4-BE49-F238E27FC236}">
                <a16:creationId xmlns:a16="http://schemas.microsoft.com/office/drawing/2014/main" id="{B7581790-3536-E247-9D3F-62A836304D3B}"/>
              </a:ext>
            </a:extLst>
          </p:cNvPr>
          <p:cNvPicPr>
            <a:picLocks noChangeAspect="1"/>
          </p:cNvPicPr>
          <p:nvPr/>
        </p:nvPicPr>
        <p:blipFill>
          <a:blip r:embed="rId2"/>
          <a:stretch>
            <a:fillRect/>
          </a:stretch>
        </p:blipFill>
        <p:spPr>
          <a:xfrm>
            <a:off x="424543" y="1359251"/>
            <a:ext cx="5122153" cy="4279549"/>
          </a:xfrm>
          <a:prstGeom prst="rect">
            <a:avLst/>
          </a:prstGeom>
        </p:spPr>
      </p:pic>
      <p:pic>
        <p:nvPicPr>
          <p:cNvPr id="6" name="Picture 5">
            <a:extLst>
              <a:ext uri="{FF2B5EF4-FFF2-40B4-BE49-F238E27FC236}">
                <a16:creationId xmlns:a16="http://schemas.microsoft.com/office/drawing/2014/main" id="{438D26C7-2494-6BDE-7845-D15F6EECB876}"/>
              </a:ext>
            </a:extLst>
          </p:cNvPr>
          <p:cNvPicPr>
            <a:picLocks noChangeAspect="1"/>
          </p:cNvPicPr>
          <p:nvPr/>
        </p:nvPicPr>
        <p:blipFill>
          <a:blip r:embed="rId3"/>
          <a:stretch>
            <a:fillRect/>
          </a:stretch>
        </p:blipFill>
        <p:spPr>
          <a:xfrm>
            <a:off x="5813878" y="1359251"/>
            <a:ext cx="4767086" cy="4279549"/>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Percent of Patient Arrivals by Hour of Day</a:t>
            </a:r>
          </a:p>
        </p:txBody>
      </p:sp>
      <p:sp>
        <p:nvSpPr>
          <p:cNvPr id="4" name="TextBox 3">
            <a:extLst>
              <a:ext uri="{FF2B5EF4-FFF2-40B4-BE49-F238E27FC236}">
                <a16:creationId xmlns:a16="http://schemas.microsoft.com/office/drawing/2014/main" id="{7563A64E-E6DC-8BB2-8D8D-E3851D00A05B}"/>
              </a:ext>
            </a:extLst>
          </p:cNvPr>
          <p:cNvSpPr txBox="1"/>
          <p:nvPr/>
        </p:nvSpPr>
        <p:spPr>
          <a:xfrm>
            <a:off x="444500" y="6276003"/>
            <a:ext cx="11518900" cy="338554"/>
          </a:xfrm>
          <a:prstGeom prst="rect">
            <a:avLst/>
          </a:prstGeom>
          <a:noFill/>
        </p:spPr>
        <p:txBody>
          <a:bodyPr wrap="square" rtlCol="0">
            <a:spAutoFit/>
          </a:bodyPr>
          <a:lstStyle/>
          <a:p>
            <a:r>
              <a:rPr lang="en-US" sz="1600" dirty="0">
                <a:solidFill>
                  <a:schemeClr val="tx1"/>
                </a:solidFill>
                <a:latin typeface="+mn-lt"/>
                <a:hlinkClick r:id="rId2">
                  <a:extLst>
                    <a:ext uri="{A12FA001-AC4F-418D-AE19-62706E023703}">
                      <ahyp:hlinkClr xmlns:ahyp="http://schemas.microsoft.com/office/drawing/2018/hyperlinkcolor" val="tx"/>
                    </a:ext>
                  </a:extLst>
                </a:hlinkClick>
              </a:rPr>
              <a:t>https://www.jucm.com/patient-arrival-times-in-urgent-care/</a:t>
            </a:r>
            <a:r>
              <a:rPr lang="en-US" sz="1600" dirty="0">
                <a:solidFill>
                  <a:schemeClr val="tx1"/>
                </a:solidFill>
                <a:latin typeface="+mn-lt"/>
              </a:rPr>
              <a:t> July 1, 2024</a:t>
            </a:r>
            <a:endParaRPr lang="en-US" sz="1600" b="1" dirty="0">
              <a:solidFill>
                <a:schemeClr val="tx1"/>
              </a:solidFill>
              <a:latin typeface="+mn-lt"/>
            </a:endParaRPr>
          </a:p>
        </p:txBody>
      </p:sp>
      <p:pic>
        <p:nvPicPr>
          <p:cNvPr id="5" name="Picture 4">
            <a:extLst>
              <a:ext uri="{FF2B5EF4-FFF2-40B4-BE49-F238E27FC236}">
                <a16:creationId xmlns:a16="http://schemas.microsoft.com/office/drawing/2014/main" id="{58B67C8C-1158-235C-01B3-91D41DB7781C}"/>
              </a:ext>
            </a:extLst>
          </p:cNvPr>
          <p:cNvPicPr>
            <a:picLocks noChangeAspect="1"/>
          </p:cNvPicPr>
          <p:nvPr/>
        </p:nvPicPr>
        <p:blipFill>
          <a:blip r:embed="rId3"/>
          <a:stretch>
            <a:fillRect/>
          </a:stretch>
        </p:blipFill>
        <p:spPr>
          <a:xfrm>
            <a:off x="457200" y="1369746"/>
            <a:ext cx="7568705" cy="4726251"/>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Urgent Care Staffing Efficiencies</a:t>
            </a:r>
          </a:p>
        </p:txBody>
      </p:sp>
      <p:graphicFrame>
        <p:nvGraphicFramePr>
          <p:cNvPr id="5" name="Table 4">
            <a:extLst>
              <a:ext uri="{FF2B5EF4-FFF2-40B4-BE49-F238E27FC236}">
                <a16:creationId xmlns:a16="http://schemas.microsoft.com/office/drawing/2014/main" id="{3B680575-F7F9-7A2D-C581-760F2A305491}"/>
              </a:ext>
            </a:extLst>
          </p:cNvPr>
          <p:cNvGraphicFramePr>
            <a:graphicFrameLocks noGrp="1"/>
          </p:cNvGraphicFramePr>
          <p:nvPr>
            <p:extLst>
              <p:ext uri="{D42A27DB-BD31-4B8C-83A1-F6EECF244321}">
                <p14:modId xmlns:p14="http://schemas.microsoft.com/office/powerpoint/2010/main" val="2377229712"/>
              </p:ext>
            </p:extLst>
          </p:nvPr>
        </p:nvGraphicFramePr>
        <p:xfrm>
          <a:off x="457200" y="1524000"/>
          <a:ext cx="10591800" cy="1767840"/>
        </p:xfrm>
        <a:graphic>
          <a:graphicData uri="http://schemas.openxmlformats.org/drawingml/2006/table">
            <a:tbl>
              <a:tblPr firstRow="1" bandRow="1"/>
              <a:tblGrid>
                <a:gridCol w="7175090">
                  <a:extLst>
                    <a:ext uri="{9D8B030D-6E8A-4147-A177-3AD203B41FA5}">
                      <a16:colId xmlns:a16="http://schemas.microsoft.com/office/drawing/2014/main" val="2140989535"/>
                    </a:ext>
                  </a:extLst>
                </a:gridCol>
                <a:gridCol w="3416710">
                  <a:extLst>
                    <a:ext uri="{9D8B030D-6E8A-4147-A177-3AD203B41FA5}">
                      <a16:colId xmlns:a16="http://schemas.microsoft.com/office/drawing/2014/main" val="3372626971"/>
                    </a:ext>
                  </a:extLst>
                </a:gridCol>
              </a:tblGrid>
              <a:tr h="314458">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2000" dirty="0">
                          <a:latin typeface="Heebo ExtraBold" pitchFamily="2" charset="-79"/>
                          <a:cs typeface="Heebo ExtraBold" pitchFamily="2" charset="-79"/>
                        </a:rPr>
                        <a:t>Position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2000" dirty="0">
                          <a:latin typeface="Heebo ExtraBold" pitchFamily="2" charset="-79"/>
                          <a:cs typeface="Heebo ExtraBold" pitchFamily="2" charset="-79"/>
                        </a:rPr>
                        <a:t>Patients Per Hour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extLst>
                  <a:ext uri="{0D108BD9-81ED-4DB2-BD59-A6C34878D82A}">
                    <a16:rowId xmlns:a16="http://schemas.microsoft.com/office/drawing/2014/main" val="2765772537"/>
                  </a:ext>
                </a:extLst>
              </a:tr>
              <a:tr h="457200">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Front Desk</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4</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74877787"/>
                  </a:ext>
                </a:extLst>
              </a:tr>
              <a:tr h="457200">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Medical Assistant/X-Ray Tech</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344785593"/>
                  </a:ext>
                </a:extLst>
              </a:tr>
              <a:tr h="457200">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Physician/Physician Assistant/Nurse Practitioner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4</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628220569"/>
                  </a:ext>
                </a:extLst>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6607809" cy="436880"/>
          </a:xfrm>
          <a:prstGeom prst="rect">
            <a:avLst/>
          </a:prstGeom>
        </p:spPr>
        <p:txBody>
          <a:bodyPr vert="horz" wrap="square" lIns="0" tIns="12700" rIns="0" bIns="0" rtlCol="0">
            <a:spAutoFit/>
          </a:bodyPr>
          <a:lstStyle/>
          <a:p>
            <a:pPr marL="12700">
              <a:lnSpc>
                <a:spcPct val="100000"/>
              </a:lnSpc>
              <a:spcBef>
                <a:spcPts val="100"/>
              </a:spcBef>
            </a:pPr>
            <a:r>
              <a:rPr dirty="0"/>
              <a:t>Sample Volume-Based Staffing Models</a:t>
            </a:r>
          </a:p>
        </p:txBody>
      </p:sp>
      <p:pic>
        <p:nvPicPr>
          <p:cNvPr id="4" name="Picture 3" descr="A sign with people and numbers&#10;&#10;Description automatically generated">
            <a:extLst>
              <a:ext uri="{FF2B5EF4-FFF2-40B4-BE49-F238E27FC236}">
                <a16:creationId xmlns:a16="http://schemas.microsoft.com/office/drawing/2014/main" id="{82F54286-AC0D-61EC-DC6B-B25A57526FD1}"/>
              </a:ext>
            </a:extLst>
          </p:cNvPr>
          <p:cNvPicPr>
            <a:picLocks noChangeAspect="1"/>
          </p:cNvPicPr>
          <p:nvPr/>
        </p:nvPicPr>
        <p:blipFill rotWithShape="1">
          <a:blip r:embed="rId2" cstate="screen">
            <a:extLst>
              <a:ext uri="{28A0092B-C50C-407E-A947-70E740481C1C}">
                <a14:useLocalDpi xmlns:a14="http://schemas.microsoft.com/office/drawing/2010/main"/>
              </a:ext>
            </a:extLst>
          </a:blip>
          <a:stretch/>
        </p:blipFill>
        <p:spPr>
          <a:xfrm>
            <a:off x="2209800" y="1348364"/>
            <a:ext cx="7772400" cy="505206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3857625" cy="436880"/>
          </a:xfrm>
          <a:prstGeom prst="rect">
            <a:avLst/>
          </a:prstGeom>
        </p:spPr>
        <p:txBody>
          <a:bodyPr vert="horz" wrap="square" lIns="0" tIns="12700" rIns="0" bIns="0" rtlCol="0">
            <a:spAutoFit/>
          </a:bodyPr>
          <a:lstStyle/>
          <a:p>
            <a:pPr marL="12700">
              <a:lnSpc>
                <a:spcPct val="100000"/>
              </a:lnSpc>
              <a:spcBef>
                <a:spcPts val="100"/>
              </a:spcBef>
            </a:pPr>
            <a:r>
              <a:rPr dirty="0"/>
              <a:t>Urgent Care Pay Rates</a:t>
            </a:r>
          </a:p>
        </p:txBody>
      </p:sp>
      <p:graphicFrame>
        <p:nvGraphicFramePr>
          <p:cNvPr id="5" name="Table 4">
            <a:extLst>
              <a:ext uri="{FF2B5EF4-FFF2-40B4-BE49-F238E27FC236}">
                <a16:creationId xmlns:a16="http://schemas.microsoft.com/office/drawing/2014/main" id="{99F7F9F1-A78D-3384-D6E9-53DC67CB8CD7}"/>
              </a:ext>
            </a:extLst>
          </p:cNvPr>
          <p:cNvGraphicFramePr>
            <a:graphicFrameLocks noGrp="1"/>
          </p:cNvGraphicFramePr>
          <p:nvPr>
            <p:extLst>
              <p:ext uri="{D42A27DB-BD31-4B8C-83A1-F6EECF244321}">
                <p14:modId xmlns:p14="http://schemas.microsoft.com/office/powerpoint/2010/main" val="536711101"/>
              </p:ext>
            </p:extLst>
          </p:nvPr>
        </p:nvGraphicFramePr>
        <p:xfrm>
          <a:off x="444500" y="1447800"/>
          <a:ext cx="10789920" cy="2194560"/>
        </p:xfrm>
        <a:graphic>
          <a:graphicData uri="http://schemas.openxmlformats.org/drawingml/2006/table">
            <a:tbl>
              <a:tblPr firstRow="1" bandRow="1"/>
              <a:tblGrid>
                <a:gridCol w="5394960">
                  <a:extLst>
                    <a:ext uri="{9D8B030D-6E8A-4147-A177-3AD203B41FA5}">
                      <a16:colId xmlns:a16="http://schemas.microsoft.com/office/drawing/2014/main" val="2140989535"/>
                    </a:ext>
                  </a:extLst>
                </a:gridCol>
                <a:gridCol w="5394960">
                  <a:extLst>
                    <a:ext uri="{9D8B030D-6E8A-4147-A177-3AD203B41FA5}">
                      <a16:colId xmlns:a16="http://schemas.microsoft.com/office/drawing/2014/main" val="3372626971"/>
                    </a:ext>
                  </a:extLst>
                </a:gridCol>
              </a:tblGrid>
              <a:tr h="0">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2000" dirty="0">
                          <a:latin typeface="Heebo ExtraBold" pitchFamily="2" charset="-79"/>
                          <a:cs typeface="Heebo ExtraBold" pitchFamily="2" charset="-79"/>
                        </a:rPr>
                        <a:t>Position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tc>
                  <a:txBody>
                    <a:bodyPr/>
                    <a:lstStyle>
                      <a:lvl1pPr marL="0">
                        <a:defRPr b="1">
                          <a:solidFill>
                            <a:schemeClr val="lt1"/>
                          </a:solidFill>
                          <a:latin typeface="Heebo Light"/>
                        </a:defRPr>
                      </a:lvl1pPr>
                      <a:lvl2pPr marL="457200">
                        <a:defRPr b="1">
                          <a:solidFill>
                            <a:schemeClr val="lt1"/>
                          </a:solidFill>
                          <a:latin typeface="Heebo Light"/>
                        </a:defRPr>
                      </a:lvl2pPr>
                      <a:lvl3pPr marL="914400">
                        <a:defRPr b="1">
                          <a:solidFill>
                            <a:schemeClr val="lt1"/>
                          </a:solidFill>
                          <a:latin typeface="Heebo Light"/>
                        </a:defRPr>
                      </a:lvl3pPr>
                      <a:lvl4pPr marL="1371600">
                        <a:defRPr b="1">
                          <a:solidFill>
                            <a:schemeClr val="lt1"/>
                          </a:solidFill>
                          <a:latin typeface="Heebo Light"/>
                        </a:defRPr>
                      </a:lvl4pPr>
                      <a:lvl5pPr marL="1828800">
                        <a:defRPr b="1">
                          <a:solidFill>
                            <a:schemeClr val="lt1"/>
                          </a:solidFill>
                          <a:latin typeface="Heebo Light"/>
                        </a:defRPr>
                      </a:lvl5pPr>
                      <a:lvl6pPr marL="2286000">
                        <a:defRPr b="1">
                          <a:solidFill>
                            <a:schemeClr val="lt1"/>
                          </a:solidFill>
                          <a:latin typeface="Heebo Light"/>
                        </a:defRPr>
                      </a:lvl6pPr>
                      <a:lvl7pPr marL="2743200">
                        <a:defRPr b="1">
                          <a:solidFill>
                            <a:schemeClr val="lt1"/>
                          </a:solidFill>
                          <a:latin typeface="Heebo Light"/>
                        </a:defRPr>
                      </a:lvl7pPr>
                      <a:lvl8pPr marL="3200400">
                        <a:defRPr b="1">
                          <a:solidFill>
                            <a:schemeClr val="lt1"/>
                          </a:solidFill>
                          <a:latin typeface="Heebo Light"/>
                        </a:defRPr>
                      </a:lvl8pPr>
                      <a:lvl9pPr marL="3657600">
                        <a:defRPr b="1">
                          <a:solidFill>
                            <a:schemeClr val="lt1"/>
                          </a:solidFill>
                          <a:latin typeface="Heebo Light"/>
                        </a:defRPr>
                      </a:lvl9pPr>
                    </a:lstStyle>
                    <a:p>
                      <a:r>
                        <a:rPr lang="en-US" sz="2000" dirty="0">
                          <a:latin typeface="Heebo ExtraBold" pitchFamily="2" charset="-79"/>
                          <a:cs typeface="Heebo ExtraBold" pitchFamily="2" charset="-79"/>
                        </a:rPr>
                        <a:t>Patients </a:t>
                      </a:r>
                      <a:r>
                        <a:rPr lang="en-US" sz="2000">
                          <a:latin typeface="Heebo ExtraBold" pitchFamily="2" charset="-79"/>
                          <a:cs typeface="Heebo ExtraBold" pitchFamily="2" charset="-79"/>
                        </a:rPr>
                        <a:t>Per Hour</a:t>
                      </a:r>
                      <a:endParaRPr lang="en-US" sz="2000" dirty="0">
                        <a:latin typeface="Heebo ExtraBold" pitchFamily="2" charset="-79"/>
                        <a:cs typeface="Heebo ExtraBold" pitchFamily="2" charset="-79"/>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4A32A"/>
                    </a:solidFill>
                  </a:tcPr>
                </a:tc>
                <a:extLst>
                  <a:ext uri="{0D108BD9-81ED-4DB2-BD59-A6C34878D82A}">
                    <a16:rowId xmlns:a16="http://schemas.microsoft.com/office/drawing/2014/main" val="2765772537"/>
                  </a:ext>
                </a:extLst>
              </a:tr>
              <a:tr h="0">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Front Desk</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$17.59</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174877787"/>
                  </a:ext>
                </a:extLst>
              </a:tr>
              <a:tr h="0">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Medical Assistant/X-Ray Tech</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$20.84</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20000"/>
                      </a:srgbClr>
                    </a:solidFill>
                  </a:tcPr>
                </a:tc>
                <a:extLst>
                  <a:ext uri="{0D108BD9-81ED-4DB2-BD59-A6C34878D82A}">
                    <a16:rowId xmlns:a16="http://schemas.microsoft.com/office/drawing/2014/main" val="1344785593"/>
                  </a:ext>
                </a:extLst>
              </a:tr>
              <a:tr h="0">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Physician</a:t>
                      </a:r>
                    </a:p>
                    <a:p>
                      <a:r>
                        <a:rPr lang="en-US" sz="2000" dirty="0"/>
                        <a:t>Physician Assistant</a:t>
                      </a:r>
                    </a:p>
                    <a:p>
                      <a:r>
                        <a:rPr lang="en-US" sz="2000" dirty="0"/>
                        <a:t>Nurse Practitioner</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tc>
                  <a:txBody>
                    <a:bodyPr/>
                    <a:lstStyle>
                      <a:lvl1pPr marL="0">
                        <a:defRPr>
                          <a:solidFill>
                            <a:schemeClr val="dk1"/>
                          </a:solidFill>
                          <a:latin typeface="Heebo Light"/>
                        </a:defRPr>
                      </a:lvl1pPr>
                      <a:lvl2pPr marL="457200">
                        <a:defRPr>
                          <a:solidFill>
                            <a:schemeClr val="dk1"/>
                          </a:solidFill>
                          <a:latin typeface="Heebo Light"/>
                        </a:defRPr>
                      </a:lvl2pPr>
                      <a:lvl3pPr marL="914400">
                        <a:defRPr>
                          <a:solidFill>
                            <a:schemeClr val="dk1"/>
                          </a:solidFill>
                          <a:latin typeface="Heebo Light"/>
                        </a:defRPr>
                      </a:lvl3pPr>
                      <a:lvl4pPr marL="1371600">
                        <a:defRPr>
                          <a:solidFill>
                            <a:schemeClr val="dk1"/>
                          </a:solidFill>
                          <a:latin typeface="Heebo Light"/>
                        </a:defRPr>
                      </a:lvl4pPr>
                      <a:lvl5pPr marL="1828800">
                        <a:defRPr>
                          <a:solidFill>
                            <a:schemeClr val="dk1"/>
                          </a:solidFill>
                          <a:latin typeface="Heebo Light"/>
                        </a:defRPr>
                      </a:lvl5pPr>
                      <a:lvl6pPr marL="2286000">
                        <a:defRPr>
                          <a:solidFill>
                            <a:schemeClr val="dk1"/>
                          </a:solidFill>
                          <a:latin typeface="Heebo Light"/>
                        </a:defRPr>
                      </a:lvl6pPr>
                      <a:lvl7pPr marL="2743200">
                        <a:defRPr>
                          <a:solidFill>
                            <a:schemeClr val="dk1"/>
                          </a:solidFill>
                          <a:latin typeface="Heebo Light"/>
                        </a:defRPr>
                      </a:lvl7pPr>
                      <a:lvl8pPr marL="3200400">
                        <a:defRPr>
                          <a:solidFill>
                            <a:schemeClr val="dk1"/>
                          </a:solidFill>
                          <a:latin typeface="Heebo Light"/>
                        </a:defRPr>
                      </a:lvl8pPr>
                      <a:lvl9pPr marL="3657600">
                        <a:defRPr>
                          <a:solidFill>
                            <a:schemeClr val="dk1"/>
                          </a:solidFill>
                          <a:latin typeface="Heebo Light"/>
                        </a:defRPr>
                      </a:lvl9pPr>
                    </a:lstStyle>
                    <a:p>
                      <a:r>
                        <a:rPr lang="en-US" sz="2000" dirty="0"/>
                        <a:t>$116.89</a:t>
                      </a:r>
                    </a:p>
                    <a:p>
                      <a:r>
                        <a:rPr lang="en-US" sz="2000" dirty="0"/>
                        <a:t>$62.51</a:t>
                      </a:r>
                    </a:p>
                    <a:p>
                      <a:r>
                        <a:rPr lang="en-US" sz="2000" dirty="0"/>
                        <a:t>$61.78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4A32A">
                        <a:tint val="40000"/>
                      </a:srgbClr>
                    </a:solidFill>
                  </a:tcPr>
                </a:tc>
                <a:extLst>
                  <a:ext uri="{0D108BD9-81ED-4DB2-BD59-A6C34878D82A}">
                    <a16:rowId xmlns:a16="http://schemas.microsoft.com/office/drawing/2014/main" val="3628220569"/>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Teamwork, Cross-Training, Cross-Utilization</a:t>
            </a:r>
          </a:p>
        </p:txBody>
      </p:sp>
      <p:sp>
        <p:nvSpPr>
          <p:cNvPr id="4" name="TextBox 3">
            <a:extLst>
              <a:ext uri="{FF2B5EF4-FFF2-40B4-BE49-F238E27FC236}">
                <a16:creationId xmlns:a16="http://schemas.microsoft.com/office/drawing/2014/main" id="{9325922C-2456-F4E5-3DD4-91EE589C2C9F}"/>
              </a:ext>
            </a:extLst>
          </p:cNvPr>
          <p:cNvSpPr txBox="1"/>
          <p:nvPr/>
        </p:nvSpPr>
        <p:spPr>
          <a:xfrm>
            <a:off x="444501" y="4700528"/>
            <a:ext cx="5346699" cy="707886"/>
          </a:xfrm>
          <a:prstGeom prst="rect">
            <a:avLst/>
          </a:prstGeom>
          <a:noFill/>
        </p:spPr>
        <p:txBody>
          <a:bodyPr wrap="square" rtlCol="0">
            <a:spAutoFit/>
          </a:bodyPr>
          <a:lstStyle/>
          <a:p>
            <a:r>
              <a:rPr lang="en-US" sz="2000" b="1" dirty="0">
                <a:latin typeface="+mj-lt"/>
              </a:rPr>
              <a:t>A provider can take x-rays and do their own MA work…</a:t>
            </a:r>
          </a:p>
        </p:txBody>
      </p:sp>
      <p:pic>
        <p:nvPicPr>
          <p:cNvPr id="5" name="Picture 2" descr="No alternative text description for this image">
            <a:extLst>
              <a:ext uri="{FF2B5EF4-FFF2-40B4-BE49-F238E27FC236}">
                <a16:creationId xmlns:a16="http://schemas.microsoft.com/office/drawing/2014/main" id="{C0A46CDB-798F-DE4D-1761-29F47A30D34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4500" y="1369746"/>
            <a:ext cx="5827634" cy="32780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No alternative text description for this image">
            <a:extLst>
              <a:ext uri="{FF2B5EF4-FFF2-40B4-BE49-F238E27FC236}">
                <a16:creationId xmlns:a16="http://schemas.microsoft.com/office/drawing/2014/main" id="{7DFBC504-FBFE-448E-E17F-BCC0BCAC827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49241" y="1447800"/>
            <a:ext cx="5760196" cy="3240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3695B86-F245-89ED-F524-A268EC8FF731}"/>
              </a:ext>
            </a:extLst>
          </p:cNvPr>
          <p:cNvSpPr txBox="1"/>
          <p:nvPr/>
        </p:nvSpPr>
        <p:spPr>
          <a:xfrm>
            <a:off x="6204697" y="4700528"/>
            <a:ext cx="5804740" cy="707886"/>
          </a:xfrm>
          <a:prstGeom prst="rect">
            <a:avLst/>
          </a:prstGeom>
          <a:noFill/>
        </p:spPr>
        <p:txBody>
          <a:bodyPr wrap="square" rtlCol="0">
            <a:spAutoFit/>
          </a:bodyPr>
          <a:lstStyle/>
          <a:p>
            <a:r>
              <a:rPr lang="en-US" sz="2000" b="1" dirty="0">
                <a:latin typeface="+mj-lt"/>
              </a:rPr>
              <a:t>MA’s can cover the front desk, spot-clean the center, and perform administrative tasks…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594229"/>
            <a:ext cx="669925" cy="436880"/>
          </a:xfrm>
          <a:prstGeom prst="rect">
            <a:avLst/>
          </a:prstGeom>
        </p:spPr>
        <p:txBody>
          <a:bodyPr vert="horz" wrap="square" lIns="0" tIns="12700" rIns="0" bIns="0" rtlCol="0">
            <a:spAutoFit/>
          </a:bodyPr>
          <a:lstStyle/>
          <a:p>
            <a:pPr marL="12700">
              <a:lnSpc>
                <a:spcPct val="100000"/>
              </a:lnSpc>
              <a:spcBef>
                <a:spcPts val="100"/>
              </a:spcBef>
            </a:pPr>
            <a:r>
              <a:rPr sz="2700" dirty="0">
                <a:solidFill>
                  <a:srgbClr val="231F20"/>
                </a:solidFill>
                <a:latin typeface="Heebo ExtraBold" pitchFamily="2" charset="-79"/>
                <a:cs typeface="Heebo ExtraBold" pitchFamily="2" charset="-79"/>
              </a:rPr>
              <a:t>Lab</a:t>
            </a:r>
            <a:endParaRPr sz="2700" dirty="0">
              <a:latin typeface="Heebo ExtraBold" pitchFamily="2" charset="-79"/>
              <a:cs typeface="Heebo ExtraBold" pitchFamily="2" charset="-79"/>
            </a:endParaRPr>
          </a:p>
        </p:txBody>
      </p:sp>
      <p:sp>
        <p:nvSpPr>
          <p:cNvPr id="6" name="TextBox 5">
            <a:extLst>
              <a:ext uri="{FF2B5EF4-FFF2-40B4-BE49-F238E27FC236}">
                <a16:creationId xmlns:a16="http://schemas.microsoft.com/office/drawing/2014/main" id="{A1904F3D-B86C-1A04-1FEC-357D5C283664}"/>
              </a:ext>
            </a:extLst>
          </p:cNvPr>
          <p:cNvSpPr txBox="1"/>
          <p:nvPr/>
        </p:nvSpPr>
        <p:spPr>
          <a:xfrm>
            <a:off x="444500" y="1535509"/>
            <a:ext cx="6946900" cy="5324535"/>
          </a:xfrm>
          <a:prstGeom prst="rect">
            <a:avLst/>
          </a:prstGeom>
          <a:noFill/>
        </p:spPr>
        <p:txBody>
          <a:bodyPr wrap="square" rtlCol="0">
            <a:spAutoFit/>
          </a:bodyPr>
          <a:lstStyle/>
          <a:p>
            <a:r>
              <a:rPr lang="en-US" sz="2000" b="1" dirty="0">
                <a:latin typeface="+mj-lt"/>
              </a:rPr>
              <a:t>CLIA Certification</a:t>
            </a:r>
          </a:p>
          <a:p>
            <a:pPr marL="457200" indent="-457200">
              <a:buFont typeface="Arial" panose="020B0604020202020204" pitchFamily="34" charset="0"/>
              <a:buChar char="•"/>
            </a:pPr>
            <a:r>
              <a:rPr lang="en-US" sz="2000" dirty="0">
                <a:latin typeface="+mn-lt"/>
              </a:rPr>
              <a:t>Clinical Laboratory Improvement Amendments – federal regulations</a:t>
            </a:r>
          </a:p>
          <a:p>
            <a:pPr marL="457200" indent="-457200">
              <a:buFont typeface="Arial" panose="020B0604020202020204" pitchFamily="34" charset="0"/>
              <a:buChar char="•"/>
            </a:pPr>
            <a:r>
              <a:rPr lang="en-US" sz="2000" dirty="0">
                <a:latin typeface="+mn-lt"/>
              </a:rPr>
              <a:t>Certificate of Waiver</a:t>
            </a:r>
          </a:p>
          <a:p>
            <a:pPr marL="914400" lvl="1" indent="-457200">
              <a:buFont typeface="Arial" panose="020B0604020202020204" pitchFamily="34" charset="0"/>
              <a:buChar char="•"/>
            </a:pPr>
            <a:r>
              <a:rPr lang="en-US" sz="2000" dirty="0">
                <a:latin typeface="+mn-lt"/>
              </a:rPr>
              <a:t>POC tests with “insignificant risk of erroneous result”</a:t>
            </a:r>
          </a:p>
          <a:p>
            <a:r>
              <a:rPr lang="en-US" sz="2000" b="1" dirty="0">
                <a:latin typeface="+mj-lt"/>
              </a:rPr>
              <a:t>Costs and revenue of lab services</a:t>
            </a:r>
          </a:p>
          <a:p>
            <a:pPr marL="457200" indent="-457200">
              <a:buFont typeface="Arial" panose="020B0604020202020204" pitchFamily="34" charset="0"/>
              <a:buChar char="•"/>
            </a:pPr>
            <a:r>
              <a:rPr lang="en-US" sz="2000" dirty="0">
                <a:latin typeface="+mn-lt"/>
              </a:rPr>
              <a:t>Managing equipment, tests, and testing supplies:</a:t>
            </a:r>
          </a:p>
          <a:p>
            <a:pPr marL="914400" lvl="1" indent="-457200">
              <a:buFont typeface="Arial" panose="020B0604020202020204" pitchFamily="34" charset="0"/>
              <a:buChar char="•"/>
            </a:pPr>
            <a:r>
              <a:rPr lang="en-US" sz="2000" dirty="0">
                <a:latin typeface="+mn-lt"/>
              </a:rPr>
              <a:t>Inventory levels</a:t>
            </a:r>
          </a:p>
          <a:p>
            <a:pPr marL="914400" lvl="1" indent="-457200">
              <a:buFont typeface="Arial" panose="020B0604020202020204" pitchFamily="34" charset="0"/>
              <a:buChar char="•"/>
            </a:pPr>
            <a:r>
              <a:rPr lang="en-US" sz="2000" dirty="0">
                <a:latin typeface="+mn-lt"/>
              </a:rPr>
              <a:t>Expiration dates</a:t>
            </a:r>
          </a:p>
          <a:p>
            <a:pPr marL="914400" lvl="1" indent="-457200">
              <a:buFont typeface="Arial" panose="020B0604020202020204" pitchFamily="34" charset="0"/>
              <a:buChar char="•"/>
            </a:pPr>
            <a:r>
              <a:rPr lang="en-US" sz="2000" dirty="0">
                <a:latin typeface="+mn-lt"/>
              </a:rPr>
              <a:t>Contracts and minimums</a:t>
            </a:r>
          </a:p>
          <a:p>
            <a:pPr marL="914400" lvl="1" indent="-457200">
              <a:buFont typeface="Arial" panose="020B0604020202020204" pitchFamily="34" charset="0"/>
              <a:buChar char="•"/>
            </a:pPr>
            <a:r>
              <a:rPr lang="en-US" sz="2000" dirty="0">
                <a:latin typeface="+mn-lt"/>
              </a:rPr>
              <a:t>Equipment</a:t>
            </a:r>
          </a:p>
          <a:p>
            <a:pPr marL="914400" lvl="1" indent="-457200">
              <a:buFont typeface="Arial" panose="020B0604020202020204" pitchFamily="34" charset="0"/>
              <a:buChar char="•"/>
            </a:pPr>
            <a:r>
              <a:rPr lang="en-US" sz="2000" dirty="0">
                <a:latin typeface="+mn-lt"/>
              </a:rPr>
              <a:t>Quality Controls</a:t>
            </a:r>
          </a:p>
          <a:p>
            <a:pPr marL="1371600" lvl="2" indent="-457200">
              <a:buFont typeface="Arial" panose="020B0604020202020204" pitchFamily="34" charset="0"/>
              <a:buChar char="•"/>
            </a:pPr>
            <a:r>
              <a:rPr lang="en-US" sz="2000" dirty="0">
                <a:latin typeface="+mn-lt"/>
              </a:rPr>
              <a:t>Calibration and documentation requirements</a:t>
            </a:r>
          </a:p>
          <a:p>
            <a:pPr marL="914400" lvl="1" indent="-457200">
              <a:buFont typeface="Arial" panose="020B0604020202020204" pitchFamily="34" charset="0"/>
              <a:buChar char="•"/>
            </a:pPr>
            <a:r>
              <a:rPr lang="en-US" sz="2000" dirty="0">
                <a:latin typeface="+mn-lt"/>
              </a:rPr>
              <a:t>Test types need to match certification level</a:t>
            </a:r>
          </a:p>
          <a:p>
            <a:pPr marL="1371600" lvl="2" indent="-457200">
              <a:buFont typeface="Arial" panose="020B0604020202020204" pitchFamily="34" charset="0"/>
              <a:buChar char="•"/>
            </a:pPr>
            <a:r>
              <a:rPr lang="en-US" sz="2000" dirty="0">
                <a:latin typeface="+mn-lt"/>
              </a:rPr>
              <a:t>Research payer contracts to understand reimbursement</a:t>
            </a:r>
          </a:p>
          <a:p>
            <a:pPr marL="457200" indent="-457200">
              <a:buFont typeface="Arial" panose="020B0604020202020204" pitchFamily="34" charset="0"/>
              <a:buChar char="•"/>
            </a:pPr>
            <a:endParaRPr lang="en-US" sz="2000" dirty="0">
              <a:latin typeface="+mn-lt"/>
            </a:endParaRPr>
          </a:p>
        </p:txBody>
      </p:sp>
      <p:pic>
        <p:nvPicPr>
          <p:cNvPr id="7" name="Picture 6">
            <a:extLst>
              <a:ext uri="{FF2B5EF4-FFF2-40B4-BE49-F238E27FC236}">
                <a16:creationId xmlns:a16="http://schemas.microsoft.com/office/drawing/2014/main" id="{861D70FF-C90B-C043-F2E9-E21AF34336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91400" y="783640"/>
            <a:ext cx="4390837" cy="3462805"/>
          </a:xfrm>
          <a:prstGeom prst="rect">
            <a:avLst/>
          </a:prstGeom>
        </p:spPr>
      </p:pic>
      <p:pic>
        <p:nvPicPr>
          <p:cNvPr id="8" name="Picture 7">
            <a:extLst>
              <a:ext uri="{FF2B5EF4-FFF2-40B4-BE49-F238E27FC236}">
                <a16:creationId xmlns:a16="http://schemas.microsoft.com/office/drawing/2014/main" id="{C8673A19-80E6-0E0D-65DB-7BB6F44BA981}"/>
              </a:ext>
            </a:extLst>
          </p:cNvPr>
          <p:cNvPicPr>
            <a:picLocks noChangeAspect="1"/>
          </p:cNvPicPr>
          <p:nvPr/>
        </p:nvPicPr>
        <p:blipFill>
          <a:blip r:embed="rId3"/>
          <a:stretch>
            <a:fillRect/>
          </a:stretch>
        </p:blipFill>
        <p:spPr>
          <a:xfrm>
            <a:off x="7438837" y="3962400"/>
            <a:ext cx="4343400" cy="2384438"/>
          </a:xfrm>
          <a:prstGeom prst="rect">
            <a:avLst/>
          </a:prstGeom>
        </p:spPr>
      </p:pic>
      <p:sp>
        <p:nvSpPr>
          <p:cNvPr id="9" name="object 6">
            <a:extLst>
              <a:ext uri="{FF2B5EF4-FFF2-40B4-BE49-F238E27FC236}">
                <a16:creationId xmlns:a16="http://schemas.microsoft.com/office/drawing/2014/main" id="{829A251B-467B-0B98-08B6-C7946DD176E1}"/>
              </a:ext>
            </a:extLst>
          </p:cNvPr>
          <p:cNvSpPr txBox="1">
            <a:spLocks noGrp="1"/>
          </p:cNvSpPr>
          <p:nvPr>
            <p:ph type="sldNum" sz="quarter" idx="7"/>
          </p:nvPr>
        </p:nvSpPr>
        <p:spPr>
          <a:xfrm>
            <a:off x="11739855" y="6527496"/>
            <a:ext cx="225425" cy="194309"/>
          </a:xfrm>
          <a:prstGeom prst="rect">
            <a:avLst/>
          </a:prstGeom>
        </p:spPr>
        <p:txBody>
          <a:bodyPr vert="horz" wrap="square" lIns="0" tIns="20955" rIns="0" bIns="0" rtlCol="0">
            <a:spAutoFit/>
          </a:bodyPr>
          <a:lstStyle/>
          <a:p>
            <a:pPr marL="38100">
              <a:lnSpc>
                <a:spcPct val="100000"/>
              </a:lnSpc>
              <a:spcBef>
                <a:spcPts val="165"/>
              </a:spcBef>
            </a:pPr>
            <a:fld id="{81D60167-4931-47E6-BA6A-407CBD079E47}" type="slidenum">
              <a:rPr spc="-25" dirty="0"/>
              <a:t>93</a:t>
            </a:fld>
            <a:endParaRPr spc="-25"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59815" cy="436880"/>
          </a:xfrm>
          <a:prstGeom prst="rect">
            <a:avLst/>
          </a:prstGeom>
        </p:spPr>
        <p:txBody>
          <a:bodyPr vert="horz" wrap="square" lIns="0" tIns="12700" rIns="0" bIns="0" rtlCol="0">
            <a:spAutoFit/>
          </a:bodyPr>
          <a:lstStyle/>
          <a:p>
            <a:pPr marL="12700">
              <a:lnSpc>
                <a:spcPct val="100000"/>
              </a:lnSpc>
              <a:spcBef>
                <a:spcPts val="100"/>
              </a:spcBef>
            </a:pPr>
            <a:r>
              <a:rPr dirty="0"/>
              <a:t>X-Ray</a:t>
            </a:r>
          </a:p>
        </p:txBody>
      </p:sp>
      <p:sp>
        <p:nvSpPr>
          <p:cNvPr id="4" name="TextBox 3">
            <a:extLst>
              <a:ext uri="{FF2B5EF4-FFF2-40B4-BE49-F238E27FC236}">
                <a16:creationId xmlns:a16="http://schemas.microsoft.com/office/drawing/2014/main" id="{B1F922C8-E4F0-ED46-D63A-1319415ECD84}"/>
              </a:ext>
            </a:extLst>
          </p:cNvPr>
          <p:cNvSpPr txBox="1"/>
          <p:nvPr/>
        </p:nvSpPr>
        <p:spPr>
          <a:xfrm>
            <a:off x="444500" y="1356173"/>
            <a:ext cx="4429975" cy="4555093"/>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000" dirty="0">
                <a:latin typeface="+mn-lt"/>
              </a:rPr>
              <a:t>Required service for urgent cares</a:t>
            </a:r>
          </a:p>
          <a:p>
            <a:pPr marL="457200" indent="-457200">
              <a:spcAft>
                <a:spcPts val="1200"/>
              </a:spcAft>
              <a:buFont typeface="Arial" panose="020B0604020202020204" pitchFamily="34" charset="0"/>
              <a:buChar char="•"/>
            </a:pPr>
            <a:r>
              <a:rPr lang="en-US" sz="2000" dirty="0">
                <a:latin typeface="+mn-lt"/>
              </a:rPr>
              <a:t>$50,000-$60,000+ for standard DR equipment</a:t>
            </a:r>
          </a:p>
          <a:p>
            <a:pPr marL="457200" indent="-457200">
              <a:spcAft>
                <a:spcPts val="1200"/>
              </a:spcAft>
              <a:buFont typeface="Arial" panose="020B0604020202020204" pitchFamily="34" charset="0"/>
              <a:buChar char="•"/>
            </a:pPr>
            <a:r>
              <a:rPr lang="en-US" sz="2000" dirty="0">
                <a:latin typeface="+mn-lt"/>
              </a:rPr>
              <a:t>Wiring and lead-shielding- $40,000-$50,000</a:t>
            </a:r>
          </a:p>
          <a:p>
            <a:pPr>
              <a:spcAft>
                <a:spcPts val="1200"/>
              </a:spcAft>
            </a:pPr>
            <a:r>
              <a:rPr lang="en-US" sz="2000" b="1" dirty="0">
                <a:latin typeface="+mj-lt"/>
              </a:rPr>
              <a:t>Understanding Reimbursement</a:t>
            </a:r>
          </a:p>
          <a:p>
            <a:pPr marL="457200" indent="-457200">
              <a:spcAft>
                <a:spcPts val="1200"/>
              </a:spcAft>
              <a:buFont typeface="Arial" panose="020B0604020202020204" pitchFamily="34" charset="0"/>
              <a:buChar char="•"/>
            </a:pPr>
            <a:r>
              <a:rPr lang="en-US" sz="2000" dirty="0">
                <a:latin typeface="+mn-lt"/>
              </a:rPr>
              <a:t>Radiology services will not be independently profitable</a:t>
            </a:r>
          </a:p>
          <a:p>
            <a:pPr marL="457200" indent="-457200">
              <a:spcAft>
                <a:spcPts val="1200"/>
              </a:spcAft>
              <a:buFont typeface="Arial" panose="020B0604020202020204" pitchFamily="34" charset="0"/>
              <a:buChar char="•"/>
            </a:pPr>
            <a:r>
              <a:rPr lang="en-US" sz="2000" dirty="0">
                <a:latin typeface="+mn-lt"/>
              </a:rPr>
              <a:t>Consider reimbursement, staffing expenses, and services spectrum for added modalities, i.e. ultrasound, CT</a:t>
            </a:r>
          </a:p>
        </p:txBody>
      </p:sp>
      <p:pic>
        <p:nvPicPr>
          <p:cNvPr id="5" name="Picture 4">
            <a:extLst>
              <a:ext uri="{FF2B5EF4-FFF2-40B4-BE49-F238E27FC236}">
                <a16:creationId xmlns:a16="http://schemas.microsoft.com/office/drawing/2014/main" id="{16F7B5B0-DD25-8C30-7639-73B27C887C58}"/>
              </a:ext>
            </a:extLst>
          </p:cNvPr>
          <p:cNvPicPr>
            <a:picLocks noChangeAspect="1"/>
          </p:cNvPicPr>
          <p:nvPr/>
        </p:nvPicPr>
        <p:blipFill>
          <a:blip r:embed="rId2"/>
          <a:stretch>
            <a:fillRect/>
          </a:stretch>
        </p:blipFill>
        <p:spPr>
          <a:xfrm>
            <a:off x="4648200" y="1444496"/>
            <a:ext cx="4454545" cy="3659090"/>
          </a:xfrm>
          <a:prstGeom prst="rect">
            <a:avLst/>
          </a:prstGeom>
        </p:spPr>
      </p:pic>
      <p:sp>
        <p:nvSpPr>
          <p:cNvPr id="7" name="Rectangle 6">
            <a:extLst>
              <a:ext uri="{FF2B5EF4-FFF2-40B4-BE49-F238E27FC236}">
                <a16:creationId xmlns:a16="http://schemas.microsoft.com/office/drawing/2014/main" id="{B5BA3309-5FA0-2985-4758-2CA3BA1CD325}"/>
              </a:ext>
            </a:extLst>
          </p:cNvPr>
          <p:cNvSpPr/>
          <p:nvPr/>
        </p:nvSpPr>
        <p:spPr>
          <a:xfrm>
            <a:off x="7924800" y="4495800"/>
            <a:ext cx="1676400" cy="1143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5794F0-88B6-0EAD-8B36-B8DFEEEF2C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24800" y="2438400"/>
            <a:ext cx="3659091" cy="3659091"/>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5538470" cy="436880"/>
          </a:xfrm>
          <a:prstGeom prst="rect">
            <a:avLst/>
          </a:prstGeom>
        </p:spPr>
        <p:txBody>
          <a:bodyPr vert="horz" wrap="square" lIns="0" tIns="12700" rIns="0" bIns="0" rtlCol="0">
            <a:spAutoFit/>
          </a:bodyPr>
          <a:lstStyle/>
          <a:p>
            <a:pPr marL="12700">
              <a:lnSpc>
                <a:spcPct val="100000"/>
              </a:lnSpc>
              <a:spcBef>
                <a:spcPts val="100"/>
              </a:spcBef>
            </a:pPr>
            <a:r>
              <a:rPr dirty="0"/>
              <a:t>State Limited Scope X-Ray Laws</a:t>
            </a:r>
          </a:p>
        </p:txBody>
      </p:sp>
      <p:pic>
        <p:nvPicPr>
          <p:cNvPr id="4" name="Picture 3" descr="Who Can Take X-Rays, x-ray regulations by state">
            <a:extLst>
              <a:ext uri="{FF2B5EF4-FFF2-40B4-BE49-F238E27FC236}">
                <a16:creationId xmlns:a16="http://schemas.microsoft.com/office/drawing/2014/main" id="{5C24850B-5BDB-7634-E1B8-9A54178E3821}"/>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299" t="7034" r="1299" b="2131"/>
          <a:stretch/>
        </p:blipFill>
        <p:spPr bwMode="auto">
          <a:xfrm>
            <a:off x="1296670" y="1449978"/>
            <a:ext cx="9372600" cy="51601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02479FB-3BF8-7CFC-6390-3FBA5253B596}"/>
              </a:ext>
            </a:extLst>
          </p:cNvPr>
          <p:cNvSpPr txBox="1"/>
          <p:nvPr/>
        </p:nvSpPr>
        <p:spPr>
          <a:xfrm>
            <a:off x="2895600" y="1449978"/>
            <a:ext cx="6946900" cy="400110"/>
          </a:xfrm>
          <a:prstGeom prst="rect">
            <a:avLst/>
          </a:prstGeom>
          <a:noFill/>
        </p:spPr>
        <p:txBody>
          <a:bodyPr wrap="square" rtlCol="0">
            <a:spAutoFit/>
          </a:bodyPr>
          <a:lstStyle/>
          <a:p>
            <a:pPr algn="ctr"/>
            <a:r>
              <a:rPr lang="en-US" sz="2000" b="1" dirty="0">
                <a:latin typeface="+mj-lt"/>
              </a:rPr>
              <a:t>X-Ray Regulations by State</a:t>
            </a:r>
            <a:endParaRPr lang="en-US" sz="2000" dirty="0">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ACDC4-A66B-4A7D-70A1-094552D86E9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2652EA4-521E-BDDB-E42F-721EEE5679FB}"/>
              </a:ext>
            </a:extLst>
          </p:cNvPr>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a:extLst>
              <a:ext uri="{FF2B5EF4-FFF2-40B4-BE49-F238E27FC236}">
                <a16:creationId xmlns:a16="http://schemas.microsoft.com/office/drawing/2014/main" id="{BB5E59E3-2F2B-14D5-26F7-B3662BBB0226}"/>
              </a:ext>
            </a:extLst>
          </p:cNvPr>
          <p:cNvSpPr txBox="1">
            <a:spLocks noGrp="1"/>
          </p:cNvSpPr>
          <p:nvPr>
            <p:ph type="title"/>
          </p:nvPr>
        </p:nvSpPr>
        <p:spPr>
          <a:xfrm>
            <a:off x="444500" y="594229"/>
            <a:ext cx="5538470" cy="436880"/>
          </a:xfrm>
          <a:prstGeom prst="rect">
            <a:avLst/>
          </a:prstGeom>
        </p:spPr>
        <p:txBody>
          <a:bodyPr vert="horz" wrap="square" lIns="0" tIns="12700" rIns="0" bIns="0" rtlCol="0">
            <a:spAutoFit/>
          </a:bodyPr>
          <a:lstStyle/>
          <a:p>
            <a:pPr marL="12700">
              <a:lnSpc>
                <a:spcPct val="100000"/>
              </a:lnSpc>
              <a:spcBef>
                <a:spcPts val="100"/>
              </a:spcBef>
            </a:pPr>
            <a:r>
              <a:rPr lang="en-US" dirty="0"/>
              <a:t>IT Requirements</a:t>
            </a:r>
            <a:endParaRPr dirty="0"/>
          </a:p>
        </p:txBody>
      </p:sp>
      <p:sp>
        <p:nvSpPr>
          <p:cNvPr id="6" name="TextBox 5">
            <a:extLst>
              <a:ext uri="{FF2B5EF4-FFF2-40B4-BE49-F238E27FC236}">
                <a16:creationId xmlns:a16="http://schemas.microsoft.com/office/drawing/2014/main" id="{8DD76BB8-967E-A274-D316-2FFAC9B8272D}"/>
              </a:ext>
            </a:extLst>
          </p:cNvPr>
          <p:cNvSpPr txBox="1"/>
          <p:nvPr/>
        </p:nvSpPr>
        <p:spPr>
          <a:xfrm>
            <a:off x="457200" y="1380632"/>
            <a:ext cx="9601200" cy="4401205"/>
          </a:xfrm>
          <a:prstGeom prst="rect">
            <a:avLst/>
          </a:prstGeom>
          <a:noFill/>
        </p:spPr>
        <p:txBody>
          <a:bodyPr wrap="square" rtlCol="0">
            <a:spAutoFit/>
          </a:bodyPr>
          <a:lstStyle/>
          <a:p>
            <a:pPr marL="457200" indent="-457200">
              <a:buFont typeface="Arial" panose="020B0604020202020204" pitchFamily="34" charset="0"/>
              <a:buChar char="•"/>
            </a:pPr>
            <a:r>
              <a:rPr lang="en-US" sz="2000" dirty="0">
                <a:latin typeface="+mn-lt"/>
              </a:rPr>
              <a:t>Network/desktop/email/IT security support</a:t>
            </a:r>
          </a:p>
          <a:p>
            <a:pPr marL="914400" lvl="1" indent="-457200">
              <a:buFont typeface="Arial" panose="020B0604020202020204" pitchFamily="34" charset="0"/>
              <a:buChar char="•"/>
            </a:pPr>
            <a:r>
              <a:rPr lang="en-US" sz="2000" dirty="0">
                <a:latin typeface="+mn-lt"/>
              </a:rPr>
              <a:t>Internet runs into the center via cable</a:t>
            </a:r>
          </a:p>
          <a:p>
            <a:pPr marL="914400" lvl="1" indent="-457200">
              <a:buFont typeface="Arial" panose="020B0604020202020204" pitchFamily="34" charset="0"/>
              <a:buChar char="•"/>
            </a:pPr>
            <a:r>
              <a:rPr lang="en-US" sz="2000" dirty="0">
                <a:latin typeface="+mn-lt"/>
              </a:rPr>
              <a:t>Cable and Wi-Fi routers</a:t>
            </a:r>
          </a:p>
          <a:p>
            <a:pPr marL="914400" lvl="1" indent="-457200">
              <a:buFont typeface="Arial" panose="020B0604020202020204" pitchFamily="34" charset="0"/>
              <a:buChar char="•"/>
            </a:pPr>
            <a:r>
              <a:rPr lang="en-US" sz="2000" dirty="0">
                <a:latin typeface="+mn-lt"/>
              </a:rPr>
              <a:t>VoIP phones, camera and alarm systems</a:t>
            </a:r>
          </a:p>
          <a:p>
            <a:pPr lvl="1"/>
            <a:endParaRPr lang="en-US" sz="2000" dirty="0">
              <a:latin typeface="+mn-lt"/>
            </a:endParaRPr>
          </a:p>
          <a:p>
            <a:pPr marL="457200" indent="-457200">
              <a:buFont typeface="Arial" panose="020B0604020202020204" pitchFamily="34" charset="0"/>
              <a:buChar char="•"/>
            </a:pPr>
            <a:r>
              <a:rPr lang="en-US" sz="2000" dirty="0">
                <a:latin typeface="+mn-lt"/>
              </a:rPr>
              <a:t>SaaS EMR/PM</a:t>
            </a:r>
          </a:p>
          <a:p>
            <a:endParaRPr lang="en-US" sz="2000" dirty="0">
              <a:latin typeface="+mn-lt"/>
            </a:endParaRPr>
          </a:p>
          <a:p>
            <a:pPr marL="457200" indent="-457200">
              <a:buFont typeface="Arial" panose="020B0604020202020204" pitchFamily="34" charset="0"/>
              <a:buChar char="•"/>
            </a:pPr>
            <a:r>
              <a:rPr lang="en-US" sz="2000" dirty="0">
                <a:latin typeface="+mn-lt"/>
              </a:rPr>
              <a:t>SaaS Patient Engagement: Queuing, </a:t>
            </a:r>
            <a:r>
              <a:rPr lang="en-US" sz="2000" dirty="0" err="1">
                <a:latin typeface="+mn-lt"/>
              </a:rPr>
              <a:t>eReg</a:t>
            </a:r>
            <a:r>
              <a:rPr lang="en-US" sz="2000" dirty="0">
                <a:latin typeface="+mn-lt"/>
              </a:rPr>
              <a:t>, Survey</a:t>
            </a:r>
          </a:p>
          <a:p>
            <a:endParaRPr lang="en-US" sz="2000" dirty="0">
              <a:latin typeface="+mn-lt"/>
            </a:endParaRPr>
          </a:p>
          <a:p>
            <a:pPr marL="457200" indent="-457200">
              <a:buFont typeface="Arial" panose="020B0604020202020204" pitchFamily="34" charset="0"/>
              <a:buChar char="•"/>
            </a:pPr>
            <a:r>
              <a:rPr lang="en-US" sz="2000" dirty="0">
                <a:latin typeface="+mn-lt"/>
              </a:rPr>
              <a:t>PACS for x-ray (teleradiology EMR integration)</a:t>
            </a:r>
          </a:p>
          <a:p>
            <a:endParaRPr lang="en-US" sz="2000" dirty="0">
              <a:latin typeface="+mn-lt"/>
            </a:endParaRPr>
          </a:p>
          <a:p>
            <a:pPr marL="457200" indent="-457200">
              <a:buFont typeface="Arial" panose="020B0604020202020204" pitchFamily="34" charset="0"/>
              <a:buChar char="•"/>
            </a:pPr>
            <a:r>
              <a:rPr lang="en-US" sz="2000" dirty="0">
                <a:latin typeface="+mn-lt"/>
              </a:rPr>
              <a:t>HRIS or payroll provider, EE scheduling app</a:t>
            </a:r>
          </a:p>
          <a:p>
            <a:endParaRPr lang="en-US" sz="2000" dirty="0">
              <a:latin typeface="+mn-lt"/>
            </a:endParaRPr>
          </a:p>
          <a:p>
            <a:pPr marL="457200" indent="-457200">
              <a:buFont typeface="Arial" panose="020B0604020202020204" pitchFamily="34" charset="0"/>
              <a:buChar char="•"/>
            </a:pPr>
            <a:r>
              <a:rPr lang="en-US" sz="2000" dirty="0">
                <a:latin typeface="+mn-lt"/>
              </a:rPr>
              <a:t>QuickBooks</a:t>
            </a:r>
          </a:p>
        </p:txBody>
      </p:sp>
    </p:spTree>
    <p:extLst>
      <p:ext uri="{BB962C8B-B14F-4D97-AF65-F5344CB8AC3E}">
        <p14:creationId xmlns:p14="http://schemas.microsoft.com/office/powerpoint/2010/main" val="26199055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42D5F-F4C0-4169-61D7-D8576752C15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0131918-C524-6062-A481-32ED78F192FE}"/>
              </a:ext>
            </a:extLst>
          </p:cNvPr>
          <p:cNvSpPr>
            <a:spLocks noGrp="1"/>
          </p:cNvSpPr>
          <p:nvPr>
            <p:ph type="body" sz="quarter" idx="10"/>
          </p:nvPr>
        </p:nvSpPr>
        <p:spPr>
          <a:xfrm>
            <a:off x="355600" y="1183038"/>
            <a:ext cx="7112000" cy="749300"/>
          </a:xfrm>
        </p:spPr>
        <p:txBody>
          <a:bodyPr/>
          <a:lstStyle/>
          <a:p>
            <a:r>
              <a:rPr lang="en-US" dirty="0"/>
              <a:t>Next Session: Experiences Learned in 35+ Years of Ownership</a:t>
            </a:r>
          </a:p>
          <a:p>
            <a:r>
              <a:rPr lang="en-US" dirty="0"/>
              <a:t>with David Stern, Experity CEO</a:t>
            </a:r>
          </a:p>
        </p:txBody>
      </p:sp>
    </p:spTree>
    <p:extLst>
      <p:ext uri="{BB962C8B-B14F-4D97-AF65-F5344CB8AC3E}">
        <p14:creationId xmlns:p14="http://schemas.microsoft.com/office/powerpoint/2010/main" val="15061646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FD660-42BF-5A25-4983-CE9DBD6E7A6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4E734B-E297-1188-3033-E45F0124C440}"/>
              </a:ext>
            </a:extLst>
          </p:cNvPr>
          <p:cNvSpPr>
            <a:spLocks noGrp="1"/>
          </p:cNvSpPr>
          <p:nvPr>
            <p:ph type="body" sz="quarter" idx="10"/>
          </p:nvPr>
        </p:nvSpPr>
        <p:spPr>
          <a:xfrm>
            <a:off x="355600" y="2679700"/>
            <a:ext cx="7112000" cy="749300"/>
          </a:xfrm>
        </p:spPr>
        <p:txBody>
          <a:bodyPr/>
          <a:lstStyle/>
          <a:p>
            <a:r>
              <a:rPr lang="en-US" dirty="0"/>
              <a:t>Avoiding the Top Mistakes of Urgent Care Startups</a:t>
            </a:r>
          </a:p>
        </p:txBody>
      </p:sp>
    </p:spTree>
    <p:extLst>
      <p:ext uri="{BB962C8B-B14F-4D97-AF65-F5344CB8AC3E}">
        <p14:creationId xmlns:p14="http://schemas.microsoft.com/office/powerpoint/2010/main" val="9181060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Urgent Care Development Obstacles</a:t>
            </a:r>
          </a:p>
        </p:txBody>
      </p:sp>
      <p:sp>
        <p:nvSpPr>
          <p:cNvPr id="4" name="TextBox 3">
            <a:extLst>
              <a:ext uri="{FF2B5EF4-FFF2-40B4-BE49-F238E27FC236}">
                <a16:creationId xmlns:a16="http://schemas.microsoft.com/office/drawing/2014/main" id="{D8700621-8ACF-F9F6-5EC2-78E4A5CAD023}"/>
              </a:ext>
            </a:extLst>
          </p:cNvPr>
          <p:cNvSpPr txBox="1"/>
          <p:nvPr/>
        </p:nvSpPr>
        <p:spPr>
          <a:xfrm>
            <a:off x="444500" y="1369746"/>
            <a:ext cx="6184900" cy="5170646"/>
          </a:xfrm>
          <a:prstGeom prst="rect">
            <a:avLst/>
          </a:prstGeom>
          <a:noFill/>
        </p:spPr>
        <p:txBody>
          <a:bodyPr wrap="square" rtlCol="0">
            <a:spAutoFit/>
          </a:bodyPr>
          <a:lstStyle/>
          <a:p>
            <a:pPr marL="571500" indent="-571500">
              <a:spcAft>
                <a:spcPts val="1200"/>
              </a:spcAft>
              <a:buFont typeface="Arial" panose="020B0604020202020204" pitchFamily="34" charset="0"/>
              <a:buChar char="•"/>
            </a:pPr>
            <a:r>
              <a:rPr lang="en-US" sz="2000" dirty="0">
                <a:latin typeface="+mn-lt"/>
              </a:rPr>
              <a:t>Finding the “right” location</a:t>
            </a:r>
          </a:p>
          <a:p>
            <a:pPr marL="571500" indent="-571500">
              <a:spcAft>
                <a:spcPts val="1200"/>
              </a:spcAft>
              <a:buFont typeface="Arial" panose="020B0604020202020204" pitchFamily="34" charset="0"/>
              <a:buChar char="•"/>
            </a:pPr>
            <a:r>
              <a:rPr lang="en-US" sz="2000" dirty="0">
                <a:latin typeface="+mn-lt"/>
              </a:rPr>
              <a:t>Payer contract availability and reimbursement rates</a:t>
            </a:r>
          </a:p>
          <a:p>
            <a:pPr marL="571500" indent="-571500">
              <a:spcAft>
                <a:spcPts val="1200"/>
              </a:spcAft>
              <a:buFont typeface="Arial" panose="020B0604020202020204" pitchFamily="34" charset="0"/>
              <a:buChar char="•"/>
            </a:pPr>
            <a:r>
              <a:rPr lang="en-US" sz="2000" dirty="0">
                <a:latin typeface="+mn-lt"/>
              </a:rPr>
              <a:t>Having a physician on board (State CPOM laws, payer requirements)</a:t>
            </a:r>
          </a:p>
          <a:p>
            <a:pPr marL="571500" indent="-571500">
              <a:spcAft>
                <a:spcPts val="1200"/>
              </a:spcAft>
              <a:buFont typeface="Arial" panose="020B0604020202020204" pitchFamily="34" charset="0"/>
              <a:buChar char="•"/>
            </a:pPr>
            <a:r>
              <a:rPr lang="en-US" sz="2000" dirty="0">
                <a:latin typeface="+mn-lt"/>
              </a:rPr>
              <a:t>Ability to obtain financing (SBA loan, savings, friends/family)</a:t>
            </a:r>
          </a:p>
          <a:p>
            <a:pPr marL="571500" indent="-571500">
              <a:spcAft>
                <a:spcPts val="1200"/>
              </a:spcAft>
              <a:buFont typeface="Arial" panose="020B0604020202020204" pitchFamily="34" charset="0"/>
              <a:buChar char="•"/>
            </a:pPr>
            <a:r>
              <a:rPr lang="en-US" sz="2000" dirty="0">
                <a:latin typeface="+mn-lt"/>
              </a:rPr>
              <a:t>Vendor relationships (supplies, x-ray, lab) with urgent care experience</a:t>
            </a:r>
          </a:p>
          <a:p>
            <a:pPr marL="571500" indent="-571500">
              <a:spcAft>
                <a:spcPts val="1200"/>
              </a:spcAft>
              <a:buFont typeface="Arial" panose="020B0604020202020204" pitchFamily="34" charset="0"/>
              <a:buChar char="•"/>
            </a:pPr>
            <a:r>
              <a:rPr lang="en-US" sz="2000" dirty="0">
                <a:latin typeface="+mn-lt"/>
              </a:rPr>
              <a:t>Attention to detail – workplan of required tasks</a:t>
            </a:r>
          </a:p>
          <a:p>
            <a:pPr marL="571500" indent="-571500">
              <a:spcAft>
                <a:spcPts val="1200"/>
              </a:spcAft>
              <a:buFont typeface="Arial" panose="020B0604020202020204" pitchFamily="34" charset="0"/>
              <a:buChar char="•"/>
            </a:pPr>
            <a:r>
              <a:rPr lang="en-US" sz="2000" dirty="0">
                <a:latin typeface="+mn-lt"/>
              </a:rPr>
              <a:t>Facility floorplans and construction requirements</a:t>
            </a:r>
          </a:p>
          <a:p>
            <a:pPr marL="571500" indent="-571500">
              <a:spcAft>
                <a:spcPts val="1200"/>
              </a:spcAft>
              <a:buFont typeface="Arial" panose="020B0604020202020204" pitchFamily="34" charset="0"/>
              <a:buChar char="•"/>
            </a:pPr>
            <a:r>
              <a:rPr lang="en-US" sz="2000" dirty="0">
                <a:latin typeface="+mn-lt"/>
              </a:rPr>
              <a:t>Policies and procedures, job descriptions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Urgent Care Startup Mistakes</a:t>
            </a:r>
          </a:p>
        </p:txBody>
      </p:sp>
      <p:sp>
        <p:nvSpPr>
          <p:cNvPr id="5" name="TextBox 4">
            <a:extLst>
              <a:ext uri="{FF2B5EF4-FFF2-40B4-BE49-F238E27FC236}">
                <a16:creationId xmlns:a16="http://schemas.microsoft.com/office/drawing/2014/main" id="{7FDF3D0F-169C-F266-F067-1C01DA27DAED}"/>
              </a:ext>
            </a:extLst>
          </p:cNvPr>
          <p:cNvSpPr txBox="1"/>
          <p:nvPr/>
        </p:nvSpPr>
        <p:spPr>
          <a:xfrm>
            <a:off x="444500" y="1369746"/>
            <a:ext cx="5651500" cy="3908762"/>
          </a:xfrm>
          <a:prstGeom prst="rect">
            <a:avLst/>
          </a:prstGeom>
          <a:noFill/>
        </p:spPr>
        <p:txBody>
          <a:bodyPr wrap="square">
            <a:spAutoFit/>
          </a:bodyPr>
          <a:lstStyle/>
          <a:p>
            <a:pPr>
              <a:spcAft>
                <a:spcPts val="1200"/>
              </a:spcAft>
            </a:pPr>
            <a:r>
              <a:rPr lang="en-US" sz="2400" b="1" dirty="0">
                <a:solidFill>
                  <a:srgbClr val="D5A529"/>
                </a:solidFill>
                <a:latin typeface="+mj-lt"/>
              </a:rPr>
              <a:t>Mistakes in ownership structure</a:t>
            </a:r>
          </a:p>
          <a:p>
            <a:pPr marL="571500" indent="-571500">
              <a:spcAft>
                <a:spcPts val="1200"/>
              </a:spcAft>
              <a:buFont typeface="Arial" panose="020B0604020202020204" pitchFamily="34" charset="0"/>
              <a:buChar char="•"/>
            </a:pPr>
            <a:r>
              <a:rPr lang="en-US" sz="2000" dirty="0">
                <a:latin typeface="+mn-lt"/>
              </a:rPr>
              <a:t>Not having a physician on paper (if needed)</a:t>
            </a:r>
          </a:p>
          <a:p>
            <a:pPr marL="1028700" lvl="1" indent="-571500">
              <a:spcAft>
                <a:spcPts val="1200"/>
              </a:spcAft>
              <a:buFont typeface="Arial" panose="020B0604020202020204" pitchFamily="34" charset="0"/>
              <a:buChar char="•"/>
            </a:pPr>
            <a:r>
              <a:rPr lang="en-US" sz="2000" dirty="0">
                <a:latin typeface="+mn-lt"/>
              </a:rPr>
              <a:t>CPOM; APP collaboration; payer medical director requirement; SBA loan guarantor</a:t>
            </a:r>
          </a:p>
          <a:p>
            <a:pPr marL="571500" indent="-571500">
              <a:spcAft>
                <a:spcPts val="1200"/>
              </a:spcAft>
              <a:buFont typeface="Arial" panose="020B0604020202020204" pitchFamily="34" charset="0"/>
              <a:buChar char="•"/>
            </a:pPr>
            <a:r>
              <a:rPr lang="en-US" sz="2000" dirty="0">
                <a:latin typeface="+mn-lt"/>
              </a:rPr>
              <a:t>Not understanding operations beyond the medicine</a:t>
            </a:r>
          </a:p>
          <a:p>
            <a:pPr marL="1028700" lvl="1" indent="-571500">
              <a:spcAft>
                <a:spcPts val="1200"/>
              </a:spcAft>
              <a:buFont typeface="Arial" panose="020B0604020202020204" pitchFamily="34" charset="0"/>
              <a:buChar char="•"/>
            </a:pPr>
            <a:r>
              <a:rPr lang="en-US" sz="2000" dirty="0">
                <a:latin typeface="+mn-lt"/>
              </a:rPr>
              <a:t>“Retail” elements of the business; CC (not hospital, not independent); costs of doing business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6282690" cy="436880"/>
          </a:xfrm>
          <a:prstGeom prst="rect">
            <a:avLst/>
          </a:prstGeom>
        </p:spPr>
        <p:txBody>
          <a:bodyPr vert="horz" wrap="square" lIns="0" tIns="12700" rIns="0" bIns="0" rtlCol="0">
            <a:spAutoFit/>
          </a:bodyPr>
          <a:lstStyle/>
          <a:p>
            <a:pPr marL="12700">
              <a:lnSpc>
                <a:spcPct val="100000"/>
              </a:lnSpc>
              <a:spcBef>
                <a:spcPts val="100"/>
              </a:spcBef>
            </a:pPr>
            <a:r>
              <a:rPr lang="en-US" dirty="0"/>
              <a:t>Urgent Care Startup Mistakes, cont’d</a:t>
            </a:r>
            <a:endParaRPr spc="-80" dirty="0"/>
          </a:p>
        </p:txBody>
      </p:sp>
      <p:sp>
        <p:nvSpPr>
          <p:cNvPr id="4" name="TextBox 3">
            <a:extLst>
              <a:ext uri="{FF2B5EF4-FFF2-40B4-BE49-F238E27FC236}">
                <a16:creationId xmlns:a16="http://schemas.microsoft.com/office/drawing/2014/main" id="{7414D56B-2EB8-8551-78AB-4E26E7A38A45}"/>
              </a:ext>
            </a:extLst>
          </p:cNvPr>
          <p:cNvSpPr txBox="1"/>
          <p:nvPr/>
        </p:nvSpPr>
        <p:spPr>
          <a:xfrm>
            <a:off x="446314" y="1371600"/>
            <a:ext cx="6400800" cy="3385542"/>
          </a:xfrm>
          <a:prstGeom prst="rect">
            <a:avLst/>
          </a:prstGeom>
          <a:noFill/>
        </p:spPr>
        <p:txBody>
          <a:bodyPr wrap="square" rtlCol="0">
            <a:spAutoFit/>
          </a:bodyPr>
          <a:lstStyle/>
          <a:p>
            <a:pPr>
              <a:spcAft>
                <a:spcPts val="1200"/>
              </a:spcAft>
            </a:pPr>
            <a:r>
              <a:rPr lang="en-US" sz="2400" b="1" dirty="0">
                <a:solidFill>
                  <a:srgbClr val="D5A529"/>
                </a:solidFill>
                <a:latin typeface="+mj-lt"/>
              </a:rPr>
              <a:t>Mistakes in financial planning</a:t>
            </a:r>
          </a:p>
          <a:p>
            <a:pPr marL="571500" indent="-571500">
              <a:spcAft>
                <a:spcPts val="1200"/>
              </a:spcAft>
              <a:buFont typeface="Arial" panose="020B0604020202020204" pitchFamily="34" charset="0"/>
              <a:buChar char="•"/>
            </a:pPr>
            <a:r>
              <a:rPr lang="en-US" sz="2000" dirty="0">
                <a:latin typeface="+mn-lt"/>
              </a:rPr>
              <a:t>Planning too little for capital expenditures</a:t>
            </a:r>
          </a:p>
          <a:p>
            <a:pPr marL="1028700" lvl="1" indent="-571500">
              <a:spcAft>
                <a:spcPts val="1200"/>
              </a:spcAft>
              <a:buFont typeface="Arial" panose="020B0604020202020204" pitchFamily="34" charset="0"/>
              <a:buChar char="•"/>
            </a:pPr>
            <a:r>
              <a:rPr lang="en-US" sz="2000" dirty="0">
                <a:latin typeface="+mn-lt"/>
              </a:rPr>
              <a:t>Build-out, x-ray, other supplies and equipment</a:t>
            </a:r>
          </a:p>
          <a:p>
            <a:pPr marL="571500" indent="-571500">
              <a:spcAft>
                <a:spcPts val="1200"/>
              </a:spcAft>
              <a:buFont typeface="Arial" panose="020B0604020202020204" pitchFamily="34" charset="0"/>
              <a:buChar char="•"/>
            </a:pPr>
            <a:r>
              <a:rPr lang="en-US" sz="2000" dirty="0">
                <a:latin typeface="+mn-lt"/>
              </a:rPr>
              <a:t>Not planning for adequate working capital</a:t>
            </a:r>
          </a:p>
          <a:p>
            <a:pPr marL="1028700" lvl="1" indent="-571500">
              <a:spcAft>
                <a:spcPts val="1200"/>
              </a:spcAft>
              <a:buFont typeface="Arial" panose="020B0604020202020204" pitchFamily="34" charset="0"/>
              <a:buChar char="•"/>
            </a:pPr>
            <a:r>
              <a:rPr lang="en-US" sz="2000" dirty="0">
                <a:latin typeface="+mn-lt"/>
              </a:rPr>
              <a:t>Non-operational carrying costs</a:t>
            </a:r>
          </a:p>
          <a:p>
            <a:pPr marL="1028700" lvl="1" indent="-571500">
              <a:spcAft>
                <a:spcPts val="1200"/>
              </a:spcAft>
              <a:buFont typeface="Arial" panose="020B0604020202020204" pitchFamily="34" charset="0"/>
              <a:buChar char="•"/>
            </a:pPr>
            <a:r>
              <a:rPr lang="en-US" sz="2000" dirty="0">
                <a:latin typeface="+mn-lt"/>
              </a:rPr>
              <a:t>Operational costs &gt; revenue in early weeks/months due to volume ramp up and delay A/R maturation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6282690" cy="436880"/>
          </a:xfrm>
          <a:prstGeom prst="rect">
            <a:avLst/>
          </a:prstGeom>
        </p:spPr>
        <p:txBody>
          <a:bodyPr vert="horz" wrap="square" lIns="0" tIns="12700" rIns="0" bIns="0" rtlCol="0">
            <a:spAutoFit/>
          </a:bodyPr>
          <a:lstStyle/>
          <a:p>
            <a:pPr marL="12700">
              <a:lnSpc>
                <a:spcPct val="100000"/>
              </a:lnSpc>
              <a:spcBef>
                <a:spcPts val="100"/>
              </a:spcBef>
            </a:pPr>
            <a:r>
              <a:rPr lang="en-US" dirty="0"/>
              <a:t>Urgent Care Startup Mistakes, cont’d</a:t>
            </a:r>
            <a:endParaRPr spc="-80" dirty="0"/>
          </a:p>
        </p:txBody>
      </p:sp>
      <p:sp>
        <p:nvSpPr>
          <p:cNvPr id="6" name="TextBox 5">
            <a:extLst>
              <a:ext uri="{FF2B5EF4-FFF2-40B4-BE49-F238E27FC236}">
                <a16:creationId xmlns:a16="http://schemas.microsoft.com/office/drawing/2014/main" id="{76234E68-37CF-A9BF-0D28-C873432FE73B}"/>
              </a:ext>
            </a:extLst>
          </p:cNvPr>
          <p:cNvSpPr txBox="1"/>
          <p:nvPr/>
        </p:nvSpPr>
        <p:spPr>
          <a:xfrm>
            <a:off x="444500" y="1371600"/>
            <a:ext cx="6096000" cy="1846659"/>
          </a:xfrm>
          <a:prstGeom prst="rect">
            <a:avLst/>
          </a:prstGeom>
          <a:noFill/>
        </p:spPr>
        <p:txBody>
          <a:bodyPr wrap="square">
            <a:spAutoFit/>
          </a:bodyPr>
          <a:lstStyle/>
          <a:p>
            <a:pPr>
              <a:spcAft>
                <a:spcPts val="1200"/>
              </a:spcAft>
            </a:pPr>
            <a:r>
              <a:rPr lang="en-US" sz="2400" b="1" dirty="0">
                <a:solidFill>
                  <a:srgbClr val="D5A529"/>
                </a:solidFill>
                <a:latin typeface="+mj-lt"/>
              </a:rPr>
              <a:t>Mistakes in site selection</a:t>
            </a:r>
          </a:p>
          <a:p>
            <a:pPr marL="571500" indent="-571500">
              <a:spcAft>
                <a:spcPts val="1200"/>
              </a:spcAft>
              <a:buFont typeface="Arial" panose="020B0604020202020204" pitchFamily="34" charset="0"/>
              <a:buChar char="•"/>
            </a:pPr>
            <a:r>
              <a:rPr lang="en-US" sz="2000" dirty="0">
                <a:latin typeface="+mn-lt"/>
              </a:rPr>
              <a:t>Not considering known indicators for success</a:t>
            </a:r>
          </a:p>
          <a:p>
            <a:pPr marL="1028700" lvl="1" indent="-571500">
              <a:spcAft>
                <a:spcPts val="1200"/>
              </a:spcAft>
              <a:buFont typeface="Arial" panose="020B0604020202020204" pitchFamily="34" charset="0"/>
              <a:buChar char="•"/>
            </a:pPr>
            <a:r>
              <a:rPr lang="en-US" sz="2000" dirty="0">
                <a:latin typeface="+mn-lt"/>
              </a:rPr>
              <a:t>Ideal market benchmarks</a:t>
            </a:r>
          </a:p>
          <a:p>
            <a:pPr marL="1028700" lvl="1" indent="-571500">
              <a:spcAft>
                <a:spcPts val="1200"/>
              </a:spcAft>
              <a:buFont typeface="Arial" panose="020B0604020202020204" pitchFamily="34" charset="0"/>
              <a:buChar char="•"/>
            </a:pPr>
            <a:r>
              <a:rPr lang="en-US" sz="2000" dirty="0">
                <a:latin typeface="+mn-lt"/>
              </a:rPr>
              <a:t>Site positioning</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6282690" cy="436880"/>
          </a:xfrm>
          <a:prstGeom prst="rect">
            <a:avLst/>
          </a:prstGeom>
        </p:spPr>
        <p:txBody>
          <a:bodyPr vert="horz" wrap="square" lIns="0" tIns="12700" rIns="0" bIns="0" rtlCol="0">
            <a:spAutoFit/>
          </a:bodyPr>
          <a:lstStyle/>
          <a:p>
            <a:pPr marL="12700">
              <a:lnSpc>
                <a:spcPct val="100000"/>
              </a:lnSpc>
              <a:spcBef>
                <a:spcPts val="100"/>
              </a:spcBef>
            </a:pPr>
            <a:r>
              <a:rPr lang="en-US" dirty="0"/>
              <a:t>Urgent Care Startup Mistakes, cont’d</a:t>
            </a:r>
            <a:endParaRPr spc="-80" dirty="0"/>
          </a:p>
        </p:txBody>
      </p:sp>
      <p:sp>
        <p:nvSpPr>
          <p:cNvPr id="7" name="TextBox 6">
            <a:extLst>
              <a:ext uri="{FF2B5EF4-FFF2-40B4-BE49-F238E27FC236}">
                <a16:creationId xmlns:a16="http://schemas.microsoft.com/office/drawing/2014/main" id="{4C215400-399D-1717-A06F-BF42C9D7C551}"/>
              </a:ext>
            </a:extLst>
          </p:cNvPr>
          <p:cNvSpPr txBox="1"/>
          <p:nvPr/>
        </p:nvSpPr>
        <p:spPr>
          <a:xfrm>
            <a:off x="444500" y="1371600"/>
            <a:ext cx="7708900" cy="3693319"/>
          </a:xfrm>
          <a:prstGeom prst="rect">
            <a:avLst/>
          </a:prstGeom>
          <a:noFill/>
        </p:spPr>
        <p:txBody>
          <a:bodyPr wrap="square">
            <a:spAutoFit/>
          </a:bodyPr>
          <a:lstStyle/>
          <a:p>
            <a:pPr>
              <a:spcAft>
                <a:spcPts val="1200"/>
              </a:spcAft>
            </a:pPr>
            <a:r>
              <a:rPr lang="en-US" sz="2400" b="1" dirty="0">
                <a:solidFill>
                  <a:srgbClr val="D5A529"/>
                </a:solidFill>
                <a:latin typeface="+mj-lt"/>
              </a:rPr>
              <a:t>Mistakes in operating system execution and utilization</a:t>
            </a:r>
          </a:p>
          <a:p>
            <a:pPr marL="571500" indent="-571500">
              <a:spcAft>
                <a:spcPts val="1200"/>
              </a:spcAft>
              <a:buFont typeface="Arial" panose="020B0604020202020204" pitchFamily="34" charset="0"/>
              <a:buChar char="•"/>
            </a:pPr>
            <a:r>
              <a:rPr lang="en-US" sz="2000" dirty="0">
                <a:latin typeface="+mn-lt"/>
              </a:rPr>
              <a:t>Not deploying appropriate resources to support operations</a:t>
            </a:r>
          </a:p>
          <a:p>
            <a:pPr marL="1028700" lvl="1" indent="-571500">
              <a:spcAft>
                <a:spcPts val="1200"/>
              </a:spcAft>
              <a:buFont typeface="Arial" panose="020B0604020202020204" pitchFamily="34" charset="0"/>
              <a:buChar char="•"/>
            </a:pPr>
            <a:r>
              <a:rPr lang="en-US" sz="2000" dirty="0">
                <a:latin typeface="+mn-lt"/>
              </a:rPr>
              <a:t>Urgent care-specific platforms and service providers that can manage the nuances of urgent care:</a:t>
            </a:r>
          </a:p>
          <a:p>
            <a:pPr marL="1485900" lvl="2" indent="-571500">
              <a:spcAft>
                <a:spcPts val="1200"/>
              </a:spcAft>
              <a:buFont typeface="Arial" panose="020B0604020202020204" pitchFamily="34" charset="0"/>
              <a:buChar char="•"/>
            </a:pPr>
            <a:r>
              <a:rPr lang="en-US" sz="2000" dirty="0">
                <a:latin typeface="+mn-lt"/>
              </a:rPr>
              <a:t>Fluctuations in hourly, daily, and seasonal visit volumes</a:t>
            </a:r>
          </a:p>
          <a:p>
            <a:pPr marL="1485900" lvl="2" indent="-571500">
              <a:spcAft>
                <a:spcPts val="1200"/>
              </a:spcAft>
              <a:buFont typeface="Arial" panose="020B0604020202020204" pitchFamily="34" charset="0"/>
              <a:buChar char="•"/>
            </a:pPr>
            <a:r>
              <a:rPr lang="en-US" sz="2000" dirty="0">
                <a:latin typeface="+mn-lt"/>
              </a:rPr>
              <a:t>Episodic presentation vs. scheduled visits</a:t>
            </a:r>
          </a:p>
          <a:p>
            <a:pPr marL="1485900" lvl="2" indent="-571500">
              <a:spcAft>
                <a:spcPts val="1200"/>
              </a:spcAft>
              <a:buFont typeface="Arial" panose="020B0604020202020204" pitchFamily="34" charset="0"/>
              <a:buChar char="•"/>
            </a:pPr>
            <a:r>
              <a:rPr lang="en-US" sz="2000" dirty="0">
                <a:latin typeface="+mn-lt"/>
              </a:rPr>
              <a:t>Efficient supportive services – reference labs, supply ordering, x-ray over-reads, etc.</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6282690" cy="436880"/>
          </a:xfrm>
          <a:prstGeom prst="rect">
            <a:avLst/>
          </a:prstGeom>
        </p:spPr>
        <p:txBody>
          <a:bodyPr vert="horz" wrap="square" lIns="0" tIns="12700" rIns="0" bIns="0" rtlCol="0">
            <a:spAutoFit/>
          </a:bodyPr>
          <a:lstStyle/>
          <a:p>
            <a:pPr marL="12700">
              <a:lnSpc>
                <a:spcPct val="100000"/>
              </a:lnSpc>
              <a:spcBef>
                <a:spcPts val="100"/>
              </a:spcBef>
            </a:pPr>
            <a:r>
              <a:rPr lang="en-US" dirty="0"/>
              <a:t>Urgent Care Startup Mistakes, cont’d</a:t>
            </a:r>
            <a:endParaRPr spc="-80" dirty="0"/>
          </a:p>
        </p:txBody>
      </p:sp>
      <p:sp>
        <p:nvSpPr>
          <p:cNvPr id="7" name="TextBox 6">
            <a:extLst>
              <a:ext uri="{FF2B5EF4-FFF2-40B4-BE49-F238E27FC236}">
                <a16:creationId xmlns:a16="http://schemas.microsoft.com/office/drawing/2014/main" id="{B78936EE-9448-E264-F63B-E3E27F95FF22}"/>
              </a:ext>
            </a:extLst>
          </p:cNvPr>
          <p:cNvSpPr txBox="1"/>
          <p:nvPr/>
        </p:nvSpPr>
        <p:spPr>
          <a:xfrm>
            <a:off x="444500" y="1371600"/>
            <a:ext cx="6096000" cy="3693319"/>
          </a:xfrm>
          <a:prstGeom prst="rect">
            <a:avLst/>
          </a:prstGeom>
          <a:noFill/>
        </p:spPr>
        <p:txBody>
          <a:bodyPr wrap="square">
            <a:spAutoFit/>
          </a:bodyPr>
          <a:lstStyle/>
          <a:p>
            <a:pPr>
              <a:spcAft>
                <a:spcPts val="1200"/>
              </a:spcAft>
            </a:pPr>
            <a:r>
              <a:rPr lang="en-US" sz="2400" b="1" dirty="0">
                <a:solidFill>
                  <a:srgbClr val="D5A529"/>
                </a:solidFill>
                <a:latin typeface="+mj-lt"/>
              </a:rPr>
              <a:t>Mistakes in operations</a:t>
            </a:r>
          </a:p>
          <a:p>
            <a:pPr>
              <a:spcAft>
                <a:spcPts val="1200"/>
              </a:spcAft>
            </a:pPr>
            <a:r>
              <a:rPr lang="en-US" sz="2000" dirty="0">
                <a:latin typeface="+mn-lt"/>
              </a:rPr>
              <a:t>Not knowing what you don’t know</a:t>
            </a:r>
          </a:p>
          <a:p>
            <a:pPr marL="1028700" lvl="1" indent="-571500">
              <a:spcAft>
                <a:spcPts val="1200"/>
              </a:spcAft>
              <a:buFont typeface="Arial" panose="020B0604020202020204" pitchFamily="34" charset="0"/>
              <a:buChar char="•"/>
            </a:pPr>
            <a:r>
              <a:rPr lang="en-US" sz="2000" dirty="0">
                <a:latin typeface="+mn-lt"/>
              </a:rPr>
              <a:t>Cash-only</a:t>
            </a:r>
          </a:p>
          <a:p>
            <a:pPr marL="1028700" lvl="1" indent="-571500">
              <a:spcAft>
                <a:spcPts val="1200"/>
              </a:spcAft>
              <a:buFont typeface="Arial" panose="020B0604020202020204" pitchFamily="34" charset="0"/>
              <a:buChar char="•"/>
            </a:pPr>
            <a:r>
              <a:rPr lang="en-US" sz="2000" dirty="0">
                <a:latin typeface="+mn-lt"/>
              </a:rPr>
              <a:t>Compliance</a:t>
            </a:r>
          </a:p>
          <a:p>
            <a:pPr marL="1028700" lvl="1" indent="-571500">
              <a:spcAft>
                <a:spcPts val="1200"/>
              </a:spcAft>
              <a:buFont typeface="Arial" panose="020B0604020202020204" pitchFamily="34" charset="0"/>
              <a:buChar char="•"/>
            </a:pPr>
            <a:r>
              <a:rPr lang="en-US" sz="2000" dirty="0">
                <a:latin typeface="+mn-lt"/>
              </a:rPr>
              <a:t>Flexibility</a:t>
            </a:r>
          </a:p>
          <a:p>
            <a:pPr marL="1028700" lvl="1" indent="-571500">
              <a:spcAft>
                <a:spcPts val="1200"/>
              </a:spcAft>
              <a:buFont typeface="Arial" panose="020B0604020202020204" pitchFamily="34" charset="0"/>
              <a:buChar char="•"/>
            </a:pPr>
            <a:r>
              <a:rPr lang="en-US" sz="2000" dirty="0">
                <a:latin typeface="+mn-lt"/>
              </a:rPr>
              <a:t>Referring out good revenue</a:t>
            </a:r>
          </a:p>
          <a:p>
            <a:pPr marL="1028700" lvl="1" indent="-571500">
              <a:spcAft>
                <a:spcPts val="1200"/>
              </a:spcAft>
              <a:buFont typeface="Arial" panose="020B0604020202020204" pitchFamily="34" charset="0"/>
              <a:buChar char="•"/>
            </a:pPr>
            <a:r>
              <a:rPr lang="en-US" sz="2000" dirty="0">
                <a:latin typeface="+mn-lt"/>
              </a:rPr>
              <a:t>Ancillary income</a:t>
            </a:r>
          </a:p>
          <a:p>
            <a:pPr marL="1028700" lvl="1" indent="-571500">
              <a:spcAft>
                <a:spcPts val="1200"/>
              </a:spcAft>
              <a:buFont typeface="Arial" panose="020B0604020202020204" pitchFamily="34" charset="0"/>
              <a:buChar char="•"/>
            </a:pPr>
            <a:r>
              <a:rPr lang="en-US" sz="2000" dirty="0">
                <a:latin typeface="+mn-lt"/>
              </a:rPr>
              <a:t>Growing too quickly</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6282690" cy="436880"/>
          </a:xfrm>
          <a:prstGeom prst="rect">
            <a:avLst/>
          </a:prstGeom>
        </p:spPr>
        <p:txBody>
          <a:bodyPr vert="horz" wrap="square" lIns="0" tIns="12700" rIns="0" bIns="0" rtlCol="0">
            <a:spAutoFit/>
          </a:bodyPr>
          <a:lstStyle/>
          <a:p>
            <a:pPr marL="12700">
              <a:lnSpc>
                <a:spcPct val="100000"/>
              </a:lnSpc>
              <a:spcBef>
                <a:spcPts val="100"/>
              </a:spcBef>
            </a:pPr>
            <a:r>
              <a:rPr lang="en-US" dirty="0"/>
              <a:t>Urgent Care Startup Mistakes, cont’d</a:t>
            </a:r>
            <a:endParaRPr spc="-80" dirty="0"/>
          </a:p>
        </p:txBody>
      </p:sp>
      <p:sp>
        <p:nvSpPr>
          <p:cNvPr id="7" name="TextBox 6">
            <a:extLst>
              <a:ext uri="{FF2B5EF4-FFF2-40B4-BE49-F238E27FC236}">
                <a16:creationId xmlns:a16="http://schemas.microsoft.com/office/drawing/2014/main" id="{2F3AC2CE-1758-1E25-B1AE-2C7500DCE63E}"/>
              </a:ext>
            </a:extLst>
          </p:cNvPr>
          <p:cNvSpPr txBox="1"/>
          <p:nvPr/>
        </p:nvSpPr>
        <p:spPr>
          <a:xfrm>
            <a:off x="444500" y="1371600"/>
            <a:ext cx="7175500" cy="3231654"/>
          </a:xfrm>
          <a:prstGeom prst="rect">
            <a:avLst/>
          </a:prstGeom>
          <a:noFill/>
        </p:spPr>
        <p:txBody>
          <a:bodyPr wrap="square">
            <a:spAutoFit/>
          </a:bodyPr>
          <a:lstStyle/>
          <a:p>
            <a:pPr>
              <a:spcAft>
                <a:spcPts val="1200"/>
              </a:spcAft>
            </a:pPr>
            <a:r>
              <a:rPr lang="en-US" sz="2400" b="1" dirty="0">
                <a:solidFill>
                  <a:srgbClr val="D5A529"/>
                </a:solidFill>
                <a:latin typeface="+mj-lt"/>
              </a:rPr>
              <a:t>Mistakes in marketing</a:t>
            </a:r>
          </a:p>
          <a:p>
            <a:pPr>
              <a:spcAft>
                <a:spcPts val="1200"/>
              </a:spcAft>
            </a:pPr>
            <a:r>
              <a:rPr lang="en-US" sz="2000" dirty="0">
                <a:latin typeface="+mn-lt"/>
              </a:rPr>
              <a:t>Not investing in and deploying successful marketing strategies</a:t>
            </a:r>
          </a:p>
          <a:p>
            <a:pPr marL="571500" indent="-571500">
              <a:spcAft>
                <a:spcPts val="1200"/>
              </a:spcAft>
              <a:buFont typeface="Arial" panose="020B0604020202020204" pitchFamily="34" charset="0"/>
              <a:buChar char="•"/>
            </a:pPr>
            <a:r>
              <a:rPr lang="en-US" sz="2000" dirty="0">
                <a:latin typeface="+mn-lt"/>
              </a:rPr>
              <a:t>Relying on word-of-mouth and referrals for volume vs. site visibility/awareness, SEO, etc.</a:t>
            </a:r>
          </a:p>
          <a:p>
            <a:pPr marL="571500" indent="-571500">
              <a:spcAft>
                <a:spcPts val="1200"/>
              </a:spcAft>
              <a:buFont typeface="Arial" panose="020B0604020202020204" pitchFamily="34" charset="0"/>
              <a:buChar char="•"/>
            </a:pPr>
            <a:r>
              <a:rPr lang="en-US" sz="2000" dirty="0">
                <a:latin typeface="+mn-lt"/>
              </a:rPr>
              <a:t>Not putting urgent care first; promoting ancillary services over urgent care as core business</a:t>
            </a:r>
          </a:p>
          <a:p>
            <a:pPr marL="571500" indent="-571500">
              <a:spcAft>
                <a:spcPts val="1200"/>
              </a:spcAft>
              <a:buFont typeface="Arial" panose="020B0604020202020204" pitchFamily="34" charset="0"/>
              <a:buChar char="•"/>
            </a:pPr>
            <a:r>
              <a:rPr lang="en-US" sz="2000" dirty="0">
                <a:latin typeface="+mn-lt"/>
              </a:rPr>
              <a:t>Not diversifying strategies across multiple medium (digital, print, grassroots)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33C16-CA37-37C2-ABD7-4C2028869F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401757-21FA-3804-2519-DBDD7E1CFC06}"/>
              </a:ext>
            </a:extLst>
          </p:cNvPr>
          <p:cNvSpPr>
            <a:spLocks noGrp="1"/>
          </p:cNvSpPr>
          <p:nvPr>
            <p:ph type="body" sz="quarter" idx="10"/>
          </p:nvPr>
        </p:nvSpPr>
        <p:spPr>
          <a:xfrm>
            <a:off x="355600" y="2286000"/>
            <a:ext cx="7112000" cy="749300"/>
          </a:xfrm>
        </p:spPr>
        <p:txBody>
          <a:bodyPr/>
          <a:lstStyle/>
          <a:p>
            <a:r>
              <a:rPr lang="en-US" dirty="0"/>
              <a:t>Appendix:</a:t>
            </a:r>
          </a:p>
          <a:p>
            <a:r>
              <a:rPr lang="en-US" dirty="0"/>
              <a:t>Urgent Care vs. Primary Care</a:t>
            </a:r>
          </a:p>
        </p:txBody>
      </p:sp>
    </p:spTree>
    <p:extLst>
      <p:ext uri="{BB962C8B-B14F-4D97-AF65-F5344CB8AC3E}">
        <p14:creationId xmlns:p14="http://schemas.microsoft.com/office/powerpoint/2010/main" val="6901661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4912995" cy="436880"/>
          </a:xfrm>
          <a:prstGeom prst="rect">
            <a:avLst/>
          </a:prstGeom>
        </p:spPr>
        <p:txBody>
          <a:bodyPr vert="horz" wrap="square" lIns="0" tIns="12700" rIns="0" bIns="0" rtlCol="0">
            <a:spAutoFit/>
          </a:bodyPr>
          <a:lstStyle/>
          <a:p>
            <a:pPr marL="12700">
              <a:lnSpc>
                <a:spcPct val="100000"/>
              </a:lnSpc>
              <a:spcBef>
                <a:spcPts val="100"/>
              </a:spcBef>
            </a:pPr>
            <a:r>
              <a:rPr dirty="0"/>
              <a:t>Urgent Care vs. Primary Care</a:t>
            </a:r>
          </a:p>
        </p:txBody>
      </p:sp>
      <p:sp>
        <p:nvSpPr>
          <p:cNvPr id="7" name="TextBox 6">
            <a:extLst>
              <a:ext uri="{FF2B5EF4-FFF2-40B4-BE49-F238E27FC236}">
                <a16:creationId xmlns:a16="http://schemas.microsoft.com/office/drawing/2014/main" id="{0D3E39ED-9428-C917-82F4-1F485EAFD02E}"/>
              </a:ext>
            </a:extLst>
          </p:cNvPr>
          <p:cNvSpPr txBox="1"/>
          <p:nvPr/>
        </p:nvSpPr>
        <p:spPr>
          <a:xfrm>
            <a:off x="457201" y="1371600"/>
            <a:ext cx="5334000" cy="5293757"/>
          </a:xfrm>
          <a:prstGeom prst="rect">
            <a:avLst/>
          </a:prstGeom>
          <a:noFill/>
        </p:spPr>
        <p:txBody>
          <a:bodyPr wrap="square" rtlCol="0">
            <a:spAutoFit/>
          </a:bodyPr>
          <a:lstStyle/>
          <a:p>
            <a:pPr>
              <a:spcAft>
                <a:spcPts val="1200"/>
              </a:spcAft>
            </a:pPr>
            <a:r>
              <a:rPr lang="en-US" sz="2400" b="1" dirty="0">
                <a:solidFill>
                  <a:srgbClr val="D5A529"/>
                </a:solidFill>
                <a:latin typeface="+mj-lt"/>
              </a:rPr>
              <a:t>Urgent Care</a:t>
            </a:r>
          </a:p>
          <a:p>
            <a:pPr marL="571500" indent="-571500">
              <a:spcAft>
                <a:spcPts val="1200"/>
              </a:spcAft>
              <a:buFont typeface="Arial" panose="020B0604020202020204" pitchFamily="34" charset="0"/>
              <a:buChar char="•"/>
            </a:pPr>
            <a:r>
              <a:rPr lang="en-US" sz="2000" dirty="0">
                <a:latin typeface="+mn-lt"/>
              </a:rPr>
              <a:t>Transactional</a:t>
            </a:r>
          </a:p>
          <a:p>
            <a:pPr marL="571500" indent="-571500">
              <a:spcAft>
                <a:spcPts val="1200"/>
              </a:spcAft>
              <a:buFont typeface="Arial" panose="020B0604020202020204" pitchFamily="34" charset="0"/>
              <a:buChar char="•"/>
            </a:pPr>
            <a:r>
              <a:rPr lang="en-US" sz="2000" dirty="0">
                <a:latin typeface="+mn-lt"/>
              </a:rPr>
              <a:t>Acute</a:t>
            </a:r>
          </a:p>
          <a:p>
            <a:pPr marL="571500" indent="-571500">
              <a:spcAft>
                <a:spcPts val="1200"/>
              </a:spcAft>
              <a:buFont typeface="Arial" panose="020B0604020202020204" pitchFamily="34" charset="0"/>
              <a:buChar char="•"/>
            </a:pPr>
            <a:r>
              <a:rPr lang="en-US" sz="2000" dirty="0">
                <a:latin typeface="+mn-lt"/>
              </a:rPr>
              <a:t>Episodic/Referral</a:t>
            </a:r>
          </a:p>
          <a:p>
            <a:pPr marL="571500" indent="-571500">
              <a:spcAft>
                <a:spcPts val="1200"/>
              </a:spcAft>
              <a:buFont typeface="Arial" panose="020B0604020202020204" pitchFamily="34" charset="0"/>
              <a:buChar char="•"/>
            </a:pPr>
            <a:r>
              <a:rPr lang="en-US" sz="2000" dirty="0">
                <a:latin typeface="+mn-lt"/>
              </a:rPr>
              <a:t>Focus on Chief Complaint</a:t>
            </a:r>
          </a:p>
          <a:p>
            <a:pPr marL="571500" indent="-571500">
              <a:spcAft>
                <a:spcPts val="1200"/>
              </a:spcAft>
              <a:buFont typeface="Arial" panose="020B0604020202020204" pitchFamily="34" charset="0"/>
              <a:buChar char="•"/>
            </a:pPr>
            <a:r>
              <a:rPr lang="en-US" sz="2000" dirty="0">
                <a:latin typeface="+mn-lt"/>
              </a:rPr>
              <a:t>Walk-in/Same Day</a:t>
            </a:r>
          </a:p>
          <a:p>
            <a:pPr marL="571500" indent="-571500">
              <a:spcAft>
                <a:spcPts val="1200"/>
              </a:spcAft>
              <a:buFont typeface="Arial" panose="020B0604020202020204" pitchFamily="34" charset="0"/>
              <a:buChar char="•"/>
            </a:pPr>
            <a:endParaRPr lang="en-US" sz="2000" dirty="0">
              <a:latin typeface="+mn-lt"/>
            </a:endParaRPr>
          </a:p>
          <a:p>
            <a:pPr marL="571500" indent="-571500">
              <a:spcAft>
                <a:spcPts val="1200"/>
              </a:spcAft>
              <a:buFont typeface="Arial" panose="020B0604020202020204" pitchFamily="34" charset="0"/>
              <a:buChar char="•"/>
            </a:pPr>
            <a:r>
              <a:rPr lang="en-US" sz="2000" dirty="0">
                <a:latin typeface="+mn-lt"/>
              </a:rPr>
              <a:t>Case Rate/Facility-Based Contracts, Lab/X-Ray/Vaccines as Overhead</a:t>
            </a:r>
          </a:p>
          <a:p>
            <a:pPr>
              <a:spcAft>
                <a:spcPts val="1200"/>
              </a:spcAft>
            </a:pPr>
            <a:endParaRPr lang="en-US" sz="2000" dirty="0">
              <a:latin typeface="+mn-lt"/>
            </a:endParaRPr>
          </a:p>
          <a:p>
            <a:pPr marL="571500" indent="-571500">
              <a:spcAft>
                <a:spcPts val="1200"/>
              </a:spcAft>
              <a:buFont typeface="Arial" panose="020B0604020202020204" pitchFamily="34" charset="0"/>
              <a:buChar char="•"/>
            </a:pPr>
            <a:r>
              <a:rPr lang="en-US" sz="2000" dirty="0">
                <a:latin typeface="+mn-lt"/>
              </a:rPr>
              <a:t>Emergency Medicine and Primary Care </a:t>
            </a:r>
            <a:r>
              <a:rPr lang="en-US" sz="2000" dirty="0" err="1">
                <a:latin typeface="+mn-lt"/>
              </a:rPr>
              <a:t>Specialities</a:t>
            </a:r>
            <a:endParaRPr lang="en-US" sz="2000" dirty="0">
              <a:latin typeface="+mn-lt"/>
            </a:endParaRPr>
          </a:p>
        </p:txBody>
      </p:sp>
      <p:sp>
        <p:nvSpPr>
          <p:cNvPr id="8" name="TextBox 7">
            <a:extLst>
              <a:ext uri="{FF2B5EF4-FFF2-40B4-BE49-F238E27FC236}">
                <a16:creationId xmlns:a16="http://schemas.microsoft.com/office/drawing/2014/main" id="{0D2CE357-8B5E-C871-FD44-FA507D239374}"/>
              </a:ext>
            </a:extLst>
          </p:cNvPr>
          <p:cNvSpPr txBox="1"/>
          <p:nvPr/>
        </p:nvSpPr>
        <p:spPr>
          <a:xfrm>
            <a:off x="6371085" y="1371600"/>
            <a:ext cx="5334000" cy="5293757"/>
          </a:xfrm>
          <a:prstGeom prst="rect">
            <a:avLst/>
          </a:prstGeom>
          <a:noFill/>
        </p:spPr>
        <p:txBody>
          <a:bodyPr wrap="square" rtlCol="0">
            <a:spAutoFit/>
          </a:bodyPr>
          <a:lstStyle/>
          <a:p>
            <a:pPr>
              <a:spcAft>
                <a:spcPts val="1200"/>
              </a:spcAft>
            </a:pPr>
            <a:r>
              <a:rPr lang="en-US" sz="2400" b="1" dirty="0">
                <a:solidFill>
                  <a:srgbClr val="D5A529"/>
                </a:solidFill>
                <a:latin typeface="+mj-lt"/>
              </a:rPr>
              <a:t>Primary Care</a:t>
            </a:r>
          </a:p>
          <a:p>
            <a:pPr marL="571500" indent="-571500">
              <a:spcAft>
                <a:spcPts val="1200"/>
              </a:spcAft>
              <a:buFont typeface="Arial" panose="020B0604020202020204" pitchFamily="34" charset="0"/>
              <a:buChar char="•"/>
            </a:pPr>
            <a:r>
              <a:rPr lang="en-US" sz="2000" dirty="0">
                <a:latin typeface="+mn-lt"/>
              </a:rPr>
              <a:t>Relational</a:t>
            </a:r>
          </a:p>
          <a:p>
            <a:pPr marL="571500" indent="-571500">
              <a:spcAft>
                <a:spcPts val="1200"/>
              </a:spcAft>
              <a:buFont typeface="Arial" panose="020B0604020202020204" pitchFamily="34" charset="0"/>
              <a:buChar char="•"/>
            </a:pPr>
            <a:r>
              <a:rPr lang="en-US" sz="2000" dirty="0">
                <a:latin typeface="+mn-lt"/>
              </a:rPr>
              <a:t>Chronic</a:t>
            </a:r>
          </a:p>
          <a:p>
            <a:pPr marL="571500" indent="-571500">
              <a:spcAft>
                <a:spcPts val="1200"/>
              </a:spcAft>
              <a:buFont typeface="Arial" panose="020B0604020202020204" pitchFamily="34" charset="0"/>
              <a:buChar char="•"/>
            </a:pPr>
            <a:r>
              <a:rPr lang="en-US" sz="2000" dirty="0">
                <a:latin typeface="+mn-lt"/>
              </a:rPr>
              <a:t>Longitudinal/Follow-up</a:t>
            </a:r>
          </a:p>
          <a:p>
            <a:pPr marL="571500" indent="-571500">
              <a:spcAft>
                <a:spcPts val="1200"/>
              </a:spcAft>
              <a:buFont typeface="Arial" panose="020B0604020202020204" pitchFamily="34" charset="0"/>
              <a:buChar char="•"/>
            </a:pPr>
            <a:r>
              <a:rPr lang="en-US" sz="2000" dirty="0">
                <a:latin typeface="+mn-lt"/>
              </a:rPr>
              <a:t>Focus on Wellness/Prevention</a:t>
            </a:r>
          </a:p>
          <a:p>
            <a:pPr marL="571500" indent="-571500">
              <a:spcAft>
                <a:spcPts val="1200"/>
              </a:spcAft>
              <a:buFont typeface="Arial" panose="020B0604020202020204" pitchFamily="34" charset="0"/>
              <a:buChar char="•"/>
            </a:pPr>
            <a:r>
              <a:rPr lang="en-US" sz="2000" dirty="0">
                <a:latin typeface="+mn-lt"/>
              </a:rPr>
              <a:t>Scheduled Appointments</a:t>
            </a:r>
          </a:p>
          <a:p>
            <a:pPr marL="571500" indent="-571500">
              <a:spcAft>
                <a:spcPts val="1200"/>
              </a:spcAft>
              <a:buFont typeface="Arial" panose="020B0604020202020204" pitchFamily="34" charset="0"/>
              <a:buChar char="•"/>
            </a:pPr>
            <a:endParaRPr lang="en-US" sz="2000" dirty="0">
              <a:latin typeface="+mn-lt"/>
            </a:endParaRPr>
          </a:p>
          <a:p>
            <a:pPr marL="571500" indent="-571500">
              <a:spcAft>
                <a:spcPts val="1200"/>
              </a:spcAft>
              <a:buFont typeface="Arial" panose="020B0604020202020204" pitchFamily="34" charset="0"/>
              <a:buChar char="•"/>
            </a:pPr>
            <a:r>
              <a:rPr lang="en-US" sz="2000" dirty="0">
                <a:latin typeface="+mn-lt"/>
              </a:rPr>
              <a:t>Fee-For-Service: New (Annual Wellness Physicals) vs. Established (Rechecks)</a:t>
            </a:r>
          </a:p>
          <a:p>
            <a:pPr marL="571500" indent="-571500">
              <a:spcAft>
                <a:spcPts val="1200"/>
              </a:spcAft>
              <a:buFont typeface="Arial" panose="020B0604020202020204" pitchFamily="34" charset="0"/>
              <a:buChar char="•"/>
            </a:pPr>
            <a:endParaRPr lang="en-US" sz="2000" dirty="0">
              <a:latin typeface="+mn-lt"/>
            </a:endParaRPr>
          </a:p>
          <a:p>
            <a:pPr marL="571500" indent="-571500">
              <a:spcAft>
                <a:spcPts val="1200"/>
              </a:spcAft>
              <a:buFont typeface="Arial" panose="020B0604020202020204" pitchFamily="34" charset="0"/>
              <a:buChar char="•"/>
            </a:pPr>
            <a:r>
              <a:rPr lang="en-US" sz="2000" dirty="0">
                <a:latin typeface="+mn-lt"/>
              </a:rPr>
              <a:t>Pediatrics, Family Medicine, Internal Medicine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2239010" cy="436880"/>
          </a:xfrm>
          <a:prstGeom prst="rect">
            <a:avLst/>
          </a:prstGeom>
        </p:spPr>
        <p:txBody>
          <a:bodyPr vert="horz" wrap="square" lIns="0" tIns="12700" rIns="0" bIns="0" rtlCol="0">
            <a:spAutoFit/>
          </a:bodyPr>
          <a:lstStyle/>
          <a:p>
            <a:pPr marL="12700">
              <a:lnSpc>
                <a:spcPct val="100000"/>
              </a:lnSpc>
              <a:spcBef>
                <a:spcPts val="100"/>
              </a:spcBef>
            </a:pPr>
            <a:r>
              <a:rPr dirty="0"/>
              <a:t>Primary Care</a:t>
            </a:r>
          </a:p>
        </p:txBody>
      </p:sp>
      <p:sp>
        <p:nvSpPr>
          <p:cNvPr id="5" name="TextBox 4">
            <a:extLst>
              <a:ext uri="{FF2B5EF4-FFF2-40B4-BE49-F238E27FC236}">
                <a16:creationId xmlns:a16="http://schemas.microsoft.com/office/drawing/2014/main" id="{183577C6-DA78-98F7-A58B-E6592A2D5B68}"/>
              </a:ext>
            </a:extLst>
          </p:cNvPr>
          <p:cNvSpPr txBox="1"/>
          <p:nvPr/>
        </p:nvSpPr>
        <p:spPr>
          <a:xfrm>
            <a:off x="444500" y="1359250"/>
            <a:ext cx="6337300" cy="5016758"/>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2000" dirty="0">
                <a:latin typeface="+mn-lt"/>
              </a:rPr>
              <a:t>Parallel but separate line of business</a:t>
            </a:r>
          </a:p>
          <a:p>
            <a:pPr marL="457200" indent="-457200">
              <a:spcAft>
                <a:spcPts val="600"/>
              </a:spcAft>
              <a:buFont typeface="Arial" panose="020B0604020202020204" pitchFamily="34" charset="0"/>
              <a:buChar char="•"/>
            </a:pPr>
            <a:r>
              <a:rPr lang="en-US" sz="2000" dirty="0">
                <a:latin typeface="+mn-lt"/>
              </a:rPr>
              <a:t>Separate tax ID</a:t>
            </a:r>
          </a:p>
          <a:p>
            <a:pPr marL="457200" indent="-457200">
              <a:spcAft>
                <a:spcPts val="600"/>
              </a:spcAft>
              <a:buFont typeface="Arial" panose="020B0604020202020204" pitchFamily="34" charset="0"/>
              <a:buChar char="•"/>
            </a:pPr>
            <a:r>
              <a:rPr lang="en-US" sz="2000" dirty="0">
                <a:latin typeface="+mn-lt"/>
              </a:rPr>
              <a:t>Separate providers</a:t>
            </a:r>
          </a:p>
          <a:p>
            <a:pPr marL="457200" indent="-457200">
              <a:spcAft>
                <a:spcPts val="600"/>
              </a:spcAft>
              <a:buFont typeface="Arial" panose="020B0604020202020204" pitchFamily="34" charset="0"/>
              <a:buChar char="•"/>
            </a:pPr>
            <a:r>
              <a:rPr lang="en-US" sz="2000" dirty="0">
                <a:latin typeface="+mn-lt"/>
              </a:rPr>
              <a:t>Separate payer contracts</a:t>
            </a:r>
          </a:p>
          <a:p>
            <a:pPr marL="914400" lvl="1" indent="-457200">
              <a:spcAft>
                <a:spcPts val="600"/>
              </a:spcAft>
              <a:buFont typeface="Arial" panose="020B0604020202020204" pitchFamily="34" charset="0"/>
              <a:buChar char="•"/>
            </a:pPr>
            <a:r>
              <a:rPr lang="en-US" sz="2000" dirty="0">
                <a:latin typeface="+mn-lt"/>
              </a:rPr>
              <a:t>Participation in managed care “risk”</a:t>
            </a:r>
          </a:p>
          <a:p>
            <a:pPr marL="914400" lvl="1" indent="-457200">
              <a:spcAft>
                <a:spcPts val="600"/>
              </a:spcAft>
              <a:buFont typeface="Arial" panose="020B0604020202020204" pitchFamily="34" charset="0"/>
              <a:buChar char="•"/>
            </a:pPr>
            <a:r>
              <a:rPr lang="en-US" sz="2000" dirty="0">
                <a:latin typeface="+mn-lt"/>
              </a:rPr>
              <a:t>Capitation for carrying the chart</a:t>
            </a:r>
          </a:p>
          <a:p>
            <a:pPr marL="457200" indent="-457200">
              <a:spcAft>
                <a:spcPts val="600"/>
              </a:spcAft>
              <a:buFont typeface="Arial" panose="020B0604020202020204" pitchFamily="34" charset="0"/>
              <a:buChar char="•"/>
            </a:pPr>
            <a:r>
              <a:rPr lang="en-US" sz="2000" dirty="0">
                <a:latin typeface="+mn-lt"/>
              </a:rPr>
              <a:t>Scheduled appointments vs. on-demand</a:t>
            </a:r>
          </a:p>
          <a:p>
            <a:pPr marL="457200" indent="-457200">
              <a:spcAft>
                <a:spcPts val="600"/>
              </a:spcAft>
              <a:buFont typeface="Arial" panose="020B0604020202020204" pitchFamily="34" charset="0"/>
              <a:buChar char="•"/>
            </a:pPr>
            <a:r>
              <a:rPr lang="en-US" sz="2000" dirty="0">
                <a:latin typeface="+mn-lt"/>
              </a:rPr>
              <a:t>Defined as:</a:t>
            </a:r>
          </a:p>
          <a:p>
            <a:pPr marL="914400" lvl="1" indent="-457200">
              <a:spcAft>
                <a:spcPts val="600"/>
              </a:spcAft>
              <a:buFont typeface="Arial" panose="020B0604020202020204" pitchFamily="34" charset="0"/>
              <a:buChar char="•"/>
            </a:pPr>
            <a:r>
              <a:rPr lang="en-US" sz="2000" dirty="0">
                <a:latin typeface="+mn-lt"/>
              </a:rPr>
              <a:t>Annual wellness exams</a:t>
            </a:r>
          </a:p>
          <a:p>
            <a:pPr marL="914400" lvl="1" indent="-457200">
              <a:spcAft>
                <a:spcPts val="600"/>
              </a:spcAft>
              <a:buFont typeface="Arial" panose="020B0604020202020204" pitchFamily="34" charset="0"/>
              <a:buChar char="•"/>
            </a:pPr>
            <a:r>
              <a:rPr lang="en-US" sz="2000" dirty="0">
                <a:latin typeface="+mn-lt"/>
              </a:rPr>
              <a:t>Re-checks on chronic issues</a:t>
            </a:r>
          </a:p>
          <a:p>
            <a:pPr marL="914400" lvl="1" indent="-457200">
              <a:spcAft>
                <a:spcPts val="600"/>
              </a:spcAft>
              <a:buFont typeface="Arial" panose="020B0604020202020204" pitchFamily="34" charset="0"/>
              <a:buChar char="•"/>
            </a:pPr>
            <a:r>
              <a:rPr lang="en-US" sz="2000" dirty="0">
                <a:latin typeface="+mn-lt"/>
              </a:rPr>
              <a:t>Preventative services</a:t>
            </a:r>
          </a:p>
          <a:p>
            <a:pPr marL="457200" indent="-457200">
              <a:spcAft>
                <a:spcPts val="600"/>
              </a:spcAft>
              <a:buFont typeface="Arial" panose="020B0604020202020204" pitchFamily="34" charset="0"/>
              <a:buChar char="•"/>
            </a:pPr>
            <a:r>
              <a:rPr lang="en-US" sz="2000" dirty="0">
                <a:latin typeface="+mn-lt"/>
              </a:rPr>
              <a:t>Requires connectivity to specialists and facilities</a:t>
            </a:r>
            <a:endParaRPr lang="en-US" sz="2000" b="1" dirty="0">
              <a:latin typeface="+mn-lt"/>
            </a:endParaRPr>
          </a:p>
          <a:p>
            <a:pPr>
              <a:spcAft>
                <a:spcPts val="600"/>
              </a:spcAft>
            </a:pPr>
            <a:r>
              <a:rPr lang="en-US" sz="2000" b="1" dirty="0">
                <a:solidFill>
                  <a:srgbClr val="D5A529"/>
                </a:solidFill>
                <a:latin typeface="+mj-lt"/>
              </a:rPr>
              <a:t>Everything else is “urgent care”</a:t>
            </a:r>
            <a:r>
              <a:rPr lang="en-US" sz="2000" dirty="0">
                <a:solidFill>
                  <a:srgbClr val="D5A529"/>
                </a:solidFill>
                <a:latin typeface="+mj-lt"/>
              </a:rPr>
              <a:t> </a:t>
            </a:r>
          </a:p>
        </p:txBody>
      </p:sp>
      <p:pic>
        <p:nvPicPr>
          <p:cNvPr id="6" name="Picture 2" descr="Village Medical to Mandarin Walgreens | Jax Daily Record">
            <a:extLst>
              <a:ext uri="{FF2B5EF4-FFF2-40B4-BE49-F238E27FC236}">
                <a16:creationId xmlns:a16="http://schemas.microsoft.com/office/drawing/2014/main" id="{AF0EA822-B645-872E-B061-8B9C96A000A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7398" t="6533" r="1846" b="11724"/>
          <a:stretch/>
        </p:blipFill>
        <p:spPr bwMode="auto">
          <a:xfrm>
            <a:off x="7315200" y="1031109"/>
            <a:ext cx="3803577" cy="23978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One Medical raises $350 million from Carlyle Group to help double up  offices and offerings | TechCrunch">
            <a:extLst>
              <a:ext uri="{FF2B5EF4-FFF2-40B4-BE49-F238E27FC236}">
                <a16:creationId xmlns:a16="http://schemas.microsoft.com/office/drawing/2014/main" id="{C5C92B65-D337-57C2-301A-DE9BC44DD3F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15200" y="3556610"/>
            <a:ext cx="3803577" cy="28193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Primary Care in the Urgent Care Setting</a:t>
            </a:r>
          </a:p>
        </p:txBody>
      </p:sp>
      <p:grpSp>
        <p:nvGrpSpPr>
          <p:cNvPr id="7" name="Group 6">
            <a:extLst>
              <a:ext uri="{FF2B5EF4-FFF2-40B4-BE49-F238E27FC236}">
                <a16:creationId xmlns:a16="http://schemas.microsoft.com/office/drawing/2014/main" id="{BBEE53CD-9DC3-0F5C-5A18-A090C0D37FAB}"/>
              </a:ext>
            </a:extLst>
          </p:cNvPr>
          <p:cNvGrpSpPr/>
          <p:nvPr/>
        </p:nvGrpSpPr>
        <p:grpSpPr>
          <a:xfrm>
            <a:off x="457200" y="1524000"/>
            <a:ext cx="11430000" cy="4342827"/>
            <a:chOff x="400725" y="1720494"/>
            <a:chExt cx="17372252" cy="7814034"/>
          </a:xfrm>
        </p:grpSpPr>
        <p:pic>
          <p:nvPicPr>
            <p:cNvPr id="5" name="Picture 4" descr="A sign with text on it&#10;&#10;Description automatically generated">
              <a:extLst>
                <a:ext uri="{FF2B5EF4-FFF2-40B4-BE49-F238E27FC236}">
                  <a16:creationId xmlns:a16="http://schemas.microsoft.com/office/drawing/2014/main" id="{F16BDFB4-3A0C-017E-5061-BB539C544C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571504" y="2728926"/>
              <a:ext cx="7777829" cy="5833371"/>
            </a:xfrm>
            <a:prstGeom prst="rect">
              <a:avLst/>
            </a:prstGeom>
          </p:spPr>
        </p:pic>
        <p:pic>
          <p:nvPicPr>
            <p:cNvPr id="6" name="Picture 5" descr="A hand holding a card&#10;&#10;Description automatically generated">
              <a:extLst>
                <a:ext uri="{FF2B5EF4-FFF2-40B4-BE49-F238E27FC236}">
                  <a16:creationId xmlns:a16="http://schemas.microsoft.com/office/drawing/2014/main" id="{7A847020-D6EB-D04F-A6EF-9AB95AF278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580971" y="2728926"/>
              <a:ext cx="7777831" cy="5833374"/>
            </a:xfrm>
            <a:prstGeom prst="rect">
              <a:avLst/>
            </a:prstGeom>
          </p:spPr>
        </p:pic>
        <p:pic>
          <p:nvPicPr>
            <p:cNvPr id="8" name="Picture 7" descr="A hand holding a blue and white card&#10;&#10;Description automatically generated">
              <a:extLst>
                <a:ext uri="{FF2B5EF4-FFF2-40B4-BE49-F238E27FC236}">
                  <a16:creationId xmlns:a16="http://schemas.microsoft.com/office/drawing/2014/main" id="{25DED152-C620-F28F-AEFD-3A0B5DA0C17D}"/>
                </a:ext>
              </a:extLst>
            </p:cNvPr>
            <p:cNvPicPr>
              <a:picLocks noChangeAspect="1"/>
            </p:cNvPicPr>
            <p:nvPr/>
          </p:nvPicPr>
          <p:blipFill>
            <a:blip r:embed="rId4" cstate="screen">
              <a:extLst>
                <a:ext uri="{28A0092B-C50C-407E-A947-70E740481C1C}">
                  <a14:useLocalDpi xmlns:a14="http://schemas.microsoft.com/office/drawing/2010/main"/>
                </a:ext>
              </a:extLst>
            </a:blip>
            <a:srcRect t="2807" b="3832"/>
            <a:stretch/>
          </p:blipFill>
          <p:spPr>
            <a:xfrm rot="5400000">
              <a:off x="11332311" y="3093860"/>
              <a:ext cx="7814032" cy="5067300"/>
            </a:xfrm>
            <a:prstGeom prst="rect">
              <a:avLst/>
            </a:prstGeom>
          </p:spPr>
        </p:pic>
      </p:gr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1189736"/>
            <a:ext cx="3187065" cy="0"/>
          </a:xfrm>
          <a:custGeom>
            <a:avLst/>
            <a:gdLst/>
            <a:ahLst/>
            <a:cxnLst/>
            <a:rect l="l" t="t" r="r" b="b"/>
            <a:pathLst>
              <a:path w="3187065">
                <a:moveTo>
                  <a:pt x="0" y="0"/>
                </a:moveTo>
                <a:lnTo>
                  <a:pt x="3186684" y="0"/>
                </a:lnTo>
              </a:path>
            </a:pathLst>
          </a:custGeom>
          <a:ln w="50800">
            <a:solidFill>
              <a:srgbClr val="000000"/>
            </a:solidFill>
          </a:ln>
        </p:spPr>
        <p:txBody>
          <a:bodyPr wrap="square" lIns="0" tIns="0" rIns="0" bIns="0" rtlCol="0"/>
          <a:lstStyle/>
          <a:p>
            <a:endParaRPr sz="3200"/>
          </a:p>
        </p:txBody>
      </p:sp>
      <p:sp>
        <p:nvSpPr>
          <p:cNvPr id="3" name="object 3"/>
          <p:cNvSpPr txBox="1">
            <a:spLocks noGrp="1"/>
          </p:cNvSpPr>
          <p:nvPr>
            <p:ph type="title"/>
          </p:nvPr>
        </p:nvSpPr>
        <p:spPr>
          <a:xfrm>
            <a:off x="444500" y="594229"/>
            <a:ext cx="10883265" cy="428322"/>
          </a:xfrm>
          <a:prstGeom prst="rect">
            <a:avLst/>
          </a:prstGeom>
        </p:spPr>
        <p:txBody>
          <a:bodyPr vert="horz" wrap="square" lIns="0" tIns="12700" rIns="0" bIns="0" rtlCol="0">
            <a:spAutoFit/>
          </a:bodyPr>
          <a:lstStyle/>
          <a:p>
            <a:pPr marL="12700">
              <a:lnSpc>
                <a:spcPct val="100000"/>
              </a:lnSpc>
              <a:spcBef>
                <a:spcPts val="100"/>
              </a:spcBef>
            </a:pPr>
            <a:r>
              <a:rPr dirty="0"/>
              <a:t>Core Operator Positioning</a:t>
            </a:r>
          </a:p>
        </p:txBody>
      </p:sp>
      <p:sp>
        <p:nvSpPr>
          <p:cNvPr id="9" name="TextBox 8">
            <a:extLst>
              <a:ext uri="{FF2B5EF4-FFF2-40B4-BE49-F238E27FC236}">
                <a16:creationId xmlns:a16="http://schemas.microsoft.com/office/drawing/2014/main" id="{0ACD9C33-7631-AC54-4BCB-F14B8F5D7948}"/>
              </a:ext>
            </a:extLst>
          </p:cNvPr>
          <p:cNvSpPr txBox="1"/>
          <p:nvPr/>
        </p:nvSpPr>
        <p:spPr>
          <a:xfrm>
            <a:off x="439057" y="1371600"/>
            <a:ext cx="5123543" cy="461665"/>
          </a:xfrm>
          <a:prstGeom prst="rect">
            <a:avLst/>
          </a:prstGeom>
          <a:noFill/>
        </p:spPr>
        <p:txBody>
          <a:bodyPr wrap="square" rtlCol="0">
            <a:spAutoFit/>
          </a:bodyPr>
          <a:lstStyle/>
          <a:p>
            <a:pPr>
              <a:spcAft>
                <a:spcPts val="1200"/>
              </a:spcAft>
            </a:pPr>
            <a:r>
              <a:rPr lang="en-US" sz="2400" dirty="0">
                <a:latin typeface="+mj-lt"/>
              </a:rPr>
              <a:t>General Practice NOT Primary Care</a:t>
            </a:r>
            <a:endParaRPr lang="en-US" sz="2000" i="1" dirty="0">
              <a:latin typeface="+mn-lt"/>
            </a:endParaRPr>
          </a:p>
        </p:txBody>
      </p:sp>
      <p:sp>
        <p:nvSpPr>
          <p:cNvPr id="11" name="TextBox 10">
            <a:extLst>
              <a:ext uri="{FF2B5EF4-FFF2-40B4-BE49-F238E27FC236}">
                <a16:creationId xmlns:a16="http://schemas.microsoft.com/office/drawing/2014/main" id="{282F6DC6-B30E-3B58-55EA-6884FF5D4C30}"/>
              </a:ext>
            </a:extLst>
          </p:cNvPr>
          <p:cNvSpPr txBox="1"/>
          <p:nvPr/>
        </p:nvSpPr>
        <p:spPr>
          <a:xfrm>
            <a:off x="6858000" y="2105369"/>
            <a:ext cx="4038600" cy="2923877"/>
          </a:xfrm>
          <a:prstGeom prst="rect">
            <a:avLst/>
          </a:prstGeom>
          <a:noFill/>
        </p:spPr>
        <p:txBody>
          <a:bodyPr wrap="square">
            <a:spAutoFit/>
          </a:bodyPr>
          <a:lstStyle/>
          <a:p>
            <a:pPr>
              <a:spcAft>
                <a:spcPts val="1200"/>
              </a:spcAft>
            </a:pPr>
            <a:r>
              <a:rPr lang="en-US" sz="2400" dirty="0">
                <a:solidFill>
                  <a:srgbClr val="D5A529"/>
                </a:solidFill>
                <a:latin typeface="+mj-lt"/>
              </a:rPr>
              <a:t>General Practice</a:t>
            </a:r>
          </a:p>
          <a:p>
            <a:pPr marL="571500" indent="-571500">
              <a:spcAft>
                <a:spcPts val="1200"/>
              </a:spcAft>
              <a:buFont typeface="Arial" panose="020B0604020202020204" pitchFamily="34" charset="0"/>
              <a:buChar char="•"/>
            </a:pPr>
            <a:r>
              <a:rPr lang="en-US" sz="2000" dirty="0">
                <a:latin typeface="+mn-lt"/>
              </a:rPr>
              <a:t>“Whatever ails you”</a:t>
            </a:r>
          </a:p>
          <a:p>
            <a:pPr marL="571500" indent="-571500">
              <a:spcAft>
                <a:spcPts val="1200"/>
              </a:spcAft>
              <a:buFont typeface="Arial" panose="020B0604020202020204" pitchFamily="34" charset="0"/>
              <a:buChar char="•"/>
            </a:pPr>
            <a:r>
              <a:rPr lang="en-US" sz="2000" dirty="0">
                <a:latin typeface="+mn-lt"/>
              </a:rPr>
              <a:t>Consumer-driven “front door”</a:t>
            </a:r>
          </a:p>
          <a:p>
            <a:pPr marL="571500" indent="-571500">
              <a:spcAft>
                <a:spcPts val="1200"/>
              </a:spcAft>
              <a:buFont typeface="Arial" panose="020B0604020202020204" pitchFamily="34" charset="0"/>
              <a:buChar char="•"/>
            </a:pPr>
            <a:r>
              <a:rPr lang="en-US" sz="2000" dirty="0">
                <a:latin typeface="+mn-lt"/>
              </a:rPr>
              <a:t>Specialist and facility referrals without follow-up</a:t>
            </a:r>
          </a:p>
          <a:p>
            <a:pPr marL="571500" indent="-571500">
              <a:spcAft>
                <a:spcPts val="1200"/>
              </a:spcAft>
              <a:buFont typeface="Arial" panose="020B0604020202020204" pitchFamily="34" charset="0"/>
              <a:buChar char="•"/>
            </a:pPr>
            <a:r>
              <a:rPr lang="en-US" sz="2000" dirty="0">
                <a:latin typeface="+mn-lt"/>
              </a:rPr>
              <a:t>Fee-For-Service reimbursement</a:t>
            </a:r>
          </a:p>
        </p:txBody>
      </p:sp>
      <p:sp>
        <p:nvSpPr>
          <p:cNvPr id="13" name="TextBox 12">
            <a:extLst>
              <a:ext uri="{FF2B5EF4-FFF2-40B4-BE49-F238E27FC236}">
                <a16:creationId xmlns:a16="http://schemas.microsoft.com/office/drawing/2014/main" id="{A97ECE27-E6D1-DB4F-6CE6-ABB598428005}"/>
              </a:ext>
            </a:extLst>
          </p:cNvPr>
          <p:cNvSpPr txBox="1"/>
          <p:nvPr/>
        </p:nvSpPr>
        <p:spPr>
          <a:xfrm>
            <a:off x="457200" y="2105369"/>
            <a:ext cx="6117770" cy="2769989"/>
          </a:xfrm>
          <a:prstGeom prst="rect">
            <a:avLst/>
          </a:prstGeom>
          <a:noFill/>
        </p:spPr>
        <p:txBody>
          <a:bodyPr wrap="square">
            <a:spAutoFit/>
          </a:bodyPr>
          <a:lstStyle/>
          <a:p>
            <a:pPr>
              <a:spcAft>
                <a:spcPts val="1200"/>
              </a:spcAft>
            </a:pPr>
            <a:r>
              <a:rPr lang="en-US" sz="2400" dirty="0">
                <a:solidFill>
                  <a:srgbClr val="D5A529"/>
                </a:solidFill>
                <a:latin typeface="+mj-lt"/>
              </a:rPr>
              <a:t>Primary Care</a:t>
            </a:r>
          </a:p>
          <a:p>
            <a:pPr marL="571500" indent="-571500">
              <a:spcAft>
                <a:spcPts val="1200"/>
              </a:spcAft>
              <a:buFont typeface="Arial" panose="020B0604020202020204" pitchFamily="34" charset="0"/>
              <a:buChar char="•"/>
            </a:pPr>
            <a:r>
              <a:rPr lang="en-US" sz="2000" dirty="0">
                <a:latin typeface="+mn-lt"/>
              </a:rPr>
              <a:t>Pediatric and Medicare populations</a:t>
            </a:r>
          </a:p>
          <a:p>
            <a:pPr marL="571500" indent="-571500">
              <a:spcAft>
                <a:spcPts val="1200"/>
              </a:spcAft>
              <a:buFont typeface="Arial" panose="020B0604020202020204" pitchFamily="34" charset="0"/>
              <a:buChar char="•"/>
            </a:pPr>
            <a:r>
              <a:rPr lang="en-US" sz="2000" dirty="0">
                <a:latin typeface="+mn-lt"/>
              </a:rPr>
              <a:t>Micromanaged by insurance</a:t>
            </a:r>
          </a:p>
          <a:p>
            <a:pPr marL="571500" indent="-571500">
              <a:spcAft>
                <a:spcPts val="1200"/>
              </a:spcAft>
              <a:buFont typeface="Arial" panose="020B0604020202020204" pitchFamily="34" charset="0"/>
              <a:buChar char="•"/>
            </a:pPr>
            <a:r>
              <a:rPr lang="en-US" sz="2000" dirty="0">
                <a:latin typeface="+mn-lt"/>
              </a:rPr>
              <a:t>Form and protocol-driven</a:t>
            </a:r>
          </a:p>
          <a:p>
            <a:pPr marL="571500" indent="-571500">
              <a:spcAft>
                <a:spcPts val="1200"/>
              </a:spcAft>
              <a:buFont typeface="Arial" panose="020B0604020202020204" pitchFamily="34" charset="0"/>
              <a:buChar char="•"/>
            </a:pPr>
            <a:r>
              <a:rPr lang="en-US" sz="2000" dirty="0">
                <a:latin typeface="+mn-lt"/>
              </a:rPr>
              <a:t>Gatekeeper for coordinated care</a:t>
            </a:r>
          </a:p>
          <a:p>
            <a:pPr marL="571500" indent="-571500">
              <a:spcAft>
                <a:spcPts val="1200"/>
              </a:spcAft>
              <a:buFont typeface="Arial" panose="020B0604020202020204" pitchFamily="34" charset="0"/>
              <a:buChar char="•"/>
            </a:pPr>
            <a:r>
              <a:rPr lang="en-US" sz="2000" dirty="0">
                <a:latin typeface="+mn-lt"/>
              </a:rPr>
              <a:t>Risk/capitation models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C944B-B236-DB67-DB48-5635451DAD2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C62BD17-942B-7954-8FB2-7725B3FBEF87}"/>
              </a:ext>
            </a:extLst>
          </p:cNvPr>
          <p:cNvSpPr>
            <a:spLocks noGrp="1"/>
          </p:cNvSpPr>
          <p:nvPr>
            <p:ph type="body" sz="quarter" idx="10"/>
          </p:nvPr>
        </p:nvSpPr>
        <p:spPr>
          <a:xfrm>
            <a:off x="1320800" y="2616200"/>
            <a:ext cx="6553200" cy="1168400"/>
          </a:xfrm>
        </p:spPr>
        <p:txBody>
          <a:bodyPr/>
          <a:lstStyle/>
          <a:p>
            <a:r>
              <a:rPr lang="en-US" dirty="0"/>
              <a:t>Thank you!</a:t>
            </a:r>
          </a:p>
        </p:txBody>
      </p:sp>
    </p:spTree>
    <p:extLst>
      <p:ext uri="{BB962C8B-B14F-4D97-AF65-F5344CB8AC3E}">
        <p14:creationId xmlns:p14="http://schemas.microsoft.com/office/powerpoint/2010/main" val="1100205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0">
      <a:majorFont>
        <a:latin typeface="Heebo ExtraBold"/>
        <a:ea typeface=""/>
        <a:cs typeface=""/>
      </a:majorFont>
      <a:minorFont>
        <a:latin typeface="Heebo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1">
      <a:majorFont>
        <a:latin typeface="Heebo ExtraBold"/>
        <a:ea typeface=""/>
        <a:cs typeface=""/>
      </a:majorFont>
      <a:minorFont>
        <a:latin typeface="Heeb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352</TotalTime>
  <Words>6386</Words>
  <Application>Microsoft Office PowerPoint</Application>
  <PresentationFormat>Widescreen</PresentationFormat>
  <Paragraphs>1232</Paragraphs>
  <Slides>111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111</vt:i4>
      </vt:variant>
    </vt:vector>
  </HeadingPairs>
  <TitlesOfParts>
    <vt:vector size="121" baseType="lpstr">
      <vt:lpstr>Aptos Narrow</vt:lpstr>
      <vt:lpstr>Arial</vt:lpstr>
      <vt:lpstr>Arial Black</vt:lpstr>
      <vt:lpstr>Calibri</vt:lpstr>
      <vt:lpstr>Heebo Black</vt:lpstr>
      <vt:lpstr>Heebo ExtraBold</vt:lpstr>
      <vt:lpstr>Heebo Light</vt:lpstr>
      <vt:lpstr>Montserrat SemiBold</vt:lpstr>
      <vt:lpstr>Office Theme</vt:lpstr>
      <vt:lpstr>Custom Design</vt:lpstr>
      <vt:lpstr>PowerPoint Presentation</vt:lpstr>
      <vt:lpstr>UCC Startup Experience—Agenda</vt:lpstr>
      <vt:lpstr>PowerPoint Presentation</vt:lpstr>
      <vt:lpstr>PowerPoint Presentation</vt:lpstr>
      <vt:lpstr>PowerPoint Presentation</vt:lpstr>
      <vt:lpstr>25 Years of Profitable Urgent Care Growth</vt:lpstr>
      <vt:lpstr>14,356 Urgent Care Centers in the United States</vt:lpstr>
      <vt:lpstr>Urgent Care Investors Expect Revenue Growth</vt:lpstr>
      <vt:lpstr>2014-2024 Year-Over-Year Urgent Care Rooftop Growth</vt:lpstr>
      <vt:lpstr>Rooftop Growth: First Generation Struggles, Rural Growth Leads</vt:lpstr>
      <vt:lpstr>PowerPoint Presentation</vt:lpstr>
      <vt:lpstr>Revenue Equation: Volume x Rate</vt:lpstr>
      <vt:lpstr>Basic Economics of Urgent Care</vt:lpstr>
      <vt:lpstr>Incremental Revenue vs. EBITDA</vt:lpstr>
      <vt:lpstr>Adding Capacity Without Utilization in Service Industries</vt:lpstr>
      <vt:lpstr>Surplus (Unutilized) Provider Capacity is the #1 Expense of Urgent Care Centers</vt:lpstr>
      <vt:lpstr>Case Rate Reimbursement and Acuity Degradation</vt:lpstr>
      <vt:lpstr>Urgent Care Value Proposition: Medicaid Expansion and Privatization</vt:lpstr>
      <vt:lpstr>Traits of Centers with Sustained Growth Pre- and Post-Pandemic</vt:lpstr>
      <vt:lpstr>Percent of Visits w/X-ray, Procedure Codes per Visit</vt:lpstr>
      <vt:lpstr>Outspending Competitors on Advertising</vt:lpstr>
      <vt:lpstr>Solid Leadership with a Patient Experience Focus</vt:lpstr>
      <vt:lpstr>40% of centers surveyed turned away patients during the last hour of the day</vt:lpstr>
      <vt:lpstr>Death by 1,000 cuts? Consider every option available to consumers.</vt:lpstr>
      <vt:lpstr>Take-Home Points: Respect the Basic Economics of Urgent Care</vt:lpstr>
      <vt:lpstr>PowerPoint Presentation</vt:lpstr>
      <vt:lpstr>PowerPoint Presentation</vt:lpstr>
      <vt:lpstr>Urgent Care Development Process</vt:lpstr>
      <vt:lpstr>Urgent Care Development Process, cont’d.</vt:lpstr>
      <vt:lpstr>Start-up Critical Path and Timelines</vt:lpstr>
      <vt:lpstr>Contracting &amp; Credentialing Considerations</vt:lpstr>
      <vt:lpstr>Opening Without Payer Contracts in Place</vt:lpstr>
      <vt:lpstr>PowerPoint Presentation</vt:lpstr>
      <vt:lpstr>Net Revenue Per Patient: State Rankings</vt:lpstr>
      <vt:lpstr>Payer Mix by State</vt:lpstr>
      <vt:lpstr>Payer Mix by State</vt:lpstr>
      <vt:lpstr>Payer Mix by State</vt:lpstr>
      <vt:lpstr>Payer Transparency Data</vt:lpstr>
      <vt:lpstr>Factors That Determine Contractual Rate</vt:lpstr>
      <vt:lpstr>The Price is Never “Right”: Understanding Insurance Adjustments</vt:lpstr>
      <vt:lpstr>POS 11 vs. POS 22</vt:lpstr>
      <vt:lpstr>POS 11 vs. POS 22</vt:lpstr>
      <vt:lpstr>Contracting &amp; Credentialing Complexities</vt:lpstr>
      <vt:lpstr>Start-up Pro®</vt:lpstr>
      <vt:lpstr>Value-Engineering Urgent Care Centers</vt:lpstr>
      <vt:lpstr>PowerPoint Presentation</vt:lpstr>
      <vt:lpstr>Typical Lending Options</vt:lpstr>
      <vt:lpstr>Pro Forma Elements</vt:lpstr>
      <vt:lpstr>Pro Forma Assumptions</vt:lpstr>
      <vt:lpstr>Investment Breakdown</vt:lpstr>
      <vt:lpstr>Business Expense Breakdown</vt:lpstr>
      <vt:lpstr>Urgent Care Development: Capital Required</vt:lpstr>
      <vt:lpstr>Three Year Financials</vt:lpstr>
      <vt:lpstr>How to Make Money in Urgent Care</vt:lpstr>
      <vt:lpstr>How to Make Money in Urgent Care</vt:lpstr>
      <vt:lpstr>Cash-only Urgent Care?</vt:lpstr>
      <vt:lpstr>Cash Pay Options</vt:lpstr>
      <vt:lpstr>Credit Card Pre-Authorization</vt:lpstr>
      <vt:lpstr>PowerPoint Presentation</vt:lpstr>
      <vt:lpstr>Developing a Meaningful Brand</vt:lpstr>
      <vt:lpstr>PowerPoint Presentation</vt:lpstr>
      <vt:lpstr>Pre- and Grand Opening Marketing</vt:lpstr>
      <vt:lpstr>Marketing and Advertising</vt:lpstr>
      <vt:lpstr>PowerPoint Presentation</vt:lpstr>
      <vt:lpstr>PowerPoint Presentation</vt:lpstr>
      <vt:lpstr>Urgent Care Marketing Tactics</vt:lpstr>
      <vt:lpstr>Integration of Digital &amp; Non-Digital Tactics</vt:lpstr>
      <vt:lpstr>Google Places</vt:lpstr>
      <vt:lpstr>Build Volume by Leading w/ Core Urgent Care Services</vt:lpstr>
      <vt:lpstr>Weight Loss Drugs: Extensive Competition, Limited Market</vt:lpstr>
      <vt:lpstr>Specialist Services</vt:lpstr>
      <vt:lpstr>IV Services</vt:lpstr>
      <vt:lpstr>Building on Core Services: Rapid STI/STD Testing</vt:lpstr>
      <vt:lpstr>Capturing a Greater Share of Lab Revenue In-House</vt:lpstr>
      <vt:lpstr>Occupational Medicine: Contra-Seasonal Incremental Revenue</vt:lpstr>
      <vt:lpstr>Municipal Employment: 2x Injury Rate of Private Sector (~3%)</vt:lpstr>
      <vt:lpstr>PowerPoint Presentation</vt:lpstr>
      <vt:lpstr>PowerPoint Presentation</vt:lpstr>
      <vt:lpstr>Operational Excellence</vt:lpstr>
      <vt:lpstr>Branded Patient Experience Destinations</vt:lpstr>
      <vt:lpstr>Continuous Improvement</vt:lpstr>
      <vt:lpstr>Focusing on the “Right Things”</vt:lpstr>
      <vt:lpstr>Standard Operating Hours for Urgent Care</vt:lpstr>
      <vt:lpstr>Days of Week Open</vt:lpstr>
      <vt:lpstr>Weekday Opening and Closing Hours</vt:lpstr>
      <vt:lpstr>Saturday Opening and Closing Hours</vt:lpstr>
      <vt:lpstr>Sunday Opening and Closing Hours</vt:lpstr>
      <vt:lpstr>Percent of Patient Arrivals by Hour of Day</vt:lpstr>
      <vt:lpstr>Urgent Care Staffing Efficiencies</vt:lpstr>
      <vt:lpstr>Sample Volume-Based Staffing Models</vt:lpstr>
      <vt:lpstr>Urgent Care Pay Rates</vt:lpstr>
      <vt:lpstr>Teamwork, Cross-Training, Cross-Utilization</vt:lpstr>
      <vt:lpstr>PowerPoint Presentation</vt:lpstr>
      <vt:lpstr>X-Ray</vt:lpstr>
      <vt:lpstr>State Limited Scope X-Ray Laws</vt:lpstr>
      <vt:lpstr>IT Requirements</vt:lpstr>
      <vt:lpstr>PowerPoint Presentation</vt:lpstr>
      <vt:lpstr>PowerPoint Presentation</vt:lpstr>
      <vt:lpstr>Urgent Care Development Obstacles</vt:lpstr>
      <vt:lpstr>Urgent Care Startup Mistakes</vt:lpstr>
      <vt:lpstr>Urgent Care Startup Mistakes, cont’d</vt:lpstr>
      <vt:lpstr>Urgent Care Startup Mistakes, cont’d</vt:lpstr>
      <vt:lpstr>Urgent Care Startup Mistakes, cont’d</vt:lpstr>
      <vt:lpstr>Urgent Care Startup Mistakes, cont’d</vt:lpstr>
      <vt:lpstr>Urgent Care Startup Mistakes, cont’d</vt:lpstr>
      <vt:lpstr>PowerPoint Presentation</vt:lpstr>
      <vt:lpstr>Urgent Care vs. Primary Care</vt:lpstr>
      <vt:lpstr>Primary Care</vt:lpstr>
      <vt:lpstr>Primary Care in the Urgent Care Setting</vt:lpstr>
      <vt:lpstr>Core Operator Positioning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Alan Ayers</cp:lastModifiedBy>
  <cp:revision>168</cp:revision>
  <dcterms:created xsi:type="dcterms:W3CDTF">2025-02-21T17:11:39Z</dcterms:created>
  <dcterms:modified xsi:type="dcterms:W3CDTF">2025-03-05T03:52:45Z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2025-02-21T00:00:00Z</vt:filetime>
  </property>
  <property fmtid="{D5CDD505-2E9C-101B-9397-08002B2CF9AE}" pid="3" name="Creator">
    <vt:lpwstr>Adobe InDesign 20.1 (Windows)</vt:lpwstr>
  </property>
  <property fmtid="{D5CDD505-2E9C-101B-9397-08002B2CF9AE}" pid="4" name="LastSaved">
    <vt:filetime>2025-02-21T00:00:00Z</vt:filetime>
  </property>
  <property fmtid="{D5CDD505-2E9C-101B-9397-08002B2CF9AE}" pid="5" name="Producer">
    <vt:lpwstr>Adobe PDF Library 17.0</vt:lpwstr>
  </property>
</Properties>
</file>